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  <p:sldMasterId id="2147483680" r:id="rId3"/>
  </p:sldMasterIdLst>
  <p:sldIdLst>
    <p:sldId id="256" r:id="rId4"/>
    <p:sldId id="257" r:id="rId5"/>
    <p:sldId id="258" r:id="rId6"/>
    <p:sldId id="259" r:id="rId7"/>
    <p:sldId id="270" r:id="rId8"/>
    <p:sldId id="269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4ACD5-D72E-461E-8388-AB9AE092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329549-5CC1-46C2-8462-E775BCC8F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1696EE-CD98-4AEF-BC11-FDABB4B8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84F9CF-AFFE-49B2-9A8C-6AF37A03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B6B915-E98D-48A4-BB59-FC462BB7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1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617ED8-9DAC-466C-9D3D-7BB0502D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014EA4-4904-495A-893C-5EFED05F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CBCC92-4476-4A82-8576-C7480747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31FDAF-F1A9-44A7-994E-941427A6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B41A97-5E94-4171-8690-7C6B613D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92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CC8B43-3063-4B4C-A3B1-74718422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43FCD7-9E6C-4A7C-B726-33381E35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C93E22-9F78-4571-A955-8141D27C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346CC6-5639-40D2-99DF-32CFBBEA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378962-268A-4BA7-AFC3-9E8B0491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0B7756-1C62-4ECC-9199-2971041B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D9BDA2-C9B6-4374-9BCC-95853AAF4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175B833-B8BA-424D-AF8B-64B22A74F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8D3C13-9ABC-46C8-BF3A-5ABFDFC1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B229EA-4499-45DD-B3FA-B232FDA8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3B94F9-B2B8-4F1F-812B-D9AE318B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81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7FB9C6-933A-4099-9F7C-9DC9752B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BB3FE8-0213-4DF7-99AF-D25EBA871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5CD8DD-015C-46BE-BB4B-D44BCCA22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36CD921-396E-4BFD-8DF2-3486E72A0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651B87-F43B-4839-9733-AD9966469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996C85B-8F88-4E8D-95FF-2AC530EC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8D6C06C-101C-4065-B2A4-ECCB82B3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AC4DC1-0197-4359-B927-6DF8E01A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758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C55948-C58C-4DBD-B49A-AD8B8EB7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289226-E1ED-4721-B3D8-A118CB31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E3050C-D4BD-4DE5-913E-0CE8364E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7699B2-3D35-4B2C-AE57-98728F42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67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0D0ED3-1B9A-4770-A145-073997BF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1290E4B-FDF1-4A8F-A8EE-99083398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86798-14E5-4B05-B94F-ACD010ED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13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6ADDE2-BA32-45FE-8821-EC38597B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36DC1C-3BDD-44F6-83E9-5F8A73B96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E54AFA-F94A-4856-8A7A-C4BDE5D08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FFD3A7-A2CB-4F8B-9729-57CE5F46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020858-EF88-48C2-81D3-3A0A3478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A8F1F4-D5B9-4E94-847B-76A330BF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09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67939-C4A7-42BF-ABAC-5FA54DD1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B20C578-1752-41D0-B138-129900E6A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802AD86-F7B6-4955-AB11-569DB5FB6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928B2B-F6F1-45FA-A442-13F6426F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EF2996-3521-47B5-B823-68A83EA2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2D2937-E90F-4A1D-913A-0CB97926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03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A02B30-0516-4B77-A46F-1FB82304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216185-D7EB-4A9F-BC3D-E53D129B7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09DEB-E23F-4205-955D-12DC59AE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284B64-67B7-43C4-92E1-DBEA0FBE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B287AA-D07E-491B-AA23-F2F3EA68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557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A939EBB-F08F-4E35-AEF0-A2F2F2569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D799A6-A1F6-48FD-8955-B13E8CCFA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4F145F-5B64-45BC-82DA-F8E7AD04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7EA711-77D8-48CC-A8E3-1BBD0D6F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2BC2CC-59B3-4C54-ABB1-58EABF66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30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4AA8BC-6FC2-4251-87CB-0C3582793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E74B0D-9B9E-4ED9-8C5C-5EC0E69E5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BE5DC7-E701-4523-82DD-2407791F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DE71A9-08AF-4021-B098-E7CF807C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F201AA-E932-4E9F-8CDD-BBB32BD6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4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39F462-87DF-4856-A4F1-F01A25F7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2B41C6-5842-49A8-A16F-D83F60D7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5D732F-A44B-4279-8E86-CAFBC666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5E964C-03F6-4539-9845-F73E7D78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82951E-D67C-4931-8862-B991D1EE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8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1E8289-E2EF-4005-9501-122BD7FD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836BF0-C952-4DF8-AAB6-37B1CB52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B02055-26AB-468E-9418-9649959F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1BBD24-85BB-4BBC-B3D7-97CA80DD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802BA0-6F48-47B3-AF4A-E17E574E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04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FFE6A3-6E0B-46AA-A24E-2072F89F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5485DC-6659-4614-A437-502A6A5DF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2D8BD6-12A8-4EF8-97F9-D16C4D4CA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0982EC-16E9-4659-B96A-80B31696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C87AC3-086B-4D96-832B-AC26A9CC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B353E8-B3DB-4C10-9F8F-AD153591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525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ABDF4-B6E3-4436-AE90-23CEFFBE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6771F0-F798-47F8-AD5F-47D12A0C6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872D2E-A7AA-4020-A238-CA4EE371C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E3FE85A-1537-4B28-A1E0-15DC679CD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E52EF40-AE80-4030-B8EC-598E7D1CE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C94F3BA-2A3A-4922-8729-224FC427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25095D0-2911-47D2-9BCC-E29B1AAE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6848A8C-E2FD-42AF-A227-4729B89E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689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AFF7A9-D5CB-464F-9350-32C06D8F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17AF63A-C096-48F5-8E0D-4C52C703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49FB2-DF36-4E07-BB9F-52030305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A806299-571F-47A7-A7A4-F5E6850E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6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6FD2FB-E700-4002-84DE-04640C65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5A8461-FFEF-4EF9-B902-D8577C3F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1F3817-E1B6-4EE4-825E-0229B007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768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AE98A-9D53-4AD1-80BF-BE4CACAD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D36076-DBE4-4E07-BB7C-C0F6A4E45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57560C-F503-4DE2-AD9D-A9E7A2EF4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358F95-6B8B-4CB8-881D-9C10E5C3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E2C697-1228-420D-AFA1-3661679A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73BEEE-5A91-4CA6-BB11-5661FC0F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846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456CF8-6362-4116-86EC-4F61059E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968E205-EAA5-4D4A-9A08-8298ED976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1019C0-69A8-4DAD-9CF0-90E64315B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68FFED-46FC-4792-95CB-97D55010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AC2F10-8A55-4A3A-8BA9-4FCB217B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847A90-BB58-4638-B005-CD1DD300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148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E2DA61-77DD-4122-939F-B6EF04F5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F1585A-05F1-4E07-A637-33217D56E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D841D0-0F69-4216-9B92-93005F16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0EE5F3-CEC5-44F3-BC1C-98256643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A0EB7F-5E7C-45EE-A018-8D417901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268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0749088-3D74-46C4-A303-405E80942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A25025-BD16-4C59-A71B-26DE541E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4D4F8-E45B-4AA4-AF0A-008C9D7F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70E478-CF70-4D04-85B7-12852ABA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2B388A-7030-4140-9128-2E5FCAE0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1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7D9DE39-4B66-4C27-A0C7-FC47D8A4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9E2742-4815-4EAF-BA1C-BA8FC7789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D92015-1BD1-425C-9C7A-710508283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C4C19F-4BE9-4815-9C03-48292AFC9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E77C47-E1B6-49C6-B182-7C13C7496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5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4195FD6-BA21-4B3C-9C70-A2A7B111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218416-9226-4835-AC2B-06BD36CD7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9E2BE7-CB82-4D2F-8EE7-D5ECE6CC4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301DA0-FB42-4E46-AD44-A5EE23AA1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2AD656-03D6-4979-A43C-61B4282DF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8.jpg"/><Relationship Id="rId4" Type="http://schemas.openxmlformats.org/officeDocument/2006/relationships/image" Target="../media/image2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B94A1-5A3A-45CF-BAF3-393E0D54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530" y="3015900"/>
            <a:ext cx="4335468" cy="82620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Assignment</a:t>
            </a:r>
            <a:r>
              <a:rPr lang="it-IT" dirty="0"/>
              <a:t> 7	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4CACD8-1C83-47A5-8B83-765D6F1B0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0530" y="3977450"/>
            <a:ext cx="4335468" cy="1096899"/>
          </a:xfrm>
        </p:spPr>
        <p:txBody>
          <a:bodyPr>
            <a:normAutofit/>
          </a:bodyPr>
          <a:lstStyle/>
          <a:p>
            <a:r>
              <a:rPr lang="it-IT" dirty="0"/>
              <a:t>Regolazione e tracking: stabilizzazione di un pendolo inverso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 descr="Immagine che contiene testo, antenna, dispositivo&#10;&#10;Descrizione generata automaticamente">
            <a:extLst>
              <a:ext uri="{FF2B5EF4-FFF2-40B4-BE49-F238E27FC236}">
                <a16:creationId xmlns:a16="http://schemas.microsoft.com/office/drawing/2014/main" id="{E2960015-DA2C-4B19-953D-39E20E73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2478782"/>
            <a:ext cx="3280613" cy="217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5166576-758E-40E4-8CBA-78F6294BD0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it-IT" dirty="0"/>
                  <a:t>Grafici caso NL 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5166576-758E-40E4-8CBA-78F6294BD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F10FC59-B927-41EE-B217-2EE08B60F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90688"/>
            <a:ext cx="6096000" cy="5167312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FD4077A-2D07-4283-88AD-716C0E2D8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6096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6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8CA16FCE-C934-4F18-9DE0-930DDF1A93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10934658" cy="668784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it-IT" dirty="0"/>
                  <a:t>Grafici caso NL (2)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8CA16FCE-C934-4F18-9DE0-930DDF1A9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10934658" cy="668784"/>
              </a:xfrm>
              <a:blipFill>
                <a:blip r:embed="rId2"/>
                <a:stretch>
                  <a:fillRect t="-23636" b="-363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2D142E0-0E01-42F0-A682-38A1E0A0D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1065" b="2478"/>
          <a:stretch/>
        </p:blipFill>
        <p:spPr>
          <a:xfrm>
            <a:off x="0" y="2290439"/>
            <a:ext cx="4943518" cy="4567561"/>
          </a:xfrm>
        </p:spPr>
      </p:pic>
      <p:pic>
        <p:nvPicPr>
          <p:cNvPr id="7" name="Immagine 6" descr="Immagine che contiene testo, monitor, computer, screenshot&#10;&#10;Descrizione generata automaticamente">
            <a:extLst>
              <a:ext uri="{FF2B5EF4-FFF2-40B4-BE49-F238E27FC236}">
                <a16:creationId xmlns:a16="http://schemas.microsoft.com/office/drawing/2014/main" id="{B512FF24-FF8F-4C4A-B7CD-FE917403AB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65" b="2478"/>
          <a:stretch/>
        </p:blipFill>
        <p:spPr>
          <a:xfrm>
            <a:off x="4943518" y="2290439"/>
            <a:ext cx="7248482" cy="456756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F717B713-350E-4AF3-8BD8-426E7C002BBA}"/>
              </a:ext>
            </a:extLst>
          </p:cNvPr>
          <p:cNvSpPr/>
          <p:nvPr/>
        </p:nvSpPr>
        <p:spPr>
          <a:xfrm>
            <a:off x="535618" y="3391270"/>
            <a:ext cx="2228295" cy="63031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cxnSp>
        <p:nvCxnSpPr>
          <p:cNvPr id="12" name="Connettore curvo 11">
            <a:extLst>
              <a:ext uri="{FF2B5EF4-FFF2-40B4-BE49-F238E27FC236}">
                <a16:creationId xmlns:a16="http://schemas.microsoft.com/office/drawing/2014/main" id="{230927B8-88F8-44C2-9D31-6BA0AFF41AF3}"/>
              </a:ext>
            </a:extLst>
          </p:cNvPr>
          <p:cNvCxnSpPr>
            <a:cxnSpLocks/>
          </p:cNvCxnSpPr>
          <p:nvPr/>
        </p:nvCxnSpPr>
        <p:spPr>
          <a:xfrm flipV="1">
            <a:off x="2763913" y="3240346"/>
            <a:ext cx="2030029" cy="288524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E80628-F02B-42E9-92AE-FAC2777D6029}"/>
              </a:ext>
            </a:extLst>
          </p:cNvPr>
          <p:cNvSpPr txBox="1"/>
          <p:nvPr/>
        </p:nvSpPr>
        <p:spPr>
          <a:xfrm>
            <a:off x="3986074" y="1858959"/>
            <a:ext cx="264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Errore di inseguimento</a:t>
            </a:r>
          </a:p>
        </p:txBody>
      </p:sp>
    </p:spTree>
    <p:extLst>
      <p:ext uri="{BB962C8B-B14F-4D97-AF65-F5344CB8AC3E}">
        <p14:creationId xmlns:p14="http://schemas.microsoft.com/office/powerpoint/2010/main" val="317464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F7CA3AB9-5766-4747-B407-B18B3ED2E62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it-IT" dirty="0"/>
                  <a:t>Grafici caso NL 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F7CA3AB9-5766-4747-B407-B18B3ED2E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05AC9F3-B113-4EFF-93CF-8A9BA6CDD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90688"/>
            <a:ext cx="6096000" cy="51673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37EF535-CB13-4A36-B3FD-A458DCCA0896}"/>
                  </a:ext>
                </a:extLst>
              </p:cNvPr>
              <p:cNvSpPr txBox="1"/>
              <p:nvPr/>
            </p:nvSpPr>
            <p:spPr>
              <a:xfrm>
                <a:off x="4536342" y="6248400"/>
                <a:ext cx="13922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l-GR" dirty="0"/>
                  <a:t>ω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10 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37EF535-CB13-4A36-B3FD-A458DCCA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342" y="6248400"/>
                <a:ext cx="1392241" cy="276999"/>
              </a:xfrm>
              <a:prstGeom prst="rect">
                <a:avLst/>
              </a:prstGeom>
              <a:blipFill>
                <a:blip r:embed="rId4"/>
                <a:stretch>
                  <a:fillRect l="-10044" t="-31111" r="-3057" b="-48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3DFA0E23-6C93-498B-B0F3-AC2C53E7F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1690688"/>
            <a:ext cx="609600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B107E6-D4A0-4F3E-B00E-3CDB14F5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Risposta in frequenza</a:t>
            </a:r>
          </a:p>
        </p:txBody>
      </p:sp>
      <p:pic>
        <p:nvPicPr>
          <p:cNvPr id="5" name="Segnaposto contenuto 4" descr="Immagine che contiene testo, mappa, interni&#10;&#10;Descrizione generata automaticamente">
            <a:extLst>
              <a:ext uri="{FF2B5EF4-FFF2-40B4-BE49-F238E27FC236}">
                <a16:creationId xmlns:a16="http://schemas.microsoft.com/office/drawing/2014/main" id="{E7F81F38-DCF3-41D6-BC95-6917E6028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84" t="15509" r="7042" b="4629"/>
          <a:stretch/>
        </p:blipFill>
        <p:spPr>
          <a:xfrm>
            <a:off x="677334" y="1402672"/>
            <a:ext cx="10530627" cy="5455328"/>
          </a:xfrm>
        </p:spPr>
      </p:pic>
    </p:spTree>
    <p:extLst>
      <p:ext uri="{BB962C8B-B14F-4D97-AF65-F5344CB8AC3E}">
        <p14:creationId xmlns:p14="http://schemas.microsoft.com/office/powerpoint/2010/main" val="1139411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41C98-3248-4011-BC43-1C87CB84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Conclusioni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1F5FCE-69C2-4108-9C99-D33913BC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 caso linearizzato si osserva che s insegue asintoticamente il segnale di riferimento per tutti e tre i valori di </a:t>
            </a:r>
            <a:r>
              <a:rPr lang="el-GR" dirty="0"/>
              <a:t>ω</a:t>
            </a:r>
            <a:r>
              <a:rPr lang="it-IT" dirty="0"/>
              <a:t>, infatti l’errore converge a zero.</a:t>
            </a:r>
          </a:p>
          <a:p>
            <a:r>
              <a:rPr lang="it-IT" dirty="0"/>
              <a:t>Nel caso di dinamica non-lineare, si nota che il controllore progettato a partire dalla dinamica linearizzata produce una regolazione solo approssimata nel caso di </a:t>
            </a:r>
            <a:r>
              <a:rPr lang="el-GR" dirty="0"/>
              <a:t>ω</a:t>
            </a:r>
            <a:r>
              <a:rPr lang="it-IT" dirty="0"/>
              <a:t> = 0.1 e </a:t>
            </a:r>
            <a:r>
              <a:rPr lang="el-GR" dirty="0"/>
              <a:t>ω</a:t>
            </a:r>
            <a:r>
              <a:rPr lang="it-IT" dirty="0"/>
              <a:t> = 1 e ciò è dovuto al fatto che il controllore è progettato per un’approssimazione del sistema NL in un punto di equilibrio.</a:t>
            </a:r>
          </a:p>
          <a:p>
            <a:r>
              <a:rPr lang="it-IT" dirty="0"/>
              <a:t>Invece con </a:t>
            </a:r>
            <a:r>
              <a:rPr lang="el-GR" dirty="0"/>
              <a:t>ω</a:t>
            </a:r>
            <a:r>
              <a:rPr lang="it-IT" dirty="0"/>
              <a:t> = 10 si ha addirittura un sistema </a:t>
            </a:r>
            <a:r>
              <a:rPr lang="it-IT" u="sng" dirty="0"/>
              <a:t>instabile</a:t>
            </a:r>
            <a:r>
              <a:rPr lang="it-IT" dirty="0"/>
              <a:t>, poiché la frequenza del segnale da inseguire è tale da allontanarlo dal punto di equilibrio, rendendo non fedele l’approssimazione.</a:t>
            </a:r>
          </a:p>
          <a:p>
            <a:r>
              <a:rPr lang="it-IT" dirty="0"/>
              <a:t>Il segnale di disturbo d1 (onda quadra) viene </a:t>
            </a:r>
            <a:r>
              <a:rPr lang="it-IT" dirty="0" err="1"/>
              <a:t>reiettato</a:t>
            </a:r>
            <a:r>
              <a:rPr lang="it-IT" dirty="0"/>
              <a:t> perché il sistema ha un comportamento passa-basso, e quindi tende ad attenuare le alte frequenze</a:t>
            </a:r>
          </a:p>
        </p:txBody>
      </p:sp>
    </p:spTree>
    <p:extLst>
      <p:ext uri="{BB962C8B-B14F-4D97-AF65-F5344CB8AC3E}">
        <p14:creationId xmlns:p14="http://schemas.microsoft.com/office/powerpoint/2010/main" val="164840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0CC3F1-3FC8-4B8B-BD1A-8E61CBF1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Equazioni sistema e punti di equilibrio </a:t>
            </a:r>
            <a:br>
              <a:rPr lang="it-IT" dirty="0"/>
            </a:b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A1893E2-55DA-47F6-9069-F74864216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401" y="1419225"/>
            <a:ext cx="8596668" cy="5372017"/>
          </a:xfrm>
        </p:spPr>
      </p:pic>
    </p:spTree>
    <p:extLst>
      <p:ext uri="{BB962C8B-B14F-4D97-AF65-F5344CB8AC3E}">
        <p14:creationId xmlns:p14="http://schemas.microsoft.com/office/powerpoint/2010/main" val="113293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18E8F-247D-482B-B1A9-63588451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Linearizzazione sistema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146C7B5-62F9-4CFC-8B25-1D13B89AB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26" y="1270000"/>
            <a:ext cx="8695576" cy="5433824"/>
          </a:xfrm>
        </p:spPr>
      </p:pic>
    </p:spTree>
    <p:extLst>
      <p:ext uri="{BB962C8B-B14F-4D97-AF65-F5344CB8AC3E}">
        <p14:creationId xmlns:p14="http://schemas.microsoft.com/office/powerpoint/2010/main" val="16959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4F72C-5C60-4B93-957F-745D6762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13173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Condizioni di risolubilità del problema</a:t>
            </a:r>
            <a:br>
              <a:rPr lang="it-IT" dirty="0"/>
            </a:b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ECBEAFD-B697-4D32-A3AB-0B434D335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4940"/>
            <a:ext cx="6675120" cy="2004060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E86E8F-3D15-412C-841F-D806B73CEE71}"/>
              </a:ext>
            </a:extLst>
          </p:cNvPr>
          <p:cNvSpPr txBox="1"/>
          <p:nvPr/>
        </p:nvSpPr>
        <p:spPr>
          <a:xfrm>
            <a:off x="7173157" y="2242304"/>
            <a:ext cx="24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(A,B) è raggiungibile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6155605-909C-4D32-9343-FFC138D91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4476751"/>
            <a:ext cx="2987040" cy="76962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8593CFE-FED2-4E8D-B820-A789A0CBA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389" y="4168141"/>
            <a:ext cx="3082054" cy="138684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2FA4EBA-E140-4E83-AEEC-2560543A1552}"/>
              </a:ext>
            </a:extLst>
          </p:cNvPr>
          <p:cNvSpPr txBox="1"/>
          <p:nvPr/>
        </p:nvSpPr>
        <p:spPr>
          <a:xfrm>
            <a:off x="6578353" y="4399896"/>
            <a:ext cx="4279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condizione del lemma di </a:t>
            </a:r>
            <a:r>
              <a:rPr lang="it-IT" dirty="0" err="1"/>
              <a:t>Hautus</a:t>
            </a:r>
            <a:r>
              <a:rPr lang="it-IT" dirty="0"/>
              <a:t> è verificata per tutti gli autovalori di S, quindi il FIRP è risolubile</a:t>
            </a:r>
          </a:p>
        </p:txBody>
      </p:sp>
    </p:spTree>
    <p:extLst>
      <p:ext uri="{BB962C8B-B14F-4D97-AF65-F5344CB8AC3E}">
        <p14:creationId xmlns:p14="http://schemas.microsoft.com/office/powerpoint/2010/main" val="365701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42F65-1957-4E67-9810-CD325853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Condizioni di risolubilità del problema</a:t>
            </a:r>
          </a:p>
        </p:txBody>
      </p:sp>
      <p:pic>
        <p:nvPicPr>
          <p:cNvPr id="5" name="Segnaposto contenuto 4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6534A31B-B211-45A0-A412-F7FCEE92A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5844540" cy="84582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ECCD8D9-629B-4A8D-8DD6-24F58B7D6B65}"/>
              </a:ext>
            </a:extLst>
          </p:cNvPr>
          <p:cNvSpPr txBox="1"/>
          <p:nvPr/>
        </p:nvSpPr>
        <p:spPr>
          <a:xfrm>
            <a:off x="6942339" y="1891645"/>
            <a:ext cx="3417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Sistema esteso in cui considero </a:t>
            </a:r>
          </a:p>
          <a:p>
            <a:r>
              <a:rPr lang="it-IT" dirty="0"/>
              <a:t>C = [1 0 0 0; 0 0 1 0] e </a:t>
            </a:r>
          </a:p>
          <a:p>
            <a:r>
              <a:rPr lang="it-IT" dirty="0"/>
              <a:t>Q = [0 -1 0; 0 0 0]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E8FD196-DBBD-4535-8057-9DF866EB9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15" y="2885996"/>
            <a:ext cx="5367777" cy="375566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BEFDED4-4E88-42D0-8D7A-F11B0F968860}"/>
              </a:ext>
            </a:extLst>
          </p:cNvPr>
          <p:cNvSpPr txBox="1"/>
          <p:nvPr/>
        </p:nvSpPr>
        <p:spPr>
          <a:xfrm>
            <a:off x="6676008" y="4440663"/>
            <a:ext cx="395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Sistema osservabile: l’assunzione 3 è verificata, perciò EFRP è risolubile </a:t>
            </a:r>
          </a:p>
        </p:txBody>
      </p:sp>
    </p:spTree>
    <p:extLst>
      <p:ext uri="{BB962C8B-B14F-4D97-AF65-F5344CB8AC3E}">
        <p14:creationId xmlns:p14="http://schemas.microsoft.com/office/powerpoint/2010/main" val="426717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E92946-AA33-49CD-84FB-6B1781CF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Risoluzione equazione generalizzata di Sylvester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8C0604D-1DA9-4D46-9CE4-F4356A813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852"/>
          <a:stretch/>
        </p:blipFill>
        <p:spPr>
          <a:xfrm>
            <a:off x="677334" y="1930400"/>
            <a:ext cx="4826821" cy="4835626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3587AB7-266E-40A6-A780-58FB145D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134" y="3554533"/>
            <a:ext cx="4900085" cy="784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8B7B776-055E-4E4C-8AE2-BAF760BB5C0A}"/>
                  </a:ext>
                </a:extLst>
              </p:cNvPr>
              <p:cNvSpPr txBox="1"/>
              <p:nvPr/>
            </p:nvSpPr>
            <p:spPr>
              <a:xfrm>
                <a:off x="5504155" y="4348213"/>
                <a:ext cx="53798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Formula in </a:t>
                </a:r>
                <a:r>
                  <a:rPr lang="it-IT" dirty="0" err="1"/>
                  <a:t>Mathematica</a:t>
                </a:r>
                <a:r>
                  <a:rPr lang="it-IT" dirty="0"/>
                  <a:t> nella forma: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𝑑𝑋𝐴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8B7B776-055E-4E4C-8AE2-BAF760BB5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155" y="4348213"/>
                <a:ext cx="5379868" cy="646331"/>
              </a:xfrm>
              <a:prstGeom prst="rect">
                <a:avLst/>
              </a:prstGeom>
              <a:blipFill>
                <a:blip r:embed="rId4"/>
                <a:stretch>
                  <a:fillRect l="-1020" t="-5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48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CB33A85-14FC-478D-AD97-B1B0F208E7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it-IT" dirty="0"/>
                  <a:t>Grafici caso lineare 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CB33A85-14FC-478D-AD97-B1B0F208E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911EFEEA-3F48-40EA-B53F-D5CAAE11B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866701"/>
            <a:ext cx="7291816" cy="4991299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CF09AC7-2EB6-4607-8011-5158B3DC1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816" y="1866701"/>
            <a:ext cx="4900184" cy="499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7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D58213C6-02DE-477D-995C-E933EEF2F7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it-IT" dirty="0"/>
                  <a:t>Grafici caso lineare (2) </a:t>
                </a:r>
                <a:r>
                  <a:rPr lang="el-GR" dirty="0"/>
                  <a:t>ω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D58213C6-02DE-477D-995C-E933EEF2F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D51732F-E0ED-47B6-8EFD-9F85CBA80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17084" y="1837589"/>
            <a:ext cx="4274916" cy="5020409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67C65E4-3818-4522-8BD8-FF3CD2B52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37590"/>
            <a:ext cx="7917084" cy="502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2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D6CA1403-2FEE-4CAB-87A0-7B66FCC4F6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it-IT" dirty="0"/>
                  <a:t>Grafici caso lineare (3)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D6CA1403-2FEE-4CAB-87A0-7B66FCC4F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A385E6C-9053-4705-A96F-24224C432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688830"/>
            <a:ext cx="12192000" cy="2153343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8C30DA-5785-4665-AA95-4556D6584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844031"/>
            <a:ext cx="12192000" cy="301396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3248A9F-96B0-4B88-83DD-13D731366724}"/>
              </a:ext>
            </a:extLst>
          </p:cNvPr>
          <p:cNvSpPr txBox="1"/>
          <p:nvPr/>
        </p:nvSpPr>
        <p:spPr>
          <a:xfrm>
            <a:off x="11353800" y="393403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FF00"/>
                </a:solidFill>
              </a:rPr>
              <a:t>u(t)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13BED47-AE13-4B0E-9376-2EF3D9690488}"/>
              </a:ext>
            </a:extLst>
          </p:cNvPr>
          <p:cNvSpPr txBox="1"/>
          <p:nvPr/>
        </p:nvSpPr>
        <p:spPr>
          <a:xfrm>
            <a:off x="11000175" y="1738380"/>
            <a:ext cx="56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FF00"/>
                </a:solidFill>
              </a:rPr>
              <a:t>S </a:t>
            </a:r>
            <a:r>
              <a:rPr lang="it-IT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rif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41715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356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Trebuchet MS</vt:lpstr>
      <vt:lpstr>Wingdings 3</vt:lpstr>
      <vt:lpstr>Sfaccettatura</vt:lpstr>
      <vt:lpstr>Tema di Office</vt:lpstr>
      <vt:lpstr>1_Tema di Office</vt:lpstr>
      <vt:lpstr>Assignment 7 </vt:lpstr>
      <vt:lpstr>Equazioni sistema e punti di equilibrio  </vt:lpstr>
      <vt:lpstr>Linearizzazione sistema </vt:lpstr>
      <vt:lpstr>Condizioni di risolubilità del problema </vt:lpstr>
      <vt:lpstr>Condizioni di risolubilità del problema</vt:lpstr>
      <vt:lpstr>Risoluzione equazione generalizzata di Sylvester</vt:lpstr>
      <vt:lpstr>Grafici caso lineare (1) ω=0.1 rad/s</vt:lpstr>
      <vt:lpstr>Grafici caso lineare (2) ω =1 rad/s</vt:lpstr>
      <vt:lpstr>Grafici caso lineare (3) ω=10 rad/s</vt:lpstr>
      <vt:lpstr>Grafici caso NL (1) ω=0.1 rad/s</vt:lpstr>
      <vt:lpstr>Grafici caso NL (2) ω=1 rad/s</vt:lpstr>
      <vt:lpstr>Grafici caso NL (1) ω=0.1 rad/s</vt:lpstr>
      <vt:lpstr>Risposta in frequenza</vt:lpstr>
      <vt:lpstr>Conclusioni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7 </dc:title>
  <dc:creator>valerio famoso</dc:creator>
  <cp:lastModifiedBy>valerio famoso</cp:lastModifiedBy>
  <cp:revision>6</cp:revision>
  <dcterms:created xsi:type="dcterms:W3CDTF">2021-10-03T10:52:13Z</dcterms:created>
  <dcterms:modified xsi:type="dcterms:W3CDTF">2021-10-04T15:10:40Z</dcterms:modified>
</cp:coreProperties>
</file>