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220705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297826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326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643060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7781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543904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138288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28312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345247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27334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240C9F8-E7B7-43CA-A06A-88520AE89FD3}" type="datetimeFigureOut">
              <a:rPr lang="it-IT" smtClean="0"/>
              <a:t>22/04/2022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16373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240C9F8-E7B7-43CA-A06A-88520AE89FD3}" type="datetimeFigureOut">
              <a:rPr lang="it-IT" smtClean="0"/>
              <a:t>22/04/2022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374752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240C9F8-E7B7-43CA-A06A-88520AE89FD3}" type="datetimeFigureOut">
              <a:rPr lang="it-IT" smtClean="0"/>
              <a:t>22/04/2022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45889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0C9F8-E7B7-43CA-A06A-88520AE89FD3}" type="datetimeFigureOut">
              <a:rPr lang="it-IT" smtClean="0"/>
              <a:t>22/04/2022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40056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240C9F8-E7B7-43CA-A06A-88520AE89FD3}" type="datetimeFigureOut">
              <a:rPr lang="it-IT" smtClean="0"/>
              <a:t>22/04/2022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28711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240C9F8-E7B7-43CA-A06A-88520AE89FD3}" type="datetimeFigureOut">
              <a:rPr lang="it-IT" smtClean="0"/>
              <a:t>22/04/2022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379095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0C9F8-E7B7-43CA-A06A-88520AE89FD3}" type="datetimeFigureOut">
              <a:rPr lang="it-IT" smtClean="0"/>
              <a:t>22/04/2022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11A245-122B-420D-80C9-BD58B55BEA5C}" type="slidenum">
              <a:rPr lang="it-IT" smtClean="0"/>
              <a:t>‹N›</a:t>
            </a:fld>
            <a:endParaRPr lang="it-IT"/>
          </a:p>
        </p:txBody>
      </p:sp>
    </p:spTree>
    <p:extLst>
      <p:ext uri="{BB962C8B-B14F-4D97-AF65-F5344CB8AC3E}">
        <p14:creationId xmlns:p14="http://schemas.microsoft.com/office/powerpoint/2010/main" val="1254216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B21E3C-8E70-49FD-B7EF-1D7FD9E76699}"/>
              </a:ext>
            </a:extLst>
          </p:cNvPr>
          <p:cNvSpPr>
            <a:spLocks noGrp="1"/>
          </p:cNvSpPr>
          <p:nvPr>
            <p:ph type="ctrTitle"/>
          </p:nvPr>
        </p:nvSpPr>
        <p:spPr>
          <a:xfrm>
            <a:off x="4974337" y="3429000"/>
            <a:ext cx="4299666" cy="944309"/>
          </a:xfrm>
        </p:spPr>
        <p:txBody>
          <a:bodyPr>
            <a:normAutofit/>
          </a:bodyPr>
          <a:lstStyle/>
          <a:p>
            <a:pPr algn="l"/>
            <a:r>
              <a:rPr lang="it-IT" dirty="0" err="1"/>
              <a:t>Assignment</a:t>
            </a:r>
            <a:r>
              <a:rPr lang="it-IT" dirty="0"/>
              <a:t> 3</a:t>
            </a:r>
          </a:p>
        </p:txBody>
      </p:sp>
      <p:sp>
        <p:nvSpPr>
          <p:cNvPr id="3" name="Sottotitolo 2">
            <a:extLst>
              <a:ext uri="{FF2B5EF4-FFF2-40B4-BE49-F238E27FC236}">
                <a16:creationId xmlns:a16="http://schemas.microsoft.com/office/drawing/2014/main" id="{47993952-4DB1-40BB-B954-E59771E061E1}"/>
              </a:ext>
            </a:extLst>
          </p:cNvPr>
          <p:cNvSpPr>
            <a:spLocks noGrp="1"/>
          </p:cNvSpPr>
          <p:nvPr>
            <p:ph type="subTitle" idx="1"/>
          </p:nvPr>
        </p:nvSpPr>
        <p:spPr>
          <a:xfrm>
            <a:off x="4974337" y="4514444"/>
            <a:ext cx="4299666" cy="1663719"/>
          </a:xfrm>
        </p:spPr>
        <p:txBody>
          <a:bodyPr>
            <a:normAutofit fontScale="92500" lnSpcReduction="20000"/>
          </a:bodyPr>
          <a:lstStyle/>
          <a:p>
            <a:pPr algn="l"/>
            <a:r>
              <a:rPr lang="it-IT" dirty="0">
                <a:solidFill>
                  <a:schemeClr val="tx1"/>
                </a:solidFill>
              </a:rPr>
              <a:t>Addestrare la guida di una macchina da corsa in un circuito con tecniche di </a:t>
            </a:r>
            <a:r>
              <a:rPr lang="it-IT" dirty="0" err="1">
                <a:solidFill>
                  <a:schemeClr val="tx1"/>
                </a:solidFill>
              </a:rPr>
              <a:t>Reinforcement</a:t>
            </a:r>
            <a:r>
              <a:rPr lang="it-IT" dirty="0">
                <a:solidFill>
                  <a:schemeClr val="tx1"/>
                </a:solidFill>
              </a:rPr>
              <a:t> Learning  </a:t>
            </a:r>
          </a:p>
          <a:p>
            <a:pPr algn="l"/>
            <a:endParaRPr lang="it-IT" dirty="0">
              <a:solidFill>
                <a:schemeClr val="tx1"/>
              </a:solidFill>
            </a:endParaRPr>
          </a:p>
          <a:p>
            <a:pPr algn="l"/>
            <a:r>
              <a:rPr lang="it-IT" dirty="0">
                <a:solidFill>
                  <a:schemeClr val="tx1"/>
                </a:solidFill>
              </a:rPr>
              <a:t>Simone Sinceri</a:t>
            </a:r>
            <a:br>
              <a:rPr lang="it-IT" dirty="0">
                <a:solidFill>
                  <a:schemeClr val="tx1"/>
                </a:solidFill>
              </a:rPr>
            </a:br>
            <a:endParaRPr lang="it-IT" dirty="0">
              <a:solidFill>
                <a:schemeClr val="tx1"/>
              </a:solidFill>
            </a:endParaRPr>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Immagine 4" descr="Immagine che contiene tagliaerba, rosso&#10;&#10;Descrizione generata automaticamente">
            <a:extLst>
              <a:ext uri="{FF2B5EF4-FFF2-40B4-BE49-F238E27FC236}">
                <a16:creationId xmlns:a16="http://schemas.microsoft.com/office/drawing/2014/main" id="{6AC9F1E0-E722-429B-8AEF-BD230D625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04" y="2700767"/>
            <a:ext cx="3765692" cy="1464435"/>
          </a:xfrm>
          <a:prstGeom prst="rect">
            <a:avLst/>
          </a:prstGeom>
        </p:spPr>
      </p:pic>
    </p:spTree>
    <p:extLst>
      <p:ext uri="{BB962C8B-B14F-4D97-AF65-F5344CB8AC3E}">
        <p14:creationId xmlns:p14="http://schemas.microsoft.com/office/powerpoint/2010/main" val="176104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FB8384-D521-481F-B094-C219C93B9857}"/>
              </a:ext>
            </a:extLst>
          </p:cNvPr>
          <p:cNvSpPr>
            <a:spLocks noGrp="1"/>
          </p:cNvSpPr>
          <p:nvPr>
            <p:ph type="title"/>
          </p:nvPr>
        </p:nvSpPr>
        <p:spPr/>
        <p:txBody>
          <a:bodyPr/>
          <a:lstStyle/>
          <a:p>
            <a:r>
              <a:rPr lang="it-IT" dirty="0"/>
              <a:t>Descrizione del Problema</a:t>
            </a:r>
          </a:p>
        </p:txBody>
      </p:sp>
      <p:sp>
        <p:nvSpPr>
          <p:cNvPr id="3" name="Segnaposto contenuto 2">
            <a:extLst>
              <a:ext uri="{FF2B5EF4-FFF2-40B4-BE49-F238E27FC236}">
                <a16:creationId xmlns:a16="http://schemas.microsoft.com/office/drawing/2014/main" id="{88FB5DEC-EC2D-4542-BAD1-8686C40D14AB}"/>
              </a:ext>
            </a:extLst>
          </p:cNvPr>
          <p:cNvSpPr>
            <a:spLocks noGrp="1"/>
          </p:cNvSpPr>
          <p:nvPr>
            <p:ph idx="1"/>
          </p:nvPr>
        </p:nvSpPr>
        <p:spPr>
          <a:xfrm>
            <a:off x="677334" y="1578279"/>
            <a:ext cx="8808572" cy="4463084"/>
          </a:xfrm>
        </p:spPr>
        <p:txBody>
          <a:bodyPr>
            <a:normAutofit lnSpcReduction="10000"/>
          </a:bodyPr>
          <a:lstStyle/>
          <a:p>
            <a:r>
              <a:rPr lang="it-IT" dirty="0">
                <a:solidFill>
                  <a:schemeClr val="tx1"/>
                </a:solidFill>
              </a:rPr>
              <a:t>Addestrare a guida di una macchina da corsa in un circuito</a:t>
            </a:r>
          </a:p>
          <a:p>
            <a:r>
              <a:rPr lang="it-IT" dirty="0">
                <a:solidFill>
                  <a:schemeClr val="tx1"/>
                </a:solidFill>
              </a:rPr>
              <a:t>Deve andare il più veloce possibile senza uscire mai dal circuito</a:t>
            </a:r>
          </a:p>
          <a:p>
            <a:r>
              <a:rPr lang="it-IT" dirty="0">
                <a:solidFill>
                  <a:schemeClr val="tx1"/>
                </a:solidFill>
              </a:rPr>
              <a:t>Il circuito è discretizzato, ogni punto è una casella di una griglia nella quale si può trovare la macchina da corsa</a:t>
            </a:r>
          </a:p>
          <a:p>
            <a:r>
              <a:rPr lang="it-IT" dirty="0">
                <a:solidFill>
                  <a:schemeClr val="tx1"/>
                </a:solidFill>
              </a:rPr>
              <a:t>La velocità è discreta: numero di celle della griglia di cui si sposta orizzontalmente e verticalmente per unità di tempo</a:t>
            </a:r>
          </a:p>
          <a:p>
            <a:r>
              <a:rPr lang="it-IT" dirty="0">
                <a:solidFill>
                  <a:schemeClr val="tx1"/>
                </a:solidFill>
              </a:rPr>
              <a:t>Le componenti della velocità sono saturate al valore 5</a:t>
            </a:r>
          </a:p>
          <a:p>
            <a:r>
              <a:rPr lang="it-IT" dirty="0">
                <a:solidFill>
                  <a:schemeClr val="tx1"/>
                </a:solidFill>
              </a:rPr>
              <a:t>Le azioni sono gli incrementi delle componenti della velocità (-1,0,1)</a:t>
            </a:r>
          </a:p>
          <a:p>
            <a:r>
              <a:rPr lang="it-IT" dirty="0">
                <a:solidFill>
                  <a:schemeClr val="tx1"/>
                </a:solidFill>
              </a:rPr>
              <a:t>Gli episodi iniziano random dalla linea di partenza</a:t>
            </a:r>
          </a:p>
          <a:p>
            <a:r>
              <a:rPr lang="it-IT" dirty="0">
                <a:solidFill>
                  <a:schemeClr val="tx1"/>
                </a:solidFill>
              </a:rPr>
              <a:t>Gli episodi terminano se si passa la linea del traguardo</a:t>
            </a:r>
          </a:p>
          <a:p>
            <a:r>
              <a:rPr lang="it-IT" dirty="0">
                <a:solidFill>
                  <a:schemeClr val="tx1"/>
                </a:solidFill>
              </a:rPr>
              <a:t>Se vengono oltrepassati i confini del circuito l’episodio viene resettato sulla linea della partenza</a:t>
            </a:r>
          </a:p>
          <a:p>
            <a:r>
              <a:rPr lang="it-IT" dirty="0">
                <a:solidFill>
                  <a:schemeClr val="tx1"/>
                </a:solidFill>
              </a:rPr>
              <a:t>La ricompensa è -1 per ogni step</a:t>
            </a:r>
          </a:p>
          <a:p>
            <a:endParaRPr lang="it-IT" dirty="0"/>
          </a:p>
        </p:txBody>
      </p:sp>
    </p:spTree>
    <p:extLst>
      <p:ext uri="{BB962C8B-B14F-4D97-AF65-F5344CB8AC3E}">
        <p14:creationId xmlns:p14="http://schemas.microsoft.com/office/powerpoint/2010/main" val="130364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F40D43-3609-45B8-922A-5DEE954D81B4}"/>
              </a:ext>
            </a:extLst>
          </p:cNvPr>
          <p:cNvSpPr>
            <a:spLocks noGrp="1"/>
          </p:cNvSpPr>
          <p:nvPr>
            <p:ph type="title"/>
          </p:nvPr>
        </p:nvSpPr>
        <p:spPr/>
        <p:txBody>
          <a:bodyPr/>
          <a:lstStyle/>
          <a:p>
            <a:r>
              <a:rPr lang="it-IT" dirty="0"/>
              <a:t>Ambiente di simulazione</a:t>
            </a:r>
          </a:p>
        </p:txBody>
      </p:sp>
      <p:pic>
        <p:nvPicPr>
          <p:cNvPr id="7" name="Segnaposto contenuto 6" descr="Immagine che contiene shoji, edificio, piastrellato&#10;&#10;Descrizione generata automaticamente">
            <a:extLst>
              <a:ext uri="{FF2B5EF4-FFF2-40B4-BE49-F238E27FC236}">
                <a16:creationId xmlns:a16="http://schemas.microsoft.com/office/drawing/2014/main" id="{719DA03C-5735-4CB5-86E8-D024B87410C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0271" y="1993611"/>
            <a:ext cx="3940444" cy="3888709"/>
          </a:xfrm>
          <a:prstGeom prst="rect">
            <a:avLst/>
          </a:prstGeom>
          <a:ln>
            <a:noFill/>
          </a:ln>
          <a:effectLst>
            <a:outerShdw blurRad="190500" algn="tl" rotWithShape="0">
              <a:srgbClr val="000000">
                <a:alpha val="70000"/>
              </a:srgbClr>
            </a:outerShdw>
          </a:effectLst>
        </p:spPr>
      </p:pic>
      <p:sp>
        <p:nvSpPr>
          <p:cNvPr id="5" name="Segnaposto contenuto 4">
            <a:extLst>
              <a:ext uri="{FF2B5EF4-FFF2-40B4-BE49-F238E27FC236}">
                <a16:creationId xmlns:a16="http://schemas.microsoft.com/office/drawing/2014/main" id="{0712F23D-89C7-4317-838A-835CD84129EF}"/>
              </a:ext>
            </a:extLst>
          </p:cNvPr>
          <p:cNvSpPr>
            <a:spLocks noGrp="1"/>
          </p:cNvSpPr>
          <p:nvPr>
            <p:ph sz="half" idx="2"/>
          </p:nvPr>
        </p:nvSpPr>
        <p:spPr>
          <a:xfrm>
            <a:off x="5089968" y="2001547"/>
            <a:ext cx="4184034" cy="3880773"/>
          </a:xfrm>
        </p:spPr>
        <p:txBody>
          <a:bodyPr/>
          <a:lstStyle/>
          <a:p>
            <a:r>
              <a:rPr lang="it-IT" dirty="0">
                <a:solidFill>
                  <a:schemeClr val="tx1"/>
                </a:solidFill>
              </a:rPr>
              <a:t>Griglia 20x20 mi rappresenta l’intero ambiente di simulazione</a:t>
            </a:r>
          </a:p>
          <a:p>
            <a:r>
              <a:rPr lang="it-IT" dirty="0">
                <a:solidFill>
                  <a:schemeClr val="tx1"/>
                </a:solidFill>
              </a:rPr>
              <a:t>Il circuito è limitato dai bordi neri</a:t>
            </a:r>
          </a:p>
          <a:p>
            <a:r>
              <a:rPr lang="it-IT" dirty="0">
                <a:solidFill>
                  <a:schemeClr val="tx1"/>
                </a:solidFill>
              </a:rPr>
              <a:t>La macchina da corsa è rappresentata dal pallino rosso</a:t>
            </a:r>
          </a:p>
          <a:p>
            <a:r>
              <a:rPr lang="it-IT" dirty="0">
                <a:solidFill>
                  <a:schemeClr val="tx1"/>
                </a:solidFill>
              </a:rPr>
              <a:t>La linea del traguardo è raffigurata in turchese</a:t>
            </a:r>
            <a:endParaRPr lang="it-IT" u="sng" dirty="0">
              <a:solidFill>
                <a:schemeClr val="tx1"/>
              </a:solidFill>
            </a:endParaRPr>
          </a:p>
          <a:p>
            <a:r>
              <a:rPr lang="it-IT" dirty="0">
                <a:solidFill>
                  <a:schemeClr val="tx1"/>
                </a:solidFill>
              </a:rPr>
              <a:t>La linea di partenza è l’ultima riga in basso</a:t>
            </a:r>
          </a:p>
        </p:txBody>
      </p:sp>
      <p:sp>
        <p:nvSpPr>
          <p:cNvPr id="8" name="CasellaDiTesto 7">
            <a:extLst>
              <a:ext uri="{FF2B5EF4-FFF2-40B4-BE49-F238E27FC236}">
                <a16:creationId xmlns:a16="http://schemas.microsoft.com/office/drawing/2014/main" id="{A888094B-3088-4D30-BED7-989C595C88D8}"/>
              </a:ext>
            </a:extLst>
          </p:cNvPr>
          <p:cNvSpPr txBox="1"/>
          <p:nvPr/>
        </p:nvSpPr>
        <p:spPr>
          <a:xfrm>
            <a:off x="2623930" y="6016487"/>
            <a:ext cx="1380506" cy="276999"/>
          </a:xfrm>
          <a:prstGeom prst="rect">
            <a:avLst/>
          </a:prstGeom>
          <a:noFill/>
        </p:spPr>
        <p:txBody>
          <a:bodyPr wrap="none" rtlCol="0">
            <a:spAutoFit/>
          </a:bodyPr>
          <a:lstStyle/>
          <a:p>
            <a:r>
              <a:rPr lang="it-IT" sz="1200" dirty="0"/>
              <a:t>Linea di partenza</a:t>
            </a:r>
          </a:p>
        </p:txBody>
      </p:sp>
      <p:cxnSp>
        <p:nvCxnSpPr>
          <p:cNvPr id="10" name="Connettore 2 9">
            <a:extLst>
              <a:ext uri="{FF2B5EF4-FFF2-40B4-BE49-F238E27FC236}">
                <a16:creationId xmlns:a16="http://schemas.microsoft.com/office/drawing/2014/main" id="{9012FD8F-A9B2-491E-BBE6-95D1EE245155}"/>
              </a:ext>
            </a:extLst>
          </p:cNvPr>
          <p:cNvCxnSpPr>
            <a:cxnSpLocks/>
          </p:cNvCxnSpPr>
          <p:nvPr/>
        </p:nvCxnSpPr>
        <p:spPr>
          <a:xfrm flipH="1" flipV="1">
            <a:off x="2623930" y="5685183"/>
            <a:ext cx="644056" cy="34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6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48308-EF2B-4B4C-BABA-8DE53D408EC8}"/>
              </a:ext>
            </a:extLst>
          </p:cNvPr>
          <p:cNvSpPr>
            <a:spLocks noGrp="1"/>
          </p:cNvSpPr>
          <p:nvPr>
            <p:ph type="title"/>
          </p:nvPr>
        </p:nvSpPr>
        <p:spPr>
          <a:xfrm>
            <a:off x="669252" y="712967"/>
            <a:ext cx="8596668" cy="1320800"/>
          </a:xfrm>
        </p:spPr>
        <p:txBody>
          <a:bodyPr/>
          <a:lstStyle/>
          <a:p>
            <a:r>
              <a:rPr lang="it-IT" dirty="0"/>
              <a:t>Metodi Monte Carlo</a:t>
            </a:r>
          </a:p>
        </p:txBody>
      </p:sp>
      <p:pic>
        <p:nvPicPr>
          <p:cNvPr id="6" name="Segnaposto contenuto 5" descr="Immagine che contiene testo&#10;&#10;Descrizione generata automaticamente">
            <a:extLst>
              <a:ext uri="{FF2B5EF4-FFF2-40B4-BE49-F238E27FC236}">
                <a16:creationId xmlns:a16="http://schemas.microsoft.com/office/drawing/2014/main" id="{2FAA64DA-1345-436F-B9A7-78A3FC0CF7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252" y="2160589"/>
            <a:ext cx="5064981" cy="3439119"/>
          </a:xfrm>
        </p:spPr>
      </p:pic>
      <p:sp>
        <p:nvSpPr>
          <p:cNvPr id="4" name="Segnaposto contenuto 3">
            <a:extLst>
              <a:ext uri="{FF2B5EF4-FFF2-40B4-BE49-F238E27FC236}">
                <a16:creationId xmlns:a16="http://schemas.microsoft.com/office/drawing/2014/main" id="{A938CCE8-EAF4-4AF2-9C20-38035048D3D4}"/>
              </a:ext>
            </a:extLst>
          </p:cNvPr>
          <p:cNvSpPr>
            <a:spLocks noGrp="1"/>
          </p:cNvSpPr>
          <p:nvPr>
            <p:ph sz="half" idx="2"/>
          </p:nvPr>
        </p:nvSpPr>
        <p:spPr>
          <a:xfrm>
            <a:off x="6096000" y="2160589"/>
            <a:ext cx="3498574" cy="3880773"/>
          </a:xfrm>
        </p:spPr>
        <p:txBody>
          <a:bodyPr/>
          <a:lstStyle/>
          <a:p>
            <a:r>
              <a:rPr lang="it-IT" b="1" dirty="0">
                <a:solidFill>
                  <a:schemeClr val="tx1"/>
                </a:solidFill>
              </a:rPr>
              <a:t>Model-free</a:t>
            </a:r>
            <a:r>
              <a:rPr lang="it-IT" dirty="0">
                <a:solidFill>
                  <a:schemeClr val="tx1"/>
                </a:solidFill>
              </a:rPr>
              <a:t>: nessuna conoscenza del MDP</a:t>
            </a:r>
            <a:br>
              <a:rPr lang="it-IT" dirty="0">
                <a:solidFill>
                  <a:schemeClr val="tx1"/>
                </a:solidFill>
              </a:rPr>
            </a:br>
            <a:endParaRPr lang="it-IT" dirty="0">
              <a:solidFill>
                <a:schemeClr val="tx1"/>
              </a:solidFill>
            </a:endParaRPr>
          </a:p>
          <a:p>
            <a:r>
              <a:rPr lang="it-IT" dirty="0">
                <a:solidFill>
                  <a:schemeClr val="tx1"/>
                </a:solidFill>
              </a:rPr>
              <a:t>Apprendimento basato sulla media dei ritorni</a:t>
            </a:r>
            <a:br>
              <a:rPr lang="it-IT" dirty="0">
                <a:solidFill>
                  <a:schemeClr val="tx1"/>
                </a:solidFill>
              </a:rPr>
            </a:br>
            <a:endParaRPr lang="it-IT" dirty="0">
              <a:solidFill>
                <a:schemeClr val="tx1"/>
              </a:solidFill>
            </a:endParaRPr>
          </a:p>
          <a:p>
            <a:r>
              <a:rPr lang="it-IT" dirty="0">
                <a:solidFill>
                  <a:schemeClr val="tx1"/>
                </a:solidFill>
              </a:rPr>
              <a:t>Solo per task episodici</a:t>
            </a:r>
            <a:br>
              <a:rPr lang="it-IT" dirty="0">
                <a:solidFill>
                  <a:schemeClr val="tx1"/>
                </a:solidFill>
              </a:rPr>
            </a:br>
            <a:endParaRPr lang="it-IT" dirty="0">
              <a:solidFill>
                <a:schemeClr val="tx1"/>
              </a:solidFill>
            </a:endParaRPr>
          </a:p>
          <a:p>
            <a:pPr marL="0" indent="0">
              <a:buNone/>
            </a:pPr>
            <a:br>
              <a:rPr lang="it-IT" dirty="0">
                <a:solidFill>
                  <a:schemeClr val="tx1"/>
                </a:solidFill>
              </a:rPr>
            </a:br>
            <a:endParaRPr lang="it-IT" dirty="0">
              <a:solidFill>
                <a:schemeClr val="tx1"/>
              </a:solidFill>
            </a:endParaRPr>
          </a:p>
          <a:p>
            <a:endParaRPr lang="it-IT" dirty="0"/>
          </a:p>
        </p:txBody>
      </p:sp>
    </p:spTree>
    <p:extLst>
      <p:ext uri="{BB962C8B-B14F-4D97-AF65-F5344CB8AC3E}">
        <p14:creationId xmlns:p14="http://schemas.microsoft.com/office/powerpoint/2010/main" val="197462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F9DE0-7AA6-437C-8A78-8D39EA89B6FD}"/>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DC092C25-1DBF-4301-887C-592F0F6A4E95}"/>
              </a:ext>
            </a:extLst>
          </p:cNvPr>
          <p:cNvSpPr>
            <a:spLocks noGrp="1"/>
          </p:cNvSpPr>
          <p:nvPr>
            <p:ph idx="1"/>
          </p:nvPr>
        </p:nvSpPr>
        <p:spPr/>
        <p:txBody>
          <a:bodyPr/>
          <a:lstStyle/>
          <a:p>
            <a:r>
              <a:rPr lang="it-IT" dirty="0">
                <a:solidFill>
                  <a:schemeClr val="tx1"/>
                </a:solidFill>
              </a:rPr>
              <a:t>Osserviamo che la macchina da corsa si comporta come ci aspettavamo</a:t>
            </a:r>
            <a:br>
              <a:rPr lang="it-IT" dirty="0">
                <a:solidFill>
                  <a:schemeClr val="tx1"/>
                </a:solidFill>
              </a:rPr>
            </a:br>
            <a:endParaRPr lang="it-IT" dirty="0">
              <a:solidFill>
                <a:schemeClr val="tx1"/>
              </a:solidFill>
            </a:endParaRPr>
          </a:p>
          <a:p>
            <a:r>
              <a:rPr lang="it-IT" dirty="0">
                <a:solidFill>
                  <a:schemeClr val="tx1"/>
                </a:solidFill>
              </a:rPr>
              <a:t>Cerca di raggiungere la massima velocità per arrivare sul traguardo in tempo minore come una vera macchina da corsa</a:t>
            </a:r>
            <a:br>
              <a:rPr lang="it-IT" dirty="0">
                <a:solidFill>
                  <a:schemeClr val="tx1"/>
                </a:solidFill>
              </a:rPr>
            </a:br>
            <a:endParaRPr lang="it-IT" dirty="0">
              <a:solidFill>
                <a:schemeClr val="tx1"/>
              </a:solidFill>
            </a:endParaRPr>
          </a:p>
          <a:p>
            <a:r>
              <a:rPr lang="it-IT" dirty="0">
                <a:solidFill>
                  <a:schemeClr val="tx1"/>
                </a:solidFill>
              </a:rPr>
              <a:t>Si nota che in base alla posizione dai cui parte cerca di allargarsi prima di entrare in curva per tagliarla vicino al bordo alla massima velocità continuando così la traiettoria allargandosi verso l’uscita della curva mantenendo una velocità elevata e tagliando così il traguardo in minor tempo</a:t>
            </a:r>
          </a:p>
        </p:txBody>
      </p:sp>
    </p:spTree>
    <p:extLst>
      <p:ext uri="{BB962C8B-B14F-4D97-AF65-F5344CB8AC3E}">
        <p14:creationId xmlns:p14="http://schemas.microsoft.com/office/powerpoint/2010/main" val="762120545"/>
      </p:ext>
    </p:extLst>
  </p:cSld>
  <p:clrMapOvr>
    <a:masterClrMapping/>
  </p:clrMapOvr>
</p:sld>
</file>

<file path=ppt/theme/theme1.xml><?xml version="1.0" encoding="utf-8"?>
<a:theme xmlns:a="http://schemas.openxmlformats.org/drawingml/2006/main" name="Sfaccettatura">
  <a:themeElements>
    <a:clrScheme name="Arancione ros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300</Words>
  <Application>Microsoft Office PowerPoint</Application>
  <PresentationFormat>Widescreen</PresentationFormat>
  <Paragraphs>31</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Trebuchet MS</vt:lpstr>
      <vt:lpstr>Wingdings 3</vt:lpstr>
      <vt:lpstr>Sfaccettatura</vt:lpstr>
      <vt:lpstr>Assignment 3</vt:lpstr>
      <vt:lpstr>Descrizione del Problema</vt:lpstr>
      <vt:lpstr>Ambiente di simulazione</vt:lpstr>
      <vt:lpstr>Metodi Monte Carlo</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simone sinceri</dc:creator>
  <cp:lastModifiedBy>simone sinceri</cp:lastModifiedBy>
  <cp:revision>13</cp:revision>
  <dcterms:created xsi:type="dcterms:W3CDTF">2022-03-31T13:01:01Z</dcterms:created>
  <dcterms:modified xsi:type="dcterms:W3CDTF">2022-04-22T17:27:17Z</dcterms:modified>
</cp:coreProperties>
</file>