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0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4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6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8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7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D263-9850-4BD1-9173-40FDCBC9E052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92F9-013C-4A7B-8429-EADE8208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18" y="901832"/>
            <a:ext cx="4299666" cy="150433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2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E936-B959-4B7A-B480-557C256C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618" y="1732700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Risolvere il gioco del Tris utilizzando tecniche di </a:t>
            </a:r>
            <a:r>
              <a:rPr lang="it-IT" dirty="0" err="1">
                <a:solidFill>
                  <a:schemeClr val="tx1"/>
                </a:solidFill>
              </a:rPr>
              <a:t>Reinforcement</a:t>
            </a:r>
            <a:r>
              <a:rPr lang="it-IT" dirty="0">
                <a:solidFill>
                  <a:schemeClr val="tx1"/>
                </a:solidFill>
              </a:rPr>
              <a:t> Learning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A2632-50CD-494F-AAB4-40DAEB8A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1" y="2603742"/>
            <a:ext cx="3765692" cy="3765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98A0-AA2F-4818-A910-2702AC4D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2" y="2069059"/>
            <a:ext cx="8892551" cy="3880773"/>
          </a:xfrm>
        </p:spPr>
        <p:txBody>
          <a:bodyPr/>
          <a:lstStyle/>
          <a:p>
            <a:r>
              <a:rPr lang="it-IT" dirty="0"/>
              <a:t>Modellare il gioco come un </a:t>
            </a:r>
            <a:r>
              <a:rPr lang="it-IT" b="1" dirty="0"/>
              <a:t>Markov </a:t>
            </a:r>
            <a:r>
              <a:rPr lang="it-IT" b="1" dirty="0" err="1"/>
              <a:t>Decision</a:t>
            </a:r>
            <a:r>
              <a:rPr lang="it-IT" b="1" dirty="0"/>
              <a:t> </a:t>
            </a:r>
            <a:r>
              <a:rPr lang="it-IT" b="1" dirty="0" err="1"/>
              <a:t>Process</a:t>
            </a:r>
            <a:r>
              <a:rPr lang="it-IT" b="1" dirty="0"/>
              <a:t> (MDP)</a:t>
            </a:r>
            <a:br>
              <a:rPr lang="it-IT" b="1" dirty="0"/>
            </a:br>
            <a:r>
              <a:rPr lang="it-IT" dirty="0"/>
              <a:t>- ogni configurazione della griglia è uno stato</a:t>
            </a:r>
            <a:br>
              <a:rPr lang="it-IT" dirty="0"/>
            </a:br>
            <a:r>
              <a:rPr lang="it-IT" dirty="0"/>
              <a:t>- l’azione è scegliere dove mettere il proprio segno</a:t>
            </a:r>
            <a:br>
              <a:rPr lang="it-IT" dirty="0"/>
            </a:br>
            <a:r>
              <a:rPr lang="it-IT" dirty="0"/>
              <a:t>- l’avversario gioca prendendo azioni random</a:t>
            </a:r>
            <a:br>
              <a:rPr lang="it-IT" dirty="0"/>
            </a:br>
            <a:r>
              <a:rPr lang="it-IT" dirty="0"/>
              <a:t>- ricompensa pari a +1 per vittoria, -1 per sconfitta e 0 per parità</a:t>
            </a:r>
            <a:br>
              <a:rPr lang="it-IT" dirty="0"/>
            </a:br>
            <a:endParaRPr lang="it-IT" dirty="0"/>
          </a:p>
          <a:p>
            <a:r>
              <a:rPr lang="it-IT" dirty="0"/>
              <a:t>Utilizzare gli </a:t>
            </a:r>
            <a:r>
              <a:rPr lang="it-IT" b="1" dirty="0" err="1"/>
              <a:t>Afterstate</a:t>
            </a:r>
            <a:br>
              <a:rPr lang="it-IT" dirty="0"/>
            </a:br>
            <a:r>
              <a:rPr lang="it-IT" dirty="0"/>
              <a:t>- considera la configurazione della griglia dopo l’avversario ha fatto la sua azione</a:t>
            </a:r>
            <a:br>
              <a:rPr lang="it-IT" dirty="0"/>
            </a:br>
            <a:endParaRPr lang="it-IT" dirty="0"/>
          </a:p>
          <a:p>
            <a:r>
              <a:rPr lang="it-IT" dirty="0"/>
              <a:t>Applicare </a:t>
            </a:r>
            <a:r>
              <a:rPr lang="it-IT" b="1" dirty="0"/>
              <a:t>Policy </a:t>
            </a:r>
            <a:r>
              <a:rPr lang="it-IT" b="1" dirty="0" err="1"/>
              <a:t>Iteration</a:t>
            </a:r>
            <a:r>
              <a:rPr lang="it-IT" b="1" dirty="0"/>
              <a:t> (PI) </a:t>
            </a:r>
            <a:r>
              <a:rPr lang="it-IT" dirty="0"/>
              <a:t>e </a:t>
            </a:r>
            <a:r>
              <a:rPr lang="it-IT" b="1" dirty="0"/>
              <a:t>Value </a:t>
            </a:r>
            <a:r>
              <a:rPr lang="it-IT" b="1" dirty="0" err="1"/>
              <a:t>Iteration</a:t>
            </a:r>
            <a:r>
              <a:rPr lang="it-IT" b="1" dirty="0"/>
              <a:t> (VI)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0639B02-5A8A-423A-9296-272E8A5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064"/>
            <a:ext cx="8596668" cy="103632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49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8041-C8C8-49CB-B5B7-978D866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stato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Dimensione dello spazio di stato elevata per metodi tabellari considerando tutte le possibili configurazioni della griglia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=19683</m:t>
                    </m:r>
                  </m:oMath>
                </a14:m>
                <a:r>
                  <a:rPr lang="it-IT" dirty="0"/>
                  <a:t>) </a:t>
                </a:r>
                <a:br>
                  <a:rPr lang="it-IT" dirty="0"/>
                </a:br>
                <a:endParaRPr lang="it-IT" dirty="0"/>
              </a:p>
              <a:p>
                <a:r>
                  <a:rPr lang="it-IT" dirty="0"/>
                  <a:t>Ridurre la dimensione dello spazio di stato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Filtrare gli stati considerando gli </a:t>
                </a:r>
                <a:r>
                  <a:rPr lang="it-IT" b="1" dirty="0" err="1"/>
                  <a:t>Afterstate</a:t>
                </a:r>
                <a:r>
                  <a:rPr lang="it-IT" b="1" dirty="0"/>
                  <a:t> </a:t>
                </a:r>
                <a:br>
                  <a:rPr lang="it-IT" dirty="0"/>
                </a:br>
                <a:endParaRPr lang="it-IT" dirty="0"/>
              </a:p>
              <a:p>
                <a:r>
                  <a:rPr lang="it-IT" dirty="0"/>
                  <a:t>Filtrare gli stati che non sono ammissibili :</a:t>
                </a:r>
                <a:br>
                  <a:rPr lang="it-IT" dirty="0"/>
                </a:br>
                <a:r>
                  <a:rPr lang="it-IT" dirty="0"/>
                  <a:t>- considerando il numero dei segni nostri e dell’avversario</a:t>
                </a:r>
                <a:br>
                  <a:rPr lang="it-IT" dirty="0"/>
                </a:br>
                <a:r>
                  <a:rPr lang="it-IT" dirty="0"/>
                  <a:t>- configurazioni della griglia che in una partita non possono capitare</a:t>
                </a:r>
                <a:br>
                  <a:rPr lang="it-IT" dirty="0"/>
                </a:b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06DC-0C1F-4A9C-B080-A7358BE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B27AF-AD72-4048-B750-C538575D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P </a:t>
            </a:r>
            <a:r>
              <a:rPr lang="it-IT" dirty="0"/>
              <a:t>-&gt; </a:t>
            </a:r>
            <a:r>
              <a:rPr lang="it-IT" b="1" dirty="0"/>
              <a:t>Matrice della Transizione dello Stato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Costruisco per ogni possibile azione la matrice che mi dice partendo da uno stato(sulle righe) e prendendo quell’azione in quale stato finisco(sulle colonne)</a:t>
            </a:r>
            <a:br>
              <a:rPr lang="it-IT" dirty="0"/>
            </a:br>
            <a:endParaRPr lang="it-IT" dirty="0"/>
          </a:p>
          <a:p>
            <a:r>
              <a:rPr lang="it-IT" b="1" dirty="0"/>
              <a:t>R</a:t>
            </a:r>
            <a:r>
              <a:rPr lang="it-IT" dirty="0"/>
              <a:t> -&gt; </a:t>
            </a:r>
            <a:r>
              <a:rPr lang="it-IT" b="1" dirty="0"/>
              <a:t>Matrice delle </a:t>
            </a:r>
            <a:r>
              <a:rPr lang="it-IT" b="1" dirty="0" err="1"/>
              <a:t>Reward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Costruisco la matrice delle Ricompense che mi dice per ogni stato qual è la ricompensa che ricevo.</a:t>
            </a:r>
            <a:br>
              <a:rPr lang="it-IT" dirty="0"/>
            </a:br>
            <a:r>
              <a:rPr lang="it-IT" dirty="0"/>
              <a:t>Costruita tramite una funzione che iterata su tutti gli stati mi dice quali sono vincenti e quali perdenti.</a:t>
            </a:r>
          </a:p>
        </p:txBody>
      </p:sp>
    </p:spTree>
    <p:extLst>
      <p:ext uri="{BB962C8B-B14F-4D97-AF65-F5344CB8AC3E}">
        <p14:creationId xmlns:p14="http://schemas.microsoft.com/office/powerpoint/2010/main" val="1275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DEF1E-27CD-4D59-B25C-B1B3636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BA84-86D2-4A85-93D1-5BEA6CAE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2099144"/>
            <a:ext cx="4651513" cy="3760967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05A7A-78C7-441F-9F50-654A06C6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43" y="2099144"/>
            <a:ext cx="4184034" cy="3880773"/>
          </a:xfrm>
        </p:spPr>
        <p:txBody>
          <a:bodyPr/>
          <a:lstStyle/>
          <a:p>
            <a:r>
              <a:rPr lang="it-IT" dirty="0"/>
              <a:t>L’algoritmo di Policy </a:t>
            </a:r>
            <a:r>
              <a:rPr lang="it-IT" dirty="0" err="1"/>
              <a:t>Iteration</a:t>
            </a:r>
            <a:r>
              <a:rPr lang="it-IT" dirty="0"/>
              <a:t> alterna le fasi di:</a:t>
            </a:r>
            <a:br>
              <a:rPr lang="it-IT" dirty="0"/>
            </a:br>
            <a:r>
              <a:rPr lang="it-IT" dirty="0"/>
              <a:t>- Policy Evaluation</a:t>
            </a:r>
            <a:br>
              <a:rPr lang="it-IT" dirty="0"/>
            </a:br>
            <a:r>
              <a:rPr lang="it-IT" dirty="0"/>
              <a:t>- Policy </a:t>
            </a:r>
            <a:r>
              <a:rPr lang="it-IT" dirty="0" err="1"/>
              <a:t>Improvement</a:t>
            </a:r>
            <a:br>
              <a:rPr lang="it-IT" dirty="0"/>
            </a:br>
            <a:endParaRPr lang="it-IT" dirty="0"/>
          </a:p>
          <a:p>
            <a:r>
              <a:rPr lang="it-IT" dirty="0"/>
              <a:t>La Policy Evaluation viene iterata </a:t>
            </a:r>
            <a:r>
              <a:rPr lang="it-IT" dirty="0" err="1"/>
              <a:t>finchè</a:t>
            </a:r>
            <a:r>
              <a:rPr lang="it-IT" dirty="0"/>
              <a:t> non ho convergenza sulla funzione valore, </a:t>
            </a:r>
            <a:r>
              <a:rPr lang="it-IT" dirty="0" err="1"/>
              <a:t>succesivamente</a:t>
            </a:r>
            <a:r>
              <a:rPr lang="it-IT" dirty="0"/>
              <a:t> viene effettuato la Policy </a:t>
            </a:r>
            <a:r>
              <a:rPr lang="it-IT" dirty="0" err="1"/>
              <a:t>Improvement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8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05C0-CB6F-4137-8371-0B7A93B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88847-D5FB-411F-8B8E-88E640C5D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" y="2496711"/>
            <a:ext cx="4907144" cy="279654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D53BAD-07E6-4456-838A-E28BD06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366" y="2860304"/>
            <a:ext cx="4184034" cy="3214493"/>
          </a:xfrm>
        </p:spPr>
        <p:txBody>
          <a:bodyPr/>
          <a:lstStyle/>
          <a:p>
            <a:r>
              <a:rPr lang="it-IT" dirty="0"/>
              <a:t>L’algoritmo di Value </a:t>
            </a:r>
            <a:r>
              <a:rPr lang="it-IT" dirty="0" err="1"/>
              <a:t>Iteration</a:t>
            </a:r>
            <a:r>
              <a:rPr lang="it-IT" dirty="0"/>
              <a:t> effettua una singola iterazione di Policy Evaluation(senza arrivare a convergenza)  poi un’iterazione la Policy </a:t>
            </a:r>
            <a:r>
              <a:rPr lang="it-IT" dirty="0" err="1"/>
              <a:t>Improvement</a:t>
            </a:r>
            <a:r>
              <a:rPr lang="it-IT" dirty="0"/>
              <a:t> e ripete questa sequenza.</a:t>
            </a:r>
          </a:p>
        </p:txBody>
      </p:sp>
    </p:spTree>
    <p:extLst>
      <p:ext uri="{BB962C8B-B14F-4D97-AF65-F5344CB8AC3E}">
        <p14:creationId xmlns:p14="http://schemas.microsoft.com/office/powerpoint/2010/main" val="3133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0CF2-C55D-4A31-B9F2-3F8352F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14FF5-4DFB-43F5-ABF7-8E6F205F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5862"/>
            <a:ext cx="8596668" cy="1035835"/>
          </a:xfrm>
        </p:spPr>
        <p:txBody>
          <a:bodyPr/>
          <a:lstStyle/>
          <a:p>
            <a:r>
              <a:rPr lang="it-IT" dirty="0"/>
              <a:t>Applicando entrambi gli algoritmi si ottiene una policy ottima che è sempre in grado di vincere da quanto osservato nelle simulazioni.</a:t>
            </a:r>
          </a:p>
        </p:txBody>
      </p:sp>
    </p:spTree>
    <p:extLst>
      <p:ext uri="{BB962C8B-B14F-4D97-AF65-F5344CB8AC3E}">
        <p14:creationId xmlns:p14="http://schemas.microsoft.com/office/powerpoint/2010/main" val="33038255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Sfaccettatura</vt:lpstr>
      <vt:lpstr>Assignment 2  </vt:lpstr>
      <vt:lpstr>Descrizione del problema</vt:lpstr>
      <vt:lpstr>Spazio di stato</vt:lpstr>
      <vt:lpstr>Costruzione del Modello</vt:lpstr>
      <vt:lpstr>Policy Iteration</vt:lpstr>
      <vt:lpstr>Value Iteration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simone sinceri</dc:creator>
  <cp:lastModifiedBy>simone sinceri</cp:lastModifiedBy>
  <cp:revision>7</cp:revision>
  <dcterms:created xsi:type="dcterms:W3CDTF">2022-03-30T15:09:09Z</dcterms:created>
  <dcterms:modified xsi:type="dcterms:W3CDTF">2022-03-30T16:38:47Z</dcterms:modified>
</cp:coreProperties>
</file>