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1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402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8021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304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4484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6628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3437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191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435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831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296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785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733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381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063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D263-9850-4BD1-9173-40FDCBC9E052}" type="datetimeFigureOut">
              <a:rPr lang="it-IT" smtClean="0"/>
              <a:t>31/03/2022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172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2D263-9850-4BD1-9173-40FDCBC9E052}" type="datetimeFigureOut">
              <a:rPr lang="it-IT" smtClean="0"/>
              <a:t>31/03/2022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CDFE76-5EAB-4BED-87FD-9E67C5BEE4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927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2B92F9-013C-4A7B-8429-EADE8208B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5618" y="901832"/>
            <a:ext cx="4299666" cy="1504336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err="1"/>
              <a:t>Assignment</a:t>
            </a:r>
            <a:r>
              <a:rPr lang="it-IT" dirty="0"/>
              <a:t> 2 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F17E936-B959-4B7A-B480-557C256C7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5618" y="1779553"/>
            <a:ext cx="4299666" cy="1353261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tx1"/>
                </a:solidFill>
              </a:rPr>
              <a:t>Risolvere il gioco del Tris utilizzando tecniche di </a:t>
            </a:r>
            <a:r>
              <a:rPr lang="it-IT" dirty="0" err="1">
                <a:solidFill>
                  <a:schemeClr val="tx1"/>
                </a:solidFill>
              </a:rPr>
              <a:t>Reinforcement</a:t>
            </a:r>
            <a:r>
              <a:rPr lang="it-IT" dirty="0">
                <a:solidFill>
                  <a:schemeClr val="tx1"/>
                </a:solidFill>
              </a:rPr>
              <a:t> Learning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pPr algn="l"/>
            <a:r>
              <a:rPr lang="it-IT" dirty="0">
                <a:solidFill>
                  <a:schemeClr val="tx1"/>
                </a:solidFill>
              </a:rPr>
              <a:t>Simone Sinceri</a:t>
            </a:r>
          </a:p>
        </p:txBody>
      </p:sp>
      <p:sp>
        <p:nvSpPr>
          <p:cNvPr id="28" name="Isosceles Triangle 9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9BA2632-50CD-494F-AAB4-40DAEB8A3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211" y="2603742"/>
            <a:ext cx="3765692" cy="37656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0776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AA98A0-AA2F-4818-A910-2702AC4D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2" y="2069059"/>
            <a:ext cx="8892551" cy="388077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Modellare il gioco come un </a:t>
            </a:r>
            <a:r>
              <a:rPr lang="it-IT" b="1" dirty="0">
                <a:solidFill>
                  <a:schemeClr val="tx1"/>
                </a:solidFill>
              </a:rPr>
              <a:t>Markov </a:t>
            </a:r>
            <a:r>
              <a:rPr lang="it-IT" b="1" dirty="0" err="1">
                <a:solidFill>
                  <a:schemeClr val="tx1"/>
                </a:solidFill>
              </a:rPr>
              <a:t>Decision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Process</a:t>
            </a:r>
            <a:r>
              <a:rPr lang="it-IT" b="1" dirty="0">
                <a:solidFill>
                  <a:schemeClr val="tx1"/>
                </a:solidFill>
              </a:rPr>
              <a:t> (MDP)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ogni configurazione della griglia è uno stato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l’azione è scegliere dove mettere il proprio segno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l’avversario gioca prendendo azioni random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ricompensa pari a +1 per vittoria, -1 per sconfitta e 0 per parità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Utilizzare gli </a:t>
            </a:r>
            <a:r>
              <a:rPr lang="it-IT" b="1" dirty="0" err="1">
                <a:solidFill>
                  <a:schemeClr val="tx1"/>
                </a:solidFill>
              </a:rPr>
              <a:t>Afterstate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considera la configurazione della griglia dopo l’avversario ha fatto la sua azione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Applicare </a:t>
            </a:r>
            <a:r>
              <a:rPr lang="it-IT" b="1" dirty="0">
                <a:solidFill>
                  <a:schemeClr val="tx1"/>
                </a:solidFill>
              </a:rPr>
              <a:t>Policy </a:t>
            </a:r>
            <a:r>
              <a:rPr lang="it-IT" b="1" dirty="0" err="1">
                <a:solidFill>
                  <a:schemeClr val="tx1"/>
                </a:solidFill>
              </a:rPr>
              <a:t>Iteration</a:t>
            </a:r>
            <a:r>
              <a:rPr lang="it-IT" b="1" dirty="0">
                <a:solidFill>
                  <a:schemeClr val="tx1"/>
                </a:solidFill>
              </a:rPr>
              <a:t> (PI) </a:t>
            </a:r>
            <a:r>
              <a:rPr lang="it-IT" dirty="0">
                <a:solidFill>
                  <a:schemeClr val="tx1"/>
                </a:solidFill>
              </a:rPr>
              <a:t>e </a:t>
            </a:r>
            <a:r>
              <a:rPr lang="it-IT" b="1" dirty="0">
                <a:solidFill>
                  <a:schemeClr val="tx1"/>
                </a:solidFill>
              </a:rPr>
              <a:t>Value </a:t>
            </a:r>
            <a:r>
              <a:rPr lang="it-IT" b="1" dirty="0" err="1">
                <a:solidFill>
                  <a:schemeClr val="tx1"/>
                </a:solidFill>
              </a:rPr>
              <a:t>Iteration</a:t>
            </a:r>
            <a:r>
              <a:rPr lang="it-IT" b="1" dirty="0">
                <a:solidFill>
                  <a:schemeClr val="tx1"/>
                </a:solidFill>
              </a:rPr>
              <a:t> (VI)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40639B02-5A8A-423A-9296-272E8A54F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7064"/>
            <a:ext cx="8596668" cy="1036320"/>
          </a:xfrm>
        </p:spPr>
        <p:txBody>
          <a:bodyPr/>
          <a:lstStyle/>
          <a:p>
            <a:r>
              <a:rPr lang="it-IT" dirty="0"/>
              <a:t>Descrizione del problema</a:t>
            </a:r>
          </a:p>
        </p:txBody>
      </p:sp>
    </p:spTree>
    <p:extLst>
      <p:ext uri="{BB962C8B-B14F-4D97-AF65-F5344CB8AC3E}">
        <p14:creationId xmlns:p14="http://schemas.microsoft.com/office/powerpoint/2010/main" val="144992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6F8041-C8C8-49CB-B5B7-978D866F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Spazio di stato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B810896-49A2-4E7C-A476-19A8F7C47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Dimensione dello spazio di stato elevata per metodi tabellari considerando tutte le possibili configurazioni della griglia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=19683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br>
                  <a:rPr lang="it-IT" dirty="0">
                    <a:solidFill>
                      <a:schemeClr val="tx1"/>
                    </a:solidFill>
                  </a:rPr>
                </a:b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Ridurre la dimensione dello spazio di stato</a:t>
                </a:r>
              </a:p>
              <a:p>
                <a:pPr marL="0" indent="0">
                  <a:buNone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Filtrare gli stati considerando gli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Afterstate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br>
                  <a:rPr lang="it-IT" dirty="0">
                    <a:solidFill>
                      <a:schemeClr val="tx1"/>
                    </a:solidFill>
                  </a:rPr>
                </a:b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Filtrare gli stati che non sono ammissibili :</a:t>
                </a:r>
                <a:br>
                  <a:rPr lang="it-IT" dirty="0">
                    <a:solidFill>
                      <a:schemeClr val="tx1"/>
                    </a:solidFill>
                  </a:rPr>
                </a:br>
                <a:r>
                  <a:rPr lang="it-IT" dirty="0">
                    <a:solidFill>
                      <a:schemeClr val="tx1"/>
                    </a:solidFill>
                  </a:rPr>
                  <a:t>- considerando il numero dei segni nostri e dell’avversario</a:t>
                </a:r>
                <a:br>
                  <a:rPr lang="it-IT" dirty="0">
                    <a:solidFill>
                      <a:schemeClr val="tx1"/>
                    </a:solidFill>
                  </a:rPr>
                </a:br>
                <a:r>
                  <a:rPr lang="it-IT" dirty="0">
                    <a:solidFill>
                      <a:schemeClr val="tx1"/>
                    </a:solidFill>
                  </a:rPr>
                  <a:t>- configurazioni della griglia che in una partita non possono capitare</a:t>
                </a:r>
                <a:br>
                  <a:rPr lang="it-IT" dirty="0"/>
                </a:b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B810896-49A2-4E7C-A476-19A8F7C47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23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6D06DC-0C1F-4A9C-B080-A7358BEC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Costruzione del Modello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9B27AF-AD72-4048-B750-C538575D0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P </a:t>
            </a:r>
            <a:r>
              <a:rPr lang="it-IT" dirty="0">
                <a:solidFill>
                  <a:schemeClr val="tx1"/>
                </a:solidFill>
              </a:rPr>
              <a:t>-&gt; </a:t>
            </a:r>
            <a:r>
              <a:rPr lang="it-IT" b="1" dirty="0">
                <a:solidFill>
                  <a:schemeClr val="tx1"/>
                </a:solidFill>
              </a:rPr>
              <a:t>Matrice della Transizione dello Stato</a:t>
            </a:r>
            <a:br>
              <a:rPr lang="it-IT" dirty="0">
                <a:solidFill>
                  <a:schemeClr val="tx1"/>
                </a:solidFill>
              </a:rPr>
            </a:b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Costruisco per ogni possibile azione la matrice che mi dice partendo da uno stato(sulle righe) e prendendo quell’azione in quale stato finisco(sulle colonne)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r>
              <a:rPr lang="it-IT" b="1" dirty="0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 -&gt; </a:t>
            </a:r>
            <a:r>
              <a:rPr lang="it-IT" b="1" dirty="0">
                <a:solidFill>
                  <a:schemeClr val="tx1"/>
                </a:solidFill>
              </a:rPr>
              <a:t>Matrice delle </a:t>
            </a:r>
            <a:r>
              <a:rPr lang="it-IT" b="1" dirty="0" err="1">
                <a:solidFill>
                  <a:schemeClr val="tx1"/>
                </a:solidFill>
              </a:rPr>
              <a:t>Reward</a:t>
            </a:r>
            <a:br>
              <a:rPr lang="it-IT" dirty="0">
                <a:solidFill>
                  <a:schemeClr val="tx1"/>
                </a:solidFill>
              </a:rPr>
            </a:b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Costruisco la matrice delle Ricompense che mi dice per ogni stato qual è la ricompensa che ricevo.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Costruita tramite una funzione che iterata su tutti gli stati mi dice quali sono vincenti e quali perdenti.</a:t>
            </a:r>
          </a:p>
        </p:txBody>
      </p:sp>
    </p:spTree>
    <p:extLst>
      <p:ext uri="{BB962C8B-B14F-4D97-AF65-F5344CB8AC3E}">
        <p14:creationId xmlns:p14="http://schemas.microsoft.com/office/powerpoint/2010/main" val="127555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DEF1E-27CD-4D59-B25C-B1B36364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Policy </a:t>
            </a:r>
            <a:r>
              <a:rPr lang="it-IT" dirty="0" err="1"/>
              <a:t>Iteration</a:t>
            </a:r>
            <a:endParaRPr lang="it-IT" dirty="0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184BA84-86D2-4A85-93D1-5BEA6CAEC5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37" y="2099144"/>
            <a:ext cx="4651513" cy="3760967"/>
          </a:xfrm>
        </p:spPr>
      </p:pic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CC05A7A-78C7-441F-9F50-654A06C65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5243" y="2099144"/>
            <a:ext cx="4184034" cy="388077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L’algoritmo di Policy </a:t>
            </a:r>
            <a:r>
              <a:rPr lang="it-IT" dirty="0" err="1">
                <a:solidFill>
                  <a:schemeClr val="tx1"/>
                </a:solidFill>
              </a:rPr>
              <a:t>Iteration</a:t>
            </a:r>
            <a:r>
              <a:rPr lang="it-IT" dirty="0">
                <a:solidFill>
                  <a:schemeClr val="tx1"/>
                </a:solidFill>
              </a:rPr>
              <a:t> alterna le fasi di: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Policy Evaluation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dirty="0">
                <a:solidFill>
                  <a:schemeClr val="tx1"/>
                </a:solidFill>
              </a:rPr>
              <a:t>- Policy </a:t>
            </a:r>
            <a:r>
              <a:rPr lang="it-IT" dirty="0" err="1">
                <a:solidFill>
                  <a:schemeClr val="tx1"/>
                </a:solidFill>
              </a:rPr>
              <a:t>Improvement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La Policy Evaluation viene iterata </a:t>
            </a:r>
            <a:r>
              <a:rPr lang="it-IT" dirty="0" err="1">
                <a:solidFill>
                  <a:schemeClr val="tx1"/>
                </a:solidFill>
              </a:rPr>
              <a:t>finchè</a:t>
            </a:r>
            <a:r>
              <a:rPr lang="it-IT" dirty="0">
                <a:solidFill>
                  <a:schemeClr val="tx1"/>
                </a:solidFill>
              </a:rPr>
              <a:t> non ho convergenza sulla funzione valore, </a:t>
            </a:r>
            <a:r>
              <a:rPr lang="it-IT" dirty="0" err="1">
                <a:solidFill>
                  <a:schemeClr val="tx1"/>
                </a:solidFill>
              </a:rPr>
              <a:t>succesivamente</a:t>
            </a:r>
            <a:r>
              <a:rPr lang="it-IT" dirty="0">
                <a:solidFill>
                  <a:schemeClr val="tx1"/>
                </a:solidFill>
              </a:rPr>
              <a:t> viene effettuato la Policy </a:t>
            </a:r>
            <a:r>
              <a:rPr lang="it-IT" dirty="0" err="1">
                <a:solidFill>
                  <a:schemeClr val="tx1"/>
                </a:solidFill>
              </a:rPr>
              <a:t>Improvement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80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2205C0-CB6F-4137-8371-0B7A93B6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Value </a:t>
            </a:r>
            <a:r>
              <a:rPr lang="it-IT" dirty="0" err="1"/>
              <a:t>Iteration</a:t>
            </a:r>
            <a:endParaRPr lang="it-IT" dirty="0"/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6A88847-D5FB-411F-8B8E-88E640C5D1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3" y="2496711"/>
            <a:ext cx="4907144" cy="2796544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FD53BAD-07E6-4456-838A-E28BD0636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78366" y="2860304"/>
            <a:ext cx="4184034" cy="321449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L’algoritmo di Value </a:t>
            </a:r>
            <a:r>
              <a:rPr lang="it-IT" dirty="0" err="1">
                <a:solidFill>
                  <a:schemeClr val="tx1"/>
                </a:solidFill>
              </a:rPr>
              <a:t>Iteration</a:t>
            </a:r>
            <a:r>
              <a:rPr lang="it-IT" dirty="0">
                <a:solidFill>
                  <a:schemeClr val="tx1"/>
                </a:solidFill>
              </a:rPr>
              <a:t> effettua una singola iterazione di Policy Evaluation(senza arrivare a convergenza)  poi un’iterazione la Policy </a:t>
            </a:r>
            <a:r>
              <a:rPr lang="it-IT" dirty="0" err="1">
                <a:solidFill>
                  <a:schemeClr val="tx1"/>
                </a:solidFill>
              </a:rPr>
              <a:t>Improvement</a:t>
            </a:r>
            <a:r>
              <a:rPr lang="it-IT" dirty="0">
                <a:solidFill>
                  <a:schemeClr val="tx1"/>
                </a:solidFill>
              </a:rPr>
              <a:t> e ripete questa sequenza.</a:t>
            </a:r>
          </a:p>
        </p:txBody>
      </p:sp>
    </p:spTree>
    <p:extLst>
      <p:ext uri="{BB962C8B-B14F-4D97-AF65-F5344CB8AC3E}">
        <p14:creationId xmlns:p14="http://schemas.microsoft.com/office/powerpoint/2010/main" val="31333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00CF2-C55D-4A31-B9F2-3F8352F2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714FF5-4DFB-43F5-ABF7-8E6F205F8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05862"/>
            <a:ext cx="8596668" cy="10358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Applicando entrambi gli algoritmi si ottiene una policy ottima che è sempre in grado di vincere da quanto osservato nelle simulazioni.</a:t>
            </a:r>
          </a:p>
        </p:txBody>
      </p:sp>
    </p:spTree>
    <p:extLst>
      <p:ext uri="{BB962C8B-B14F-4D97-AF65-F5344CB8AC3E}">
        <p14:creationId xmlns:p14="http://schemas.microsoft.com/office/powerpoint/2010/main" val="3303825568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353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Trebuchet MS</vt:lpstr>
      <vt:lpstr>Wingdings 3</vt:lpstr>
      <vt:lpstr>Sfaccettatura</vt:lpstr>
      <vt:lpstr>Assignment 2  </vt:lpstr>
      <vt:lpstr>Descrizione del problema</vt:lpstr>
      <vt:lpstr>Spazio di stato</vt:lpstr>
      <vt:lpstr>Costruzione del Modello</vt:lpstr>
      <vt:lpstr>Policy Iteration</vt:lpstr>
      <vt:lpstr>Value Iteration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 </dc:title>
  <dc:creator>simone sinceri</dc:creator>
  <cp:lastModifiedBy>simone sinceri</cp:lastModifiedBy>
  <cp:revision>8</cp:revision>
  <dcterms:created xsi:type="dcterms:W3CDTF">2022-03-30T15:09:09Z</dcterms:created>
  <dcterms:modified xsi:type="dcterms:W3CDTF">2022-03-31T13:47:33Z</dcterms:modified>
</cp:coreProperties>
</file>