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22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6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4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6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6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66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39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12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71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24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99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60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7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8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75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87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95C7-46EE-4EFA-82D3-F7B842F58605}" type="datetimeFigureOut">
              <a:rPr lang="it-IT" smtClean="0"/>
              <a:t>05/05/2022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8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033B8-725D-4BD2-AD8F-51890519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9365" y="2509108"/>
            <a:ext cx="4995573" cy="128946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Progetto Finale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F44103-0508-45D1-916E-45D088A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9365" y="3991455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1500" dirty="0">
                <a:solidFill>
                  <a:schemeClr val="tx1"/>
                </a:solidFill>
              </a:rPr>
              <a:t>Realizzazione di un controllo di corsia per un veicolo utilizzando tecniche di </a:t>
            </a:r>
            <a:r>
              <a:rPr lang="it-IT" sz="1500" dirty="0" err="1">
                <a:solidFill>
                  <a:schemeClr val="tx1"/>
                </a:solidFill>
              </a:rPr>
              <a:t>Reinforcement</a:t>
            </a:r>
            <a:r>
              <a:rPr lang="it-IT" sz="1500" dirty="0">
                <a:solidFill>
                  <a:schemeClr val="tx1"/>
                </a:solidFill>
              </a:rPr>
              <a:t> Learning con </a:t>
            </a:r>
            <a:r>
              <a:rPr lang="it-IT" sz="1500" dirty="0" err="1">
                <a:solidFill>
                  <a:schemeClr val="tx1"/>
                </a:solidFill>
              </a:rPr>
              <a:t>approssimatori</a:t>
            </a:r>
            <a:r>
              <a:rPr lang="it-IT" sz="1500" dirty="0">
                <a:solidFill>
                  <a:schemeClr val="tx1"/>
                </a:solidFill>
              </a:rPr>
              <a:t> funzionali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21CB5F-93E4-4339-A998-3F4C2C1D1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r="2" b="2"/>
          <a:stretch/>
        </p:blipFill>
        <p:spPr>
          <a:xfrm>
            <a:off x="1113183" y="1693866"/>
            <a:ext cx="3388770" cy="35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426F0E-BACA-4B8F-BF35-75C4A125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05" y="609600"/>
            <a:ext cx="8596668" cy="132080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C1540B4-52F1-4F1D-9AD7-DAE72EC0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203" y="1820849"/>
            <a:ext cx="4870291" cy="4317558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Addestrare il veicolo a mantenere il centro della corsia rettilinea</a:t>
            </a:r>
          </a:p>
          <a:p>
            <a:r>
              <a:rPr lang="it-IT" dirty="0"/>
              <a:t>Utilizzando l’</a:t>
            </a:r>
            <a:r>
              <a:rPr lang="it-IT" dirty="0" err="1"/>
              <a:t>Automated</a:t>
            </a:r>
            <a:r>
              <a:rPr lang="it-IT" dirty="0"/>
              <a:t> </a:t>
            </a:r>
            <a:r>
              <a:rPr lang="it-IT" dirty="0" err="1"/>
              <a:t>Driving</a:t>
            </a:r>
            <a:r>
              <a:rPr lang="it-IT" dirty="0"/>
              <a:t> Toolbox di Matlab, nel quale gli attori effettuano il loro moto prendendo in input i punti che compongono la traiettoria desiderata</a:t>
            </a:r>
          </a:p>
          <a:p>
            <a:r>
              <a:rPr lang="it-IT" dirty="0"/>
              <a:t>Stato continuo lungo l’asse Y, limitato tra [4,-4]</a:t>
            </a:r>
          </a:p>
          <a:p>
            <a:r>
              <a:rPr lang="it-IT" dirty="0"/>
              <a:t>Stato discretizzato lungo asse X, 6 punti da 0 a 30</a:t>
            </a:r>
          </a:p>
          <a:p>
            <a:r>
              <a:rPr lang="it-IT" dirty="0"/>
              <a:t>Azioni: decidere se andare a sx, dx o dritto ([-1,0,1] moltiplicato per passo incremento)</a:t>
            </a:r>
          </a:p>
          <a:p>
            <a:r>
              <a:rPr lang="it-IT" dirty="0"/>
              <a:t>Velocità costante fissata</a:t>
            </a:r>
          </a:p>
          <a:p>
            <a:r>
              <a:rPr lang="it-IT" dirty="0"/>
              <a:t>Task episodico, stati iniziali [0,[4,-4]], stati terminali [30, [4,-4]]</a:t>
            </a:r>
          </a:p>
        </p:txBody>
      </p:sp>
      <p:pic>
        <p:nvPicPr>
          <p:cNvPr id="6" name="Segnaposto contenuto 34">
            <a:extLst>
              <a:ext uri="{FF2B5EF4-FFF2-40B4-BE49-F238E27FC236}">
                <a16:creationId xmlns:a16="http://schemas.microsoft.com/office/drawing/2014/main" id="{9BE05F5F-C5E5-4BE6-AA99-7D13AE1A1D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5" y="1820849"/>
            <a:ext cx="4168869" cy="4110962"/>
          </a:xfrm>
        </p:spPr>
      </p:pic>
    </p:spTree>
    <p:extLst>
      <p:ext uri="{BB962C8B-B14F-4D97-AF65-F5344CB8AC3E}">
        <p14:creationId xmlns:p14="http://schemas.microsoft.com/office/powerpoint/2010/main" val="407631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73351-1E91-460D-9ECE-A914570D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40" y="590393"/>
            <a:ext cx="8596668" cy="1320800"/>
          </a:xfrm>
        </p:spPr>
        <p:txBody>
          <a:bodyPr/>
          <a:lstStyle/>
          <a:p>
            <a:r>
              <a:rPr lang="it-IT" dirty="0"/>
              <a:t>Sensore Camera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2F15407-BFD5-4CFC-99D2-28D71A3A61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40" y="1638024"/>
            <a:ext cx="3353977" cy="3581952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238A512-BC5E-4F6B-83F4-191E83DEBE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26" y="1638024"/>
            <a:ext cx="3073711" cy="3576814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93B915-E761-4D99-8B24-EC9A392B0D56}"/>
              </a:ext>
            </a:extLst>
          </p:cNvPr>
          <p:cNvSpPr txBox="1"/>
          <p:nvPr/>
        </p:nvSpPr>
        <p:spPr>
          <a:xfrm>
            <a:off x="1483561" y="4397071"/>
            <a:ext cx="2037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Posizionamento della camera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ED85D5-FF31-490C-A0EE-A6CD8646172D}"/>
              </a:ext>
            </a:extLst>
          </p:cNvPr>
          <p:cNvSpPr txBox="1"/>
          <p:nvPr/>
        </p:nvSpPr>
        <p:spPr>
          <a:xfrm>
            <a:off x="904600" y="5602069"/>
            <a:ext cx="814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Viene utilizzato un sensore camera per rilevare la distanza laterale dai bordi della corsia, queste distanze misurate vengono usate per generare le </a:t>
            </a:r>
            <a:r>
              <a:rPr lang="it-IT" sz="1600" dirty="0" err="1"/>
              <a:t>reward</a:t>
            </a:r>
            <a:r>
              <a:rPr lang="it-IT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871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5984A-B5AF-4A69-8225-87776B36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Approssimatori</a:t>
            </a:r>
            <a:r>
              <a:rPr lang="it-IT" dirty="0"/>
              <a:t>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54FA9-7EAA-46F6-B4E7-6F127387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la continuità dello stato lungo X, bisogna utilizzare gli </a:t>
            </a:r>
            <a:r>
              <a:rPr lang="it-IT" dirty="0" err="1"/>
              <a:t>approssimatori</a:t>
            </a:r>
            <a:r>
              <a:rPr lang="it-IT" dirty="0"/>
              <a:t> funzionali</a:t>
            </a:r>
            <a:br>
              <a:rPr lang="it-IT" dirty="0"/>
            </a:br>
            <a:endParaRPr lang="it-IT" dirty="0"/>
          </a:p>
          <a:p>
            <a:r>
              <a:rPr lang="it-IT" dirty="0"/>
              <a:t>Sono stato utilizzati </a:t>
            </a:r>
            <a:r>
              <a:rPr lang="it-IT" dirty="0" err="1"/>
              <a:t>approssimatori</a:t>
            </a:r>
            <a:r>
              <a:rPr lang="it-IT" dirty="0"/>
              <a:t> lineari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r>
              <a:rPr lang="it-IT" dirty="0"/>
              <a:t>Features utilizzate: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Tile</a:t>
            </a:r>
            <a:r>
              <a:rPr lang="it-IT" dirty="0"/>
              <a:t> coding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96A777-13C2-4C43-BC82-8281204D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38" y="3744548"/>
            <a:ext cx="2034716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4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A3F72-7C39-4188-9EE5-F911FE27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6F5ED3-012E-4843-96F6-9733EDB9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0934"/>
            <a:ext cx="8596668" cy="3063417"/>
          </a:xfrm>
        </p:spPr>
        <p:txBody>
          <a:bodyPr/>
          <a:lstStyle/>
          <a:p>
            <a:r>
              <a:rPr lang="it-IT" dirty="0"/>
              <a:t>Semi-</a:t>
            </a:r>
            <a:r>
              <a:rPr lang="it-IT" dirty="0" err="1"/>
              <a:t>gradient</a:t>
            </a:r>
            <a:r>
              <a:rPr lang="it-IT" dirty="0"/>
              <a:t> SARSA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squares</a:t>
            </a:r>
            <a:r>
              <a:rPr lang="it-IT" dirty="0"/>
              <a:t> </a:t>
            </a:r>
            <a:r>
              <a:rPr lang="it-IT" dirty="0" err="1"/>
              <a:t>temporal-difference</a:t>
            </a:r>
            <a:br>
              <a:rPr lang="it-IT" dirty="0"/>
            </a:br>
            <a:endParaRPr lang="it-IT" dirty="0"/>
          </a:p>
          <a:p>
            <a:r>
              <a:rPr lang="it-IT" dirty="0"/>
              <a:t>SARSA(</a:t>
            </a:r>
            <a:r>
              <a:rPr lang="el-GR" dirty="0"/>
              <a:t>λ</a:t>
            </a:r>
            <a:r>
              <a:rPr lang="it-IT" dirty="0"/>
              <a:t>) con tracce di eleggibilità  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269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D2AB836-D511-4541-A704-C9112435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Semi-gradient SARSA</a:t>
            </a: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2C2A36-65AA-4646-960B-E26D2A3A20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8" y="2160589"/>
            <a:ext cx="5283289" cy="3605844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C8075341-057A-4E89-8CE0-B8E31535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448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BA5FD-5089-4DF3-A5DF-363CB566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squares</a:t>
            </a:r>
            <a:r>
              <a:rPr lang="it-IT" dirty="0"/>
              <a:t> </a:t>
            </a:r>
            <a:r>
              <a:rPr lang="it-IT" dirty="0" err="1"/>
              <a:t>temporal-difference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57E290-14F6-4A2A-A7F9-689F96BA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42" y="1885912"/>
            <a:ext cx="3863675" cy="1371719"/>
          </a:xfrm>
          <a:prstGeom prst="rect">
            <a:avLst/>
          </a:prstGeom>
        </p:spPr>
      </p:pic>
      <p:pic>
        <p:nvPicPr>
          <p:cNvPr id="8" name="Immagine 7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72B5D545-5FDC-473B-9831-229C6D1EE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42" y="4584864"/>
            <a:ext cx="4976291" cy="95258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9A18B5A-9B10-40EE-93D4-2155DFB7C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42" y="4050138"/>
            <a:ext cx="1318374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4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31DD5C-2E6E-4E91-9D9E-C857C6DB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SARSA(λ) con tracce di eleggibilità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84CF2D-915C-4183-8867-6D311EA08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318" y="2142521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4AB0A6-37A1-5298-4FBF-DE2C3F69B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48" y="1930400"/>
            <a:ext cx="5147296" cy="4043238"/>
          </a:xfrm>
        </p:spPr>
      </p:pic>
    </p:spTree>
    <p:extLst>
      <p:ext uri="{BB962C8B-B14F-4D97-AF65-F5344CB8AC3E}">
        <p14:creationId xmlns:p14="http://schemas.microsoft.com/office/powerpoint/2010/main" val="146751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C9830-10F4-4D23-85AB-665079B2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112D7F-2D0A-4302-8679-A6CB1989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osserva che nei vari metodi utilizzati l’addestramento si comporta molto bene.</a:t>
            </a:r>
            <a:br>
              <a:rPr lang="it-IT" dirty="0"/>
            </a:br>
            <a:endParaRPr lang="it-IT" dirty="0"/>
          </a:p>
          <a:p>
            <a:r>
              <a:rPr lang="it-IT" dirty="0"/>
              <a:t>Il metodo dei minimi quadratici impiega più episodi rispetto agli altri per imparare.</a:t>
            </a:r>
            <a:br>
              <a:rPr lang="it-IT" dirty="0"/>
            </a:br>
            <a:endParaRPr lang="it-IT" dirty="0"/>
          </a:p>
          <a:p>
            <a:r>
              <a:rPr lang="it-IT" dirty="0"/>
              <a:t>Il semi-</a:t>
            </a:r>
            <a:r>
              <a:rPr lang="it-IT" dirty="0" err="1"/>
              <a:t>gradient</a:t>
            </a:r>
            <a:r>
              <a:rPr lang="it-IT" dirty="0"/>
              <a:t> SARSA e il SARSA(</a:t>
            </a:r>
            <a:r>
              <a:rPr lang="el-GR" dirty="0"/>
              <a:t>λ</a:t>
            </a:r>
            <a:r>
              <a:rPr lang="it-IT" dirty="0"/>
              <a:t>) con tracce di eleggibilità convergono abbastanza velocemente al comportamento desiderato, il SARSA(</a:t>
            </a:r>
            <a:r>
              <a:rPr lang="el-GR" dirty="0"/>
              <a:t>λ</a:t>
            </a:r>
            <a:r>
              <a:rPr lang="it-IT" dirty="0"/>
              <a:t>) sembrerebbe essere più veloce.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51708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Sfaccettatura</vt:lpstr>
      <vt:lpstr>Progetto Finale</vt:lpstr>
      <vt:lpstr>Descrizione del problema</vt:lpstr>
      <vt:lpstr>Sensore Camera</vt:lpstr>
      <vt:lpstr>Approssimatori funzionali</vt:lpstr>
      <vt:lpstr>Metodi utilizzati</vt:lpstr>
      <vt:lpstr>Semi-gradient SARSA</vt:lpstr>
      <vt:lpstr>Least squares temporal-difference</vt:lpstr>
      <vt:lpstr>SARSA(λ) con tracce di eleggibilità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Finale</dc:title>
  <dc:creator>simone sinceri</dc:creator>
  <cp:lastModifiedBy>simone sinceri</cp:lastModifiedBy>
  <cp:revision>22</cp:revision>
  <dcterms:created xsi:type="dcterms:W3CDTF">2022-04-02T16:07:54Z</dcterms:created>
  <dcterms:modified xsi:type="dcterms:W3CDTF">2022-05-05T16:34:42Z</dcterms:modified>
</cp:coreProperties>
</file>