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6" r:id="rId5"/>
    <p:sldId id="268" r:id="rId6"/>
    <p:sldId id="281" r:id="rId7"/>
    <p:sldId id="282" r:id="rId8"/>
    <p:sldId id="283" r:id="rId9"/>
    <p:sldId id="284" r:id="rId10"/>
    <p:sldId id="273" r:id="rId11"/>
    <p:sldId id="27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24E"/>
    <a:srgbClr val="CFD5EA"/>
    <a:srgbClr val="293A45"/>
    <a:srgbClr val="0E708B"/>
    <a:srgbClr val="30A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Algoritmi di predizione per la radiazione solare</a:t>
            </a:r>
            <a:r>
              <a:rPr lang="it-IT" baseline="0" dirty="0"/>
              <a:t> maggiormente utilizzati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orario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8-4F55-A7F8-4A9E71CB120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giornaliero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8-4F55-A7F8-4A9E71CB120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mensile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8-4F55-A7F8-4A9E71CB1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329944"/>
        <c:axId val="393326664"/>
      </c:barChart>
      <c:catAx>
        <c:axId val="393329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Algoritmi di</a:t>
                </a:r>
                <a:r>
                  <a:rPr lang="it-IT" baseline="0" dirty="0"/>
                  <a:t> predizione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3326664"/>
        <c:crosses val="autoZero"/>
        <c:auto val="1"/>
        <c:lblAlgn val="ctr"/>
        <c:lblOffset val="100"/>
        <c:noMultiLvlLbl val="0"/>
      </c:catAx>
      <c:valAx>
        <c:axId val="39332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Documenti scientifici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332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Accuratezze</a:t>
            </a:r>
            <a:r>
              <a:rPr lang="it-IT" baseline="0" dirty="0"/>
              <a:t> delle predizioni della radiazione solare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orario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</c:v>
                </c:pt>
                <c:pt idx="1">
                  <c:v>0.11</c:v>
                </c:pt>
                <c:pt idx="2">
                  <c:v>8.5999999999999993E-2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DF-4BD3-9DC0-3B0C1B181A1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giornaliero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4.3999999999999997E-2</c:v>
                </c:pt>
                <c:pt idx="1">
                  <c:v>2.1419999999999999</c:v>
                </c:pt>
                <c:pt idx="2">
                  <c:v>0</c:v>
                </c:pt>
                <c:pt idx="3">
                  <c:v>2.7970000000000002</c:v>
                </c:pt>
                <c:pt idx="4">
                  <c:v>2.6469999999999998</c:v>
                </c:pt>
                <c:pt idx="5">
                  <c:v>2.7810000000000001</c:v>
                </c:pt>
                <c:pt idx="6">
                  <c:v>2.423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DF-4BD3-9DC0-3B0C1B181A1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mensile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MLP</c:v>
                </c:pt>
                <c:pt idx="1">
                  <c:v>SVM</c:v>
                </c:pt>
                <c:pt idx="2">
                  <c:v>LSTM</c:v>
                </c:pt>
                <c:pt idx="3">
                  <c:v>ARMA</c:v>
                </c:pt>
                <c:pt idx="4">
                  <c:v>W-SVM</c:v>
                </c:pt>
                <c:pt idx="5">
                  <c:v>GP</c:v>
                </c:pt>
                <c:pt idx="6">
                  <c:v>ANFIS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0</c:v>
                </c:pt>
                <c:pt idx="1">
                  <c:v>0.61899999999999999</c:v>
                </c:pt>
                <c:pt idx="2">
                  <c:v>0</c:v>
                </c:pt>
                <c:pt idx="3">
                  <c:v>1.99</c:v>
                </c:pt>
                <c:pt idx="4">
                  <c:v>1.82</c:v>
                </c:pt>
                <c:pt idx="5">
                  <c:v>1.94</c:v>
                </c:pt>
                <c:pt idx="6">
                  <c:v>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DF-4BD3-9DC0-3B0C1B181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304344"/>
        <c:axId val="439304672"/>
      </c:barChart>
      <c:catAx>
        <c:axId val="43930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Algoritmi di predizione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9304672"/>
        <c:crosses val="autoZero"/>
        <c:auto val="1"/>
        <c:lblAlgn val="ctr"/>
        <c:lblOffset val="100"/>
        <c:noMultiLvlLbl val="0"/>
      </c:catAx>
      <c:valAx>
        <c:axId val="4393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Root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Mean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Square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Error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9304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it-IT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Frequenza d'uso dei parametri meteorologici </a:t>
            </a:r>
            <a:r>
              <a:rPr lang="it-IT" sz="1862" b="0" i="0" u="none" strike="noStrike" baseline="0" dirty="0">
                <a:effectLst/>
              </a:rPr>
              <a:t>per la predizione della radiazione solare</a:t>
            </a:r>
            <a:endParaRPr lang="it-IT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it-IT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Frequenza d'uso dei parametri meteorologici per la predizione della radiazione solare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D3-498E-8AD0-8390ED7F28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D3-498E-8AD0-8390ED7F28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D3-498E-8AD0-8390ED7F28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D3-498E-8AD0-8390ED7F28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8D3-498E-8AD0-8390ED7F28F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8D3-498E-8AD0-8390ED7F28F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8D3-498E-8AD0-8390ED7F28F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8D3-498E-8AD0-8390ED7F28F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8D3-498E-8AD0-8390ED7F28F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8D3-498E-8AD0-8390ED7F28F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8D3-498E-8AD0-8390ED7F28F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98D3-498E-8AD0-8390ED7F28F8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8D3-498E-8AD0-8390ED7F28F8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8D3-498E-8AD0-8390ED7F28F8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Foglio1!$A$2:$A$13</c:f>
              <c:strCache>
                <c:ptCount val="12"/>
                <c:pt idx="0">
                  <c:v>temperatura massima</c:v>
                </c:pt>
                <c:pt idx="1">
                  <c:v>temperatura minima</c:v>
                </c:pt>
                <c:pt idx="2">
                  <c:v>ore di sole</c:v>
                </c:pt>
                <c:pt idx="3">
                  <c:v>temperatura media</c:v>
                </c:pt>
                <c:pt idx="4">
                  <c:v>giorno dell'anno</c:v>
                </c:pt>
                <c:pt idx="5">
                  <c:v>umidità relativa</c:v>
                </c:pt>
                <c:pt idx="6">
                  <c:v>orario</c:v>
                </c:pt>
                <c:pt idx="7">
                  <c:v>anno</c:v>
                </c:pt>
                <c:pt idx="8">
                  <c:v>precipitazioni</c:v>
                </c:pt>
                <c:pt idx="9">
                  <c:v>differenza di temperatura</c:v>
                </c:pt>
                <c:pt idx="10">
                  <c:v>velocità del vento</c:v>
                </c:pt>
                <c:pt idx="11">
                  <c:v>pressione</c:v>
                </c:pt>
              </c:strCache>
            </c:strRef>
          </c:cat>
          <c:val>
            <c:numRef>
              <c:f>Foglio1!$B$2:$B$13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8D3-498E-8AD0-8390ED7F28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342216521251041"/>
          <c:y val="0.16985812918905738"/>
          <c:w val="0.33403914427481457"/>
          <c:h val="0.7918007077014606"/>
        </c:manualLayout>
      </c:layout>
      <c:overlay val="0"/>
      <c:spPr>
        <a:solidFill>
          <a:schemeClr val="bg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Accuratezza dei modelli predittivi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rgbClr val="2E424E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0.43</c:v>
                </c:pt>
                <c:pt idx="1">
                  <c:v>0.47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0-4B7E-B941-7411E10CCBF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0.5</c:v>
                </c:pt>
                <c:pt idx="1">
                  <c:v>0.46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0-4B7E-B941-7411E10CCBF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0.53</c:v>
                </c:pt>
                <c:pt idx="1">
                  <c:v>0.5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0-4B7E-B941-7411E10CC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747176"/>
        <c:axId val="500480488"/>
      </c:barChart>
      <c:catAx>
        <c:axId val="370747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E424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Modelli</a:t>
                </a:r>
                <a:r>
                  <a:rPr lang="it-IT" baseline="0" dirty="0"/>
                  <a:t> predittivi e Feature Selection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E424E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0480488"/>
        <c:crosses val="autoZero"/>
        <c:auto val="1"/>
        <c:lblAlgn val="ctr"/>
        <c:lblOffset val="100"/>
        <c:noMultiLvlLbl val="0"/>
      </c:catAx>
      <c:valAx>
        <c:axId val="50048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E424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E424E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74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E424E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E424E"/>
          </a:solidFill>
        </a:defRPr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Accuratezza dei modelli predittivi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rgbClr val="2E424E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3-43C6-8B12-6C8A626EB1B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0.1</c:v>
                </c:pt>
                <c:pt idx="1">
                  <c:v>0.11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3-43C6-8B12-6C8A626EB1B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0.11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33-43C6-8B12-6C8A626EB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747176"/>
        <c:axId val="500480488"/>
      </c:barChart>
      <c:catAx>
        <c:axId val="370747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E424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Modelli predittivi e Feature Selection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E424E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0480488"/>
        <c:crosses val="autoZero"/>
        <c:auto val="1"/>
        <c:lblAlgn val="ctr"/>
        <c:lblOffset val="100"/>
        <c:noMultiLvlLbl val="0"/>
      </c:catAx>
      <c:valAx>
        <c:axId val="50048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2E424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2E424E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E424E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74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E424E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2E424E"/>
          </a:solidFill>
        </a:defRPr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Accuratezza dei</a:t>
            </a:r>
            <a:r>
              <a:rPr lang="it-IT" baseline="0"/>
              <a:t> modelli predittivi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MLP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0.01</c:v>
                </c:pt>
                <c:pt idx="1">
                  <c:v>6.0000000000000001E-3</c:v>
                </c:pt>
                <c:pt idx="2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C4-480F-A7F6-900496F2981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0.02</c:v>
                </c:pt>
                <c:pt idx="1">
                  <c:v>8.0000000000000002E-3</c:v>
                </c:pt>
                <c:pt idx="2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C4-480F-A7F6-900496F2981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3"/>
                <c:pt idx="0">
                  <c:v>Pearson Correlation</c:v>
                </c:pt>
                <c:pt idx="1">
                  <c:v>RFE-SVM</c:v>
                </c:pt>
                <c:pt idx="2">
                  <c:v>Random Forest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0.04</c:v>
                </c:pt>
                <c:pt idx="1">
                  <c:v>0.02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C4-480F-A7F6-900496F29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747176"/>
        <c:axId val="500480488"/>
      </c:barChart>
      <c:catAx>
        <c:axId val="370747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Modelli</a:t>
                </a:r>
                <a:r>
                  <a:rPr lang="it-IT" baseline="0" dirty="0"/>
                  <a:t> predittivi e Feature Selection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0480488"/>
        <c:crosses val="autoZero"/>
        <c:auto val="1"/>
        <c:lblAlgn val="ctr"/>
        <c:lblOffset val="100"/>
        <c:noMultiLvlLbl val="0"/>
      </c:catAx>
      <c:valAx>
        <c:axId val="50048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7074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60" b="0" dirty="0"/>
              <a:t>Frequenza d'uso dei parametri meteorologici delle predizioni più accurate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Parametri meteorologici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0C-40B2-A718-15BB0560B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0C-40B2-A718-15BB0560B7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0C-40B2-A718-15BB0560B7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0C-40B2-A718-15BB0560B7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0C-40B2-A718-15BB0560B7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0C-40B2-A718-15BB0560B7E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90C-40B2-A718-15BB0560B7E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90C-40B2-A718-15BB0560B7E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1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Foglio1!$A$2:$A$9</c:f>
              <c:strCache>
                <c:ptCount val="8"/>
                <c:pt idx="0">
                  <c:v>Temperatura minima</c:v>
                </c:pt>
                <c:pt idx="1">
                  <c:v>Temperatura massima</c:v>
                </c:pt>
                <c:pt idx="2">
                  <c:v>Ore di sole</c:v>
                </c:pt>
                <c:pt idx="3">
                  <c:v>Umidità relativa</c:v>
                </c:pt>
                <c:pt idx="4">
                  <c:v>giorno dell'anno</c:v>
                </c:pt>
                <c:pt idx="5">
                  <c:v>Differenza di temperatura</c:v>
                </c:pt>
                <c:pt idx="6">
                  <c:v>Velocità del vento</c:v>
                </c:pt>
                <c:pt idx="7">
                  <c:v>Orario </c:v>
                </c:pt>
              </c:strCache>
            </c:strRef>
          </c:cat>
          <c:val>
            <c:numRef>
              <c:f>Foglio1!$B$2:$B$9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A-4A7C-A4F5-5A91AA63B6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it-IT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Frequenza d'uso dei parametri meteorologici delle fonti scientifiche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it-IT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Frequenza d'uso dei parametri meteorologici per la predizione della radiazione solare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C8-4FE7-AF38-C17A7A0AB8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C8-4FE7-AF38-C17A7A0AB8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C8-4FE7-AF38-C17A7A0AB8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C8-4FE7-AF38-C17A7A0AB8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6C8-4FE7-AF38-C17A7A0AB8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6C8-4FE7-AF38-C17A7A0AB8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6C8-4FE7-AF38-C17A7A0AB8B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6C8-4FE7-AF38-C17A7A0AB8B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6C8-4FE7-AF38-C17A7A0AB8B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6C8-4FE7-AF38-C17A7A0AB8B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6C8-4FE7-AF38-C17A7A0AB8B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6C8-4FE7-AF38-C17A7A0AB8B4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6C8-4FE7-AF38-C17A7A0AB8B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6C8-4FE7-AF38-C17A7A0AB8B4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Foglio1!$A$2:$A$13</c:f>
              <c:strCache>
                <c:ptCount val="12"/>
                <c:pt idx="0">
                  <c:v>temperatura massima</c:v>
                </c:pt>
                <c:pt idx="1">
                  <c:v>temperatura minima</c:v>
                </c:pt>
                <c:pt idx="2">
                  <c:v>ore di sole</c:v>
                </c:pt>
                <c:pt idx="3">
                  <c:v>temperatura media</c:v>
                </c:pt>
                <c:pt idx="4">
                  <c:v>giorno dell'anno</c:v>
                </c:pt>
                <c:pt idx="5">
                  <c:v>umidità relativa</c:v>
                </c:pt>
                <c:pt idx="6">
                  <c:v>orario</c:v>
                </c:pt>
                <c:pt idx="7">
                  <c:v>anno</c:v>
                </c:pt>
                <c:pt idx="8">
                  <c:v>precipitazioni</c:v>
                </c:pt>
                <c:pt idx="9">
                  <c:v>differenza di temperatura</c:v>
                </c:pt>
                <c:pt idx="10">
                  <c:v>velocità del vento</c:v>
                </c:pt>
                <c:pt idx="11">
                  <c:v>pressione</c:v>
                </c:pt>
              </c:strCache>
            </c:strRef>
          </c:cat>
          <c:val>
            <c:numRef>
              <c:f>Foglio1!$B$2:$B$13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6C8-4FE7-AF38-C17A7A0AB8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19207945765078"/>
          <c:y val="0.16985812918905738"/>
          <c:w val="0.35526928289356308"/>
          <c:h val="0.7918007077014606"/>
        </c:manualLayout>
      </c:layout>
      <c:overlay val="0"/>
      <c:spPr>
        <a:solidFill>
          <a:schemeClr val="bg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4FE5-1468-49F1-99C7-4546809BCB3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5A3F8C6-F843-4D5E-972D-307D384EB422}">
      <dgm:prSet phldrT="[Testo]"/>
      <dgm:spPr/>
      <dgm:t>
        <a:bodyPr/>
        <a:lstStyle/>
        <a:p>
          <a:r>
            <a:rPr lang="it-IT" dirty="0" err="1"/>
            <a:t>Pearson</a:t>
          </a:r>
          <a:r>
            <a:rPr lang="it-IT" dirty="0"/>
            <a:t> </a:t>
          </a:r>
          <a:r>
            <a:rPr lang="it-IT" dirty="0" err="1"/>
            <a:t>Correlation</a:t>
          </a:r>
          <a:endParaRPr lang="it-IT" dirty="0"/>
        </a:p>
      </dgm:t>
    </dgm:pt>
    <dgm:pt modelId="{636858AB-101B-4B2C-AF96-74BA3D51463C}" type="parTrans" cxnId="{E819E9F5-232D-4E38-B4F7-E5A3E6B4B455}">
      <dgm:prSet/>
      <dgm:spPr/>
      <dgm:t>
        <a:bodyPr/>
        <a:lstStyle/>
        <a:p>
          <a:endParaRPr lang="it-IT"/>
        </a:p>
      </dgm:t>
    </dgm:pt>
    <dgm:pt modelId="{9E6D2EFE-1913-4ADF-92D1-1169C7342432}" type="sibTrans" cxnId="{E819E9F5-232D-4E38-B4F7-E5A3E6B4B455}">
      <dgm:prSet/>
      <dgm:spPr/>
      <dgm:t>
        <a:bodyPr/>
        <a:lstStyle/>
        <a:p>
          <a:endParaRPr lang="it-IT"/>
        </a:p>
      </dgm:t>
    </dgm:pt>
    <dgm:pt modelId="{94DD478D-F248-41B3-ADE6-28D1B735DD3F}">
      <dgm:prSet phldrT="[Testo]"/>
      <dgm:spPr/>
      <dgm:t>
        <a:bodyPr/>
        <a:lstStyle/>
        <a:p>
          <a:r>
            <a:rPr lang="it-IT" dirty="0"/>
            <a:t>Recursive Feature Elimination con SVM</a:t>
          </a:r>
        </a:p>
      </dgm:t>
    </dgm:pt>
    <dgm:pt modelId="{897D3EFF-04F5-439C-BED5-FEC326CDA32D}" type="parTrans" cxnId="{23373B7B-AAAB-4FE3-917B-BD6B55936593}">
      <dgm:prSet/>
      <dgm:spPr/>
      <dgm:t>
        <a:bodyPr/>
        <a:lstStyle/>
        <a:p>
          <a:endParaRPr lang="it-IT"/>
        </a:p>
      </dgm:t>
    </dgm:pt>
    <dgm:pt modelId="{07D1F20E-245E-4A2D-9989-46D8E8C486A0}" type="sibTrans" cxnId="{23373B7B-AAAB-4FE3-917B-BD6B55936593}">
      <dgm:prSet/>
      <dgm:spPr/>
      <dgm:t>
        <a:bodyPr/>
        <a:lstStyle/>
        <a:p>
          <a:endParaRPr lang="it-IT"/>
        </a:p>
      </dgm:t>
    </dgm:pt>
    <dgm:pt modelId="{C0AFD7C0-2D12-4B6B-B534-D8ED1B5E72B6}">
      <dgm:prSet phldrT="[Testo]"/>
      <dgm:spPr/>
      <dgm:t>
        <a:bodyPr/>
        <a:lstStyle/>
        <a:p>
          <a:r>
            <a:rPr lang="it-IT" dirty="0"/>
            <a:t>Random </a:t>
          </a:r>
          <a:r>
            <a:rPr lang="it-IT" dirty="0" err="1"/>
            <a:t>Forest</a:t>
          </a:r>
          <a:endParaRPr lang="it-IT" dirty="0"/>
        </a:p>
      </dgm:t>
    </dgm:pt>
    <dgm:pt modelId="{58B0A9ED-1891-43E7-AB76-C4063E3A83AE}" type="parTrans" cxnId="{406AAC39-F71D-4E4A-80F3-2D385F3A4114}">
      <dgm:prSet/>
      <dgm:spPr/>
      <dgm:t>
        <a:bodyPr/>
        <a:lstStyle/>
        <a:p>
          <a:endParaRPr lang="it-IT"/>
        </a:p>
      </dgm:t>
    </dgm:pt>
    <dgm:pt modelId="{881BC874-C825-4ECB-8053-1E9E7A38170B}" type="sibTrans" cxnId="{406AAC39-F71D-4E4A-80F3-2D385F3A4114}">
      <dgm:prSet/>
      <dgm:spPr/>
      <dgm:t>
        <a:bodyPr/>
        <a:lstStyle/>
        <a:p>
          <a:endParaRPr lang="it-IT"/>
        </a:p>
      </dgm:t>
    </dgm:pt>
    <dgm:pt modelId="{595DE585-41D5-4A76-AC80-7EAE8C7DED33}" type="pres">
      <dgm:prSet presAssocID="{C68A4FE5-1468-49F1-99C7-4546809BCB34}" presName="diagram" presStyleCnt="0">
        <dgm:presLayoutVars>
          <dgm:dir/>
          <dgm:resizeHandles val="exact"/>
        </dgm:presLayoutVars>
      </dgm:prSet>
      <dgm:spPr/>
    </dgm:pt>
    <dgm:pt modelId="{45FAFCD0-BF74-48BB-A588-2A46228284EB}" type="pres">
      <dgm:prSet presAssocID="{25A3F8C6-F843-4D5E-972D-307D384EB422}" presName="node" presStyleLbl="node1" presStyleIdx="0" presStyleCnt="3">
        <dgm:presLayoutVars>
          <dgm:bulletEnabled val="1"/>
        </dgm:presLayoutVars>
      </dgm:prSet>
      <dgm:spPr/>
    </dgm:pt>
    <dgm:pt modelId="{611D334C-603A-432F-8F48-D5896963C333}" type="pres">
      <dgm:prSet presAssocID="{9E6D2EFE-1913-4ADF-92D1-1169C7342432}" presName="sibTrans" presStyleCnt="0"/>
      <dgm:spPr/>
    </dgm:pt>
    <dgm:pt modelId="{980D46FE-7272-4CF8-8896-0B45D38CE9E1}" type="pres">
      <dgm:prSet presAssocID="{94DD478D-F248-41B3-ADE6-28D1B735DD3F}" presName="node" presStyleLbl="node1" presStyleIdx="1" presStyleCnt="3">
        <dgm:presLayoutVars>
          <dgm:bulletEnabled val="1"/>
        </dgm:presLayoutVars>
      </dgm:prSet>
      <dgm:spPr/>
    </dgm:pt>
    <dgm:pt modelId="{A938350C-4641-4E08-B868-A7BE83B8595E}" type="pres">
      <dgm:prSet presAssocID="{07D1F20E-245E-4A2D-9989-46D8E8C486A0}" presName="sibTrans" presStyleCnt="0"/>
      <dgm:spPr/>
    </dgm:pt>
    <dgm:pt modelId="{C81645C8-24DF-4587-A590-882F61D15AB4}" type="pres">
      <dgm:prSet presAssocID="{C0AFD7C0-2D12-4B6B-B534-D8ED1B5E72B6}" presName="node" presStyleLbl="node1" presStyleIdx="2" presStyleCnt="3">
        <dgm:presLayoutVars>
          <dgm:bulletEnabled val="1"/>
        </dgm:presLayoutVars>
      </dgm:prSet>
      <dgm:spPr/>
    </dgm:pt>
  </dgm:ptLst>
  <dgm:cxnLst>
    <dgm:cxn modelId="{26F6DC1E-643E-47E1-963C-D0D681A8CF65}" type="presOf" srcId="{94DD478D-F248-41B3-ADE6-28D1B735DD3F}" destId="{980D46FE-7272-4CF8-8896-0B45D38CE9E1}" srcOrd="0" destOrd="0" presId="urn:microsoft.com/office/officeart/2005/8/layout/default"/>
    <dgm:cxn modelId="{406AAC39-F71D-4E4A-80F3-2D385F3A4114}" srcId="{C68A4FE5-1468-49F1-99C7-4546809BCB34}" destId="{C0AFD7C0-2D12-4B6B-B534-D8ED1B5E72B6}" srcOrd="2" destOrd="0" parTransId="{58B0A9ED-1891-43E7-AB76-C4063E3A83AE}" sibTransId="{881BC874-C825-4ECB-8053-1E9E7A38170B}"/>
    <dgm:cxn modelId="{AFA3365E-4C9D-401C-BB61-FCCB8704042F}" type="presOf" srcId="{C68A4FE5-1468-49F1-99C7-4546809BCB34}" destId="{595DE585-41D5-4A76-AC80-7EAE8C7DED33}" srcOrd="0" destOrd="0" presId="urn:microsoft.com/office/officeart/2005/8/layout/default"/>
    <dgm:cxn modelId="{23373B7B-AAAB-4FE3-917B-BD6B55936593}" srcId="{C68A4FE5-1468-49F1-99C7-4546809BCB34}" destId="{94DD478D-F248-41B3-ADE6-28D1B735DD3F}" srcOrd="1" destOrd="0" parTransId="{897D3EFF-04F5-439C-BED5-FEC326CDA32D}" sibTransId="{07D1F20E-245E-4A2D-9989-46D8E8C486A0}"/>
    <dgm:cxn modelId="{9D42ADD5-C96C-41C5-BDFC-729C5D9312C1}" type="presOf" srcId="{25A3F8C6-F843-4D5E-972D-307D384EB422}" destId="{45FAFCD0-BF74-48BB-A588-2A46228284EB}" srcOrd="0" destOrd="0" presId="urn:microsoft.com/office/officeart/2005/8/layout/default"/>
    <dgm:cxn modelId="{09C214D9-DF44-4795-9C22-86109872DA87}" type="presOf" srcId="{C0AFD7C0-2D12-4B6B-B534-D8ED1B5E72B6}" destId="{C81645C8-24DF-4587-A590-882F61D15AB4}" srcOrd="0" destOrd="0" presId="urn:microsoft.com/office/officeart/2005/8/layout/default"/>
    <dgm:cxn modelId="{E819E9F5-232D-4E38-B4F7-E5A3E6B4B455}" srcId="{C68A4FE5-1468-49F1-99C7-4546809BCB34}" destId="{25A3F8C6-F843-4D5E-972D-307D384EB422}" srcOrd="0" destOrd="0" parTransId="{636858AB-101B-4B2C-AF96-74BA3D51463C}" sibTransId="{9E6D2EFE-1913-4ADF-92D1-1169C7342432}"/>
    <dgm:cxn modelId="{41E31384-5187-4CD5-AC73-20D1BFFBCE3E}" type="presParOf" srcId="{595DE585-41D5-4A76-AC80-7EAE8C7DED33}" destId="{45FAFCD0-BF74-48BB-A588-2A46228284EB}" srcOrd="0" destOrd="0" presId="urn:microsoft.com/office/officeart/2005/8/layout/default"/>
    <dgm:cxn modelId="{A1B87560-8B50-4F40-8393-45B080B3FFB0}" type="presParOf" srcId="{595DE585-41D5-4A76-AC80-7EAE8C7DED33}" destId="{611D334C-603A-432F-8F48-D5896963C333}" srcOrd="1" destOrd="0" presId="urn:microsoft.com/office/officeart/2005/8/layout/default"/>
    <dgm:cxn modelId="{F70FBDEE-F52E-4E9D-9F69-2083FFF2483A}" type="presParOf" srcId="{595DE585-41D5-4A76-AC80-7EAE8C7DED33}" destId="{980D46FE-7272-4CF8-8896-0B45D38CE9E1}" srcOrd="2" destOrd="0" presId="urn:microsoft.com/office/officeart/2005/8/layout/default"/>
    <dgm:cxn modelId="{5F601761-43F6-466C-94CA-BDC54021113B}" type="presParOf" srcId="{595DE585-41D5-4A76-AC80-7EAE8C7DED33}" destId="{A938350C-4641-4E08-B868-A7BE83B8595E}" srcOrd="3" destOrd="0" presId="urn:microsoft.com/office/officeart/2005/8/layout/default"/>
    <dgm:cxn modelId="{8E949F0E-B98B-4651-9718-55C3A7E743C0}" type="presParOf" srcId="{595DE585-41D5-4A76-AC80-7EAE8C7DED33}" destId="{C81645C8-24DF-4587-A590-882F61D15AB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AFCD0-BF74-48BB-A588-2A46228284EB}">
      <dsp:nvSpPr>
        <dsp:cNvPr id="0" name=""/>
        <dsp:cNvSpPr/>
      </dsp:nvSpPr>
      <dsp:spPr>
        <a:xfrm>
          <a:off x="313313" y="485"/>
          <a:ext cx="1638563" cy="9831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Pearson</a:t>
          </a:r>
          <a:r>
            <a:rPr lang="it-IT" sz="1600" kern="1200" dirty="0"/>
            <a:t> </a:t>
          </a:r>
          <a:r>
            <a:rPr lang="it-IT" sz="1600" kern="1200" dirty="0" err="1"/>
            <a:t>Correlation</a:t>
          </a:r>
          <a:endParaRPr lang="it-IT" sz="1600" kern="1200" dirty="0"/>
        </a:p>
      </dsp:txBody>
      <dsp:txXfrm>
        <a:off x="313313" y="485"/>
        <a:ext cx="1638563" cy="983137"/>
      </dsp:txXfrm>
    </dsp:sp>
    <dsp:sp modelId="{980D46FE-7272-4CF8-8896-0B45D38CE9E1}">
      <dsp:nvSpPr>
        <dsp:cNvPr id="0" name=""/>
        <dsp:cNvSpPr/>
      </dsp:nvSpPr>
      <dsp:spPr>
        <a:xfrm>
          <a:off x="2115732" y="485"/>
          <a:ext cx="1638563" cy="9831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Recursive Feature Elimination con SVM</a:t>
          </a:r>
        </a:p>
      </dsp:txBody>
      <dsp:txXfrm>
        <a:off x="2115732" y="485"/>
        <a:ext cx="1638563" cy="983137"/>
      </dsp:txXfrm>
    </dsp:sp>
    <dsp:sp modelId="{C81645C8-24DF-4587-A590-882F61D15AB4}">
      <dsp:nvSpPr>
        <dsp:cNvPr id="0" name=""/>
        <dsp:cNvSpPr/>
      </dsp:nvSpPr>
      <dsp:spPr>
        <a:xfrm>
          <a:off x="1214522" y="1147479"/>
          <a:ext cx="1638563" cy="9831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Random </a:t>
          </a:r>
          <a:r>
            <a:rPr lang="it-IT" sz="1600" kern="1200" dirty="0" err="1"/>
            <a:t>Forest</a:t>
          </a:r>
          <a:endParaRPr lang="it-IT" sz="1600" kern="1200" dirty="0"/>
        </a:p>
      </dsp:txBody>
      <dsp:txXfrm>
        <a:off x="1214522" y="1147479"/>
        <a:ext cx="1638563" cy="98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2E693-8826-49BA-B6DF-CA8653BA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37C9E4-6FAB-491C-99F8-81E8257F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91E8E-3AC5-445C-B0E8-129862DE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476D0B-2367-48CA-92BA-0FB5846C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99E3B5-A977-4637-AB12-92F1B327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4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A5B5D-390F-4C7D-A495-117F8DA1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300A08-666C-4F10-ACF9-9B6C7DFFC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838DDA-BFA0-4722-87F8-A30B707E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EC449-7011-44DF-AEF7-E1455EEE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DA94B9-5174-4FDF-B384-3D3373C7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352D2C-66F3-4861-8F4F-268CE7CE1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755464-AC8C-473E-BD9D-BAFDB0BA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EC5B0-AA80-4F7B-A592-B4F4B35A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9AD6E7-79A7-4455-9737-A4096E03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8EF539-5DE6-4E76-BB28-FDF8DFF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24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1D5FB-4BBB-4C83-A4A0-035F3339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B1DF87-7E63-447E-9B2E-90222186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0D7B2-EEBB-49A3-B287-95252B6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B7B850-6460-44A0-8E8D-CD0A0A9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098F85-EC3F-4169-96D7-ED55B292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9B0CE-21A6-4086-BD44-0B8D730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114B21-C658-47E7-B2A4-8C7F2DDA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BC0D92-CFBD-4B66-89AB-B2B7F6D4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E00399-BB7D-4D7A-BB6A-F1F21B85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72843F-472F-461A-A723-781A675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21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D6B26-06D4-4187-8EC3-D4B63DCE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90B2C-3869-4C40-899B-AD05250E3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B122DE-0F00-466C-B1B1-70842C50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0B5AFB-73E6-4246-9C22-CBA76C36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B23EF3-2CCC-40D9-A9C5-8CB721F9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2982DC-CB7A-42F0-8683-859AF71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5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08144-3306-4F27-B953-EDFBCE70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830E89-1463-4779-925B-97411B83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1865DF-83E2-4DC2-B2A1-C146A229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748D87-A785-4534-9824-05C44B51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222051-64B4-47C3-B501-8464073BF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8D6FE4-92AB-4C63-9774-B2D55D4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5604CA-5537-4DD5-AC75-9EA0132E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39B243-6800-49E3-AE98-398EAA2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9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0CB34-E225-41C5-A941-B768A166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0AFEA2-B55D-4BE5-9ADF-381C0200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29002A-2966-4F24-AC9B-7F377068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71D3A4-FEAA-4FC1-A2E2-792C58B2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04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C50D0C-B2F3-4C8B-A25E-04F0981B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B2F430-CAE6-4FEB-B5A4-6C12021B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08B094-8335-44A6-9A19-695F7B16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19277-0A9D-4C04-BDDE-15709D0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6E4B7-CA44-43B2-9F2C-60F0DEDC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D98100-9285-4A1F-BD69-B23A9A80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EC40E1-5A36-484B-84A3-70475763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E7368B-A67D-44CD-BCEF-1DE7B59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3EED13-3BFE-4B85-B947-A86F4486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AD417-720B-4AC9-B04F-5035E0B4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57AE821-CEBB-40D0-A84E-56F091E5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0A2F74-5196-489C-81C4-7CF70A86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4248FE-9468-4B9A-B877-3D4116B0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C31424-4CCC-4992-8EF7-6D99374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5E7C1D-AC1A-4C46-A4E6-31CA22A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8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963856-7E13-4A70-9009-718D781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677157-C036-4FE3-B0B4-28D4499E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22EEB5-23E8-461D-AE0A-70C0126F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EA00-D63A-46FD-90AE-11A495C8ED07}" type="datetimeFigureOut">
              <a:rPr lang="it-IT" smtClean="0"/>
              <a:t>10/10/2018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C16AF5-1FDA-4DD3-B345-841EE960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0FD65-FCE1-4EBC-A920-717E794AA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D876-D10E-4024-9902-64D2E86DFC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3D3A37-248B-495A-A821-766063CD2887}"/>
              </a:ext>
            </a:extLst>
          </p:cNvPr>
          <p:cNvSpPr txBox="1"/>
          <p:nvPr/>
        </p:nvSpPr>
        <p:spPr>
          <a:xfrm>
            <a:off x="513184" y="587828"/>
            <a:ext cx="538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2E424E"/>
                </a:solidFill>
              </a:rPr>
              <a:t>UNIVERSITA’ DEGLI STUDI DI BARI «ALDO MORO»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899382-4022-4CAB-B759-8FF92C103BEE}"/>
              </a:ext>
            </a:extLst>
          </p:cNvPr>
          <p:cNvSpPr txBox="1"/>
          <p:nvPr/>
        </p:nvSpPr>
        <p:spPr>
          <a:xfrm>
            <a:off x="513184" y="987938"/>
            <a:ext cx="32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DIPARTIMENTO DI INFORMATICA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329E8D-69AA-44E3-A9A3-E6D7748AA2C9}"/>
              </a:ext>
            </a:extLst>
          </p:cNvPr>
          <p:cNvSpPr txBox="1"/>
          <p:nvPr/>
        </p:nvSpPr>
        <p:spPr>
          <a:xfrm>
            <a:off x="513184" y="1357270"/>
            <a:ext cx="730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Corso di laurea in «informatica e tecnologie per la produzione del software»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EBA967-834A-4B82-9584-F290DCC7DB61}"/>
              </a:ext>
            </a:extLst>
          </p:cNvPr>
          <p:cNvSpPr txBox="1"/>
          <p:nvPr/>
        </p:nvSpPr>
        <p:spPr>
          <a:xfrm>
            <a:off x="513184" y="2095934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Tesi di laurea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B5FBC6-50AC-4942-93C7-43925E3A651B}"/>
              </a:ext>
            </a:extLst>
          </p:cNvPr>
          <p:cNvSpPr txBox="1"/>
          <p:nvPr/>
        </p:nvSpPr>
        <p:spPr>
          <a:xfrm>
            <a:off x="2814494" y="2967335"/>
            <a:ext cx="6563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000" dirty="0">
                <a:solidFill>
                  <a:srgbClr val="2E424E"/>
                </a:solidFill>
              </a:rPr>
              <a:t>PREDIZIONE DELLA RADIAZIONE SOLARE </a:t>
            </a:r>
            <a:br>
              <a:rPr lang="it-IT" sz="3000" dirty="0">
                <a:solidFill>
                  <a:srgbClr val="2E424E"/>
                </a:solidFill>
              </a:rPr>
            </a:br>
            <a:r>
              <a:rPr lang="it-IT" sz="3000" dirty="0">
                <a:solidFill>
                  <a:srgbClr val="2E424E"/>
                </a:solidFill>
              </a:rPr>
              <a:t>ATTRAVERSO </a:t>
            </a:r>
            <a:br>
              <a:rPr lang="it-IT" sz="3000" dirty="0">
                <a:solidFill>
                  <a:srgbClr val="2E424E"/>
                </a:solidFill>
              </a:rPr>
            </a:br>
            <a:r>
              <a:rPr lang="it-IT" sz="3000" dirty="0">
                <a:solidFill>
                  <a:srgbClr val="2E424E"/>
                </a:solidFill>
              </a:rPr>
              <a:t>ALGORITMI DI MACHINE LEARNING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EC94E8-A3FD-4560-BC2D-C03E73D027A0}"/>
              </a:ext>
            </a:extLst>
          </p:cNvPr>
          <p:cNvSpPr txBox="1"/>
          <p:nvPr/>
        </p:nvSpPr>
        <p:spPr>
          <a:xfrm>
            <a:off x="357250" y="5546896"/>
            <a:ext cx="277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Relatore: Donato Impedovo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20B114-BB8E-494B-9E84-8657E1EA9223}"/>
              </a:ext>
            </a:extLst>
          </p:cNvPr>
          <p:cNvSpPr txBox="1"/>
          <p:nvPr/>
        </p:nvSpPr>
        <p:spPr>
          <a:xfrm>
            <a:off x="9057709" y="5546896"/>
            <a:ext cx="28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Laureando: Simone Sorrenti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156493-0F2B-478F-9578-4FF466A24476}"/>
              </a:ext>
            </a:extLst>
          </p:cNvPr>
          <p:cNvSpPr txBox="1"/>
          <p:nvPr/>
        </p:nvSpPr>
        <p:spPr>
          <a:xfrm>
            <a:off x="4477063" y="6270172"/>
            <a:ext cx="32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2E424E"/>
                </a:solidFill>
              </a:rPr>
              <a:t>ANNO ACCADEMICO: 2017-2018</a:t>
            </a:r>
          </a:p>
        </p:txBody>
      </p:sp>
      <p:pic>
        <p:nvPicPr>
          <p:cNvPr id="1026" name="Picture 2" descr="Risultati immagini per logo uniba">
            <a:extLst>
              <a:ext uri="{FF2B5EF4-FFF2-40B4-BE49-F238E27FC236}">
                <a16:creationId xmlns:a16="http://schemas.microsoft.com/office/drawing/2014/main" id="{7C2F3B10-3838-4112-9267-DA3B7E4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650" y="414103"/>
            <a:ext cx="1547961" cy="15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C4F78F-A06D-4FBA-9A69-27E5663920E8}"/>
              </a:ext>
            </a:extLst>
          </p:cNvPr>
          <p:cNvSpPr txBox="1"/>
          <p:nvPr/>
        </p:nvSpPr>
        <p:spPr>
          <a:xfrm>
            <a:off x="455364" y="650585"/>
            <a:ext cx="2815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SVILUPPI FUTURI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9A14190-2D68-4762-A943-67E102C0F74F}"/>
              </a:ext>
            </a:extLst>
          </p:cNvPr>
          <p:cNvCxnSpPr>
            <a:cxnSpLocks/>
          </p:cNvCxnSpPr>
          <p:nvPr/>
        </p:nvCxnSpPr>
        <p:spPr>
          <a:xfrm>
            <a:off x="0" y="1179652"/>
            <a:ext cx="3270878" cy="1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D7FE24-1356-419C-A462-D39AFF65EFED}"/>
              </a:ext>
            </a:extLst>
          </p:cNvPr>
          <p:cNvSpPr txBox="1"/>
          <p:nvPr/>
        </p:nvSpPr>
        <p:spPr>
          <a:xfrm>
            <a:off x="748641" y="2365568"/>
            <a:ext cx="1069471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rgbClr val="2E424E"/>
                </a:solidFill>
              </a:rPr>
              <a:t>Un possibile futuro sviluppo dello studio potrebbe essere quello di: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Predire la radiazione solare per le stazioni meteorologiche adiacenti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Predire la temperatura, la velocità del vento e l’umidità relativa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Determinare l’evapotraspirazione, mediante l’equazione di Penman-Monteith, utilizzando i valori predetti dei parametri meteorologici richiesti</a:t>
            </a:r>
          </a:p>
        </p:txBody>
      </p:sp>
    </p:spTree>
    <p:extLst>
      <p:ext uri="{BB962C8B-B14F-4D97-AF65-F5344CB8AC3E}">
        <p14:creationId xmlns:p14="http://schemas.microsoft.com/office/powerpoint/2010/main" val="71800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87A715-4546-413E-BEA0-5EA42DA36969}"/>
              </a:ext>
            </a:extLst>
          </p:cNvPr>
          <p:cNvSpPr txBox="1"/>
          <p:nvPr/>
        </p:nvSpPr>
        <p:spPr>
          <a:xfrm>
            <a:off x="1811545" y="3013501"/>
            <a:ext cx="8787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2E424E"/>
                </a:solidFill>
              </a:rPr>
              <a:t>GRAZIE A TUTTI PER L’ATTENZIONE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A0D46CC-D49F-4871-A231-98C4F78AA587}"/>
              </a:ext>
            </a:extLst>
          </p:cNvPr>
          <p:cNvCxnSpPr>
            <a:cxnSpLocks/>
          </p:cNvCxnSpPr>
          <p:nvPr/>
        </p:nvCxnSpPr>
        <p:spPr>
          <a:xfrm>
            <a:off x="1811545" y="3764209"/>
            <a:ext cx="8787021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4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C4F78F-A06D-4FBA-9A69-27E5663920E8}"/>
              </a:ext>
            </a:extLst>
          </p:cNvPr>
          <p:cNvSpPr txBox="1"/>
          <p:nvPr/>
        </p:nvSpPr>
        <p:spPr>
          <a:xfrm>
            <a:off x="618807" y="162191"/>
            <a:ext cx="2627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INTRODUZIONE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52866D6-53E9-468F-A06E-0FCBD49E1EE2}"/>
              </a:ext>
            </a:extLst>
          </p:cNvPr>
          <p:cNvSpPr/>
          <p:nvPr/>
        </p:nvSpPr>
        <p:spPr>
          <a:xfrm>
            <a:off x="618807" y="1010813"/>
            <a:ext cx="5903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Predizione dell’indice della radiazione solare per diversi orizzonti temporali: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rgbClr val="2E424E"/>
                </a:solidFill>
              </a:rPr>
              <a:t>Orario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rgbClr val="2E424E"/>
                </a:solidFill>
              </a:rPr>
              <a:t>Giornaliero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rgbClr val="2E424E"/>
                </a:solidFill>
              </a:rPr>
              <a:t>Mensile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9A14190-2D68-4762-A943-67E102C0F74F}"/>
              </a:ext>
            </a:extLst>
          </p:cNvPr>
          <p:cNvCxnSpPr>
            <a:cxnSpLocks/>
          </p:cNvCxnSpPr>
          <p:nvPr/>
        </p:nvCxnSpPr>
        <p:spPr>
          <a:xfrm>
            <a:off x="0" y="716189"/>
            <a:ext cx="3245873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5F0886A-D52B-4DD8-81F7-FE3C76DA7A5C}"/>
                  </a:ext>
                </a:extLst>
              </p:cNvPr>
              <p:cNvSpPr txBox="1"/>
              <p:nvPr/>
            </p:nvSpPr>
            <p:spPr>
              <a:xfrm>
                <a:off x="618807" y="2488141"/>
                <a:ext cx="6612417" cy="421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rgbClr val="2E424E"/>
                    </a:solidFill>
                  </a:rPr>
                  <a:t>Equazione di Penman-Monteith per determinare l’evapotraspirazione potenziale:</a:t>
                </a:r>
              </a:p>
              <a:p>
                <a:pPr/>
                <a:br>
                  <a:rPr lang="it-IT" dirty="0">
                    <a:solidFill>
                      <a:srgbClr val="2E424E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solidFill>
                            <a:srgbClr val="2E424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0,408 ∆ 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2E424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2E424E"/>
                                      </a:solidFill>
                                      <a:latin typeface="Cambria Math" panose="02040503050406030204" pitchFamily="18" charset="0"/>
                                    </a:rPr>
                                    <m:t>900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2E424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2E424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2E424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∆+ </m:t>
                          </m:r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 (1+0,34 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2E424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solidFill>
                                <a:srgbClr val="2E424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>
                  <a:solidFill>
                    <a:srgbClr val="2E424E"/>
                  </a:solidFill>
                </a:endParaRPr>
              </a:p>
              <a:p>
                <a:br>
                  <a:rPr lang="it-IT" dirty="0">
                    <a:solidFill>
                      <a:srgbClr val="2E424E"/>
                    </a:solidFill>
                  </a:rPr>
                </a:br>
                <a:endParaRPr lang="it-IT" dirty="0">
                  <a:solidFill>
                    <a:srgbClr val="2E424E"/>
                  </a:solidFill>
                </a:endParaRPr>
              </a:p>
              <a:p>
                <a:r>
                  <a:rPr lang="it-IT" dirty="0">
                    <a:solidFill>
                      <a:srgbClr val="2E424E"/>
                    </a:solidFill>
                  </a:rPr>
                  <a:t>Dove:</a:t>
                </a:r>
              </a:p>
              <a:p>
                <a:pPr lvl="0"/>
                <a:r>
                  <a:rPr lang="it-IT" dirty="0" err="1">
                    <a:solidFill>
                      <a:srgbClr val="2E424E"/>
                    </a:solidFill>
                  </a:rPr>
                  <a:t>ETo</a:t>
                </a:r>
                <a:r>
                  <a:rPr lang="it-IT" dirty="0">
                    <a:solidFill>
                      <a:srgbClr val="2E424E"/>
                    </a:solidFill>
                  </a:rPr>
                  <a:t> = evapotraspirazione di riferimento (mm d 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-1</a:t>
                </a:r>
                <a:r>
                  <a:rPr lang="it-IT" dirty="0">
                    <a:solidFill>
                      <a:srgbClr val="2E424E"/>
                    </a:solidFill>
                  </a:rPr>
                  <a:t>) </a:t>
                </a:r>
              </a:p>
              <a:p>
                <a:pPr lvl="0"/>
                <a:r>
                  <a:rPr lang="it-IT" dirty="0">
                    <a:solidFill>
                      <a:srgbClr val="2E424E"/>
                    </a:solidFill>
                  </a:rPr>
                  <a:t>Δ = tensione di vapore saturo in funzione della temperatura (</a:t>
                </a:r>
                <a:r>
                  <a:rPr lang="it-IT" dirty="0" err="1">
                    <a:solidFill>
                      <a:srgbClr val="2E424E"/>
                    </a:solidFill>
                  </a:rPr>
                  <a:t>kPa</a:t>
                </a:r>
                <a:r>
                  <a:rPr lang="it-IT" dirty="0">
                    <a:solidFill>
                      <a:srgbClr val="2E424E"/>
                    </a:solidFill>
                  </a:rPr>
                  <a:t> °C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-1</a:t>
                </a:r>
                <a:r>
                  <a:rPr lang="it-IT" dirty="0">
                    <a:solidFill>
                      <a:srgbClr val="2E424E"/>
                    </a:solidFill>
                  </a:rPr>
                  <a:t>) </a:t>
                </a:r>
              </a:p>
              <a:p>
                <a:pPr lvl="0"/>
                <a:r>
                  <a:rPr lang="it-IT" dirty="0" err="1">
                    <a:solidFill>
                      <a:srgbClr val="2E424E"/>
                    </a:solidFill>
                  </a:rPr>
                  <a:t>R</a:t>
                </a:r>
                <a:r>
                  <a:rPr lang="it-IT" baseline="-25000" dirty="0" err="1">
                    <a:solidFill>
                      <a:srgbClr val="2E424E"/>
                    </a:solidFill>
                  </a:rPr>
                  <a:t>n</a:t>
                </a:r>
                <a:r>
                  <a:rPr lang="it-IT" dirty="0">
                    <a:solidFill>
                      <a:srgbClr val="2E424E"/>
                    </a:solidFill>
                  </a:rPr>
                  <a:t> = radiazione netta (MJ m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-2</a:t>
                </a:r>
                <a:r>
                  <a:rPr lang="it-IT" dirty="0">
                    <a:solidFill>
                      <a:srgbClr val="2E424E"/>
                    </a:solidFill>
                  </a:rPr>
                  <a:t> d 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-1</a:t>
                </a:r>
                <a:r>
                  <a:rPr lang="it-IT" dirty="0">
                    <a:solidFill>
                      <a:srgbClr val="2E424E"/>
                    </a:solidFill>
                  </a:rPr>
                  <a:t>) </a:t>
                </a:r>
              </a:p>
              <a:p>
                <a:pPr lvl="0"/>
                <a:r>
                  <a:rPr lang="it-IT" dirty="0" err="1">
                    <a:solidFill>
                      <a:srgbClr val="2E424E"/>
                    </a:solidFill>
                  </a:rPr>
                  <a:t>T</a:t>
                </a:r>
                <a:r>
                  <a:rPr lang="it-IT" baseline="-25000" dirty="0" err="1">
                    <a:solidFill>
                      <a:srgbClr val="2E424E"/>
                    </a:solidFill>
                  </a:rPr>
                  <a:t>k</a:t>
                </a:r>
                <a:r>
                  <a:rPr lang="it-IT" dirty="0">
                    <a:solidFill>
                      <a:srgbClr val="2E424E"/>
                    </a:solidFill>
                  </a:rPr>
                  <a:t> = temperatura assoluta media a 2 m dal suolo (°K) </a:t>
                </a:r>
              </a:p>
              <a:p>
                <a:pPr lvl="0"/>
                <a:r>
                  <a:rPr lang="it-IT" dirty="0">
                    <a:solidFill>
                      <a:srgbClr val="2E424E"/>
                    </a:solidFill>
                  </a:rPr>
                  <a:t>U</a:t>
                </a:r>
                <a:r>
                  <a:rPr lang="it-IT" baseline="-25000" dirty="0">
                    <a:solidFill>
                      <a:srgbClr val="2E424E"/>
                    </a:solidFill>
                  </a:rPr>
                  <a:t>2</a:t>
                </a:r>
                <a:r>
                  <a:rPr lang="it-IT" dirty="0">
                    <a:solidFill>
                      <a:srgbClr val="2E424E"/>
                    </a:solidFill>
                  </a:rPr>
                  <a:t> = velocità del vento a 2 m dal suolo (m s 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-1</a:t>
                </a:r>
                <a:r>
                  <a:rPr lang="it-IT" dirty="0">
                    <a:solidFill>
                      <a:srgbClr val="2E424E"/>
                    </a:solidFill>
                  </a:rPr>
                  <a:t>)</a:t>
                </a:r>
              </a:p>
              <a:p>
                <a:pPr lvl="0"/>
                <a:r>
                  <a:rPr lang="it-IT" dirty="0">
                    <a:solidFill>
                      <a:srgbClr val="2E424E"/>
                    </a:solidFill>
                  </a:rPr>
                  <a:t>G = flusso di calore dal suolo (MJ m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-2</a:t>
                </a:r>
                <a:r>
                  <a:rPr lang="it-IT" dirty="0">
                    <a:solidFill>
                      <a:srgbClr val="2E424E"/>
                    </a:solidFill>
                  </a:rPr>
                  <a:t> d </a:t>
                </a:r>
                <a:r>
                  <a:rPr lang="it-IT" baseline="30000" dirty="0">
                    <a:solidFill>
                      <a:srgbClr val="2E424E"/>
                    </a:solidFill>
                  </a:rPr>
                  <a:t>-1</a:t>
                </a:r>
                <a:r>
                  <a:rPr lang="it-IT" dirty="0">
                    <a:solidFill>
                      <a:srgbClr val="2E424E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5F0886A-D52B-4DD8-81F7-FE3C76DA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7" y="2488141"/>
                <a:ext cx="6612417" cy="4216860"/>
              </a:xfrm>
              <a:prstGeom prst="rect">
                <a:avLst/>
              </a:prstGeom>
              <a:blipFill>
                <a:blip r:embed="rId2"/>
                <a:stretch>
                  <a:fillRect l="-830" t="-723" r="-1384" b="-13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e 5">
            <a:extLst>
              <a:ext uri="{FF2B5EF4-FFF2-40B4-BE49-F238E27FC236}">
                <a16:creationId xmlns:a16="http://schemas.microsoft.com/office/drawing/2014/main" id="{2E95C978-C74D-4A8D-AB4B-B932AD66BAF6}"/>
              </a:ext>
            </a:extLst>
          </p:cNvPr>
          <p:cNvSpPr/>
          <p:nvPr/>
        </p:nvSpPr>
        <p:spPr>
          <a:xfrm>
            <a:off x="3088433" y="3429000"/>
            <a:ext cx="391885" cy="33123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001E089-96A3-4291-940C-2F541F6C68F2}"/>
              </a:ext>
            </a:extLst>
          </p:cNvPr>
          <p:cNvSpPr/>
          <p:nvPr/>
        </p:nvSpPr>
        <p:spPr>
          <a:xfrm>
            <a:off x="618807" y="5486400"/>
            <a:ext cx="3206744" cy="3607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Risultati immagini per evapotranspiration">
            <a:extLst>
              <a:ext uri="{FF2B5EF4-FFF2-40B4-BE49-F238E27FC236}">
                <a16:creationId xmlns:a16="http://schemas.microsoft.com/office/drawing/2014/main" id="{DBF74CCF-7CE9-4154-A9E2-3050C327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08010"/>
            <a:ext cx="4621887" cy="49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B3BC42-7166-4AA9-8200-05D4832F4622}"/>
              </a:ext>
            </a:extLst>
          </p:cNvPr>
          <p:cNvSpPr txBox="1"/>
          <p:nvPr/>
        </p:nvSpPr>
        <p:spPr>
          <a:xfrm>
            <a:off x="474087" y="251525"/>
            <a:ext cx="279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STATO DELL’ARTE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0E72675-83F6-4A4F-B5FD-246C5D9FE61C}"/>
              </a:ext>
            </a:extLst>
          </p:cNvPr>
          <p:cNvCxnSpPr>
            <a:cxnSpLocks/>
          </p:cNvCxnSpPr>
          <p:nvPr/>
        </p:nvCxnSpPr>
        <p:spPr>
          <a:xfrm>
            <a:off x="0" y="805523"/>
            <a:ext cx="3270878" cy="1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EFB55EE3-9977-4F9A-9CF2-035EFCA3E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090812"/>
              </p:ext>
            </p:extLst>
          </p:nvPr>
        </p:nvGraphicFramePr>
        <p:xfrm>
          <a:off x="474087" y="1194320"/>
          <a:ext cx="5002982" cy="253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0EC5FADE-4BF7-4C93-A98C-682DC0E37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457217"/>
              </p:ext>
            </p:extLst>
          </p:nvPr>
        </p:nvGraphicFramePr>
        <p:xfrm>
          <a:off x="474087" y="3844216"/>
          <a:ext cx="5002982" cy="2537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02EF7690-46A2-41EC-8D9D-9E7FBA186D0F}"/>
              </a:ext>
            </a:extLst>
          </p:cNvPr>
          <p:cNvSpPr/>
          <p:nvPr/>
        </p:nvSpPr>
        <p:spPr>
          <a:xfrm>
            <a:off x="1082351" y="1903445"/>
            <a:ext cx="1782147" cy="1119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F16CBA8-515C-4ABD-886B-D5BDE833B7D6}"/>
              </a:ext>
            </a:extLst>
          </p:cNvPr>
          <p:cNvSpPr/>
          <p:nvPr/>
        </p:nvSpPr>
        <p:spPr>
          <a:xfrm>
            <a:off x="1082351" y="4544007"/>
            <a:ext cx="1782147" cy="1119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57B548FD-BFDD-44B1-ACD6-9611EC86C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3669"/>
              </p:ext>
            </p:extLst>
          </p:nvPr>
        </p:nvGraphicFramePr>
        <p:xfrm>
          <a:off x="6334035" y="1138334"/>
          <a:ext cx="5383878" cy="518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8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C4F78F-A06D-4FBA-9A69-27E5663920E8}"/>
              </a:ext>
            </a:extLst>
          </p:cNvPr>
          <p:cNvSpPr txBox="1"/>
          <p:nvPr/>
        </p:nvSpPr>
        <p:spPr>
          <a:xfrm>
            <a:off x="556455" y="496078"/>
            <a:ext cx="3467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METODI E METRICHE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9A14190-2D68-4762-A943-67E102C0F74F}"/>
              </a:ext>
            </a:extLst>
          </p:cNvPr>
          <p:cNvCxnSpPr>
            <a:cxnSpLocks/>
          </p:cNvCxnSpPr>
          <p:nvPr/>
        </p:nvCxnSpPr>
        <p:spPr>
          <a:xfrm>
            <a:off x="-18661" y="970095"/>
            <a:ext cx="4012163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3F906015-FC30-4AE9-9528-553DDFC08F06}"/>
              </a:ext>
            </a:extLst>
          </p:cNvPr>
          <p:cNvSpPr/>
          <p:nvPr/>
        </p:nvSpPr>
        <p:spPr>
          <a:xfrm>
            <a:off x="556455" y="3752436"/>
            <a:ext cx="4111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Algoritmi di Feature Selection utilizzati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71964E-5DEC-4DF4-BDE6-8781DBB4FA20}"/>
              </a:ext>
            </a:extLst>
          </p:cNvPr>
          <p:cNvSpPr/>
          <p:nvPr/>
        </p:nvSpPr>
        <p:spPr>
          <a:xfrm>
            <a:off x="556455" y="5628546"/>
            <a:ext cx="260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Metrica di errore usata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8509CDE-B29D-44E0-88AD-09D74D252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853406"/>
              </p:ext>
            </p:extLst>
          </p:nvPr>
        </p:nvGraphicFramePr>
        <p:xfrm>
          <a:off x="7039880" y="2686884"/>
          <a:ext cx="4067609" cy="213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8B484F6-748B-4F21-81C7-D4687DD8D1CB}"/>
              </a:ext>
            </a:extLst>
          </p:cNvPr>
          <p:cNvSpPr/>
          <p:nvPr/>
        </p:nvSpPr>
        <p:spPr>
          <a:xfrm>
            <a:off x="5364718" y="36947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B468FB8-412D-4615-B9D1-9E53DCC7563F}"/>
              </a:ext>
            </a:extLst>
          </p:cNvPr>
          <p:cNvSpPr/>
          <p:nvPr/>
        </p:nvSpPr>
        <p:spPr>
          <a:xfrm>
            <a:off x="3672059" y="56285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C60F4CB-F1F0-4123-A490-7551C4632E2E}"/>
                  </a:ext>
                </a:extLst>
              </p:cNvPr>
              <p:cNvSpPr txBox="1"/>
              <p:nvPr/>
            </p:nvSpPr>
            <p:spPr>
              <a:xfrm>
                <a:off x="5160609" y="5383693"/>
                <a:ext cx="681725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𝑃𝑟𝑒𝑑𝑖𝑐𝑡𝑒𝑑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𝐴𝑐𝑡𝑢𝑎𝑙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C60F4CB-F1F0-4123-A490-7551C463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09" y="5383693"/>
                <a:ext cx="6817251" cy="818366"/>
              </a:xfrm>
              <a:prstGeom prst="rect">
                <a:avLst/>
              </a:prstGeom>
              <a:blipFill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58706F-998B-4862-8A25-9DB5EA50FAF4}"/>
              </a:ext>
            </a:extLst>
          </p:cNvPr>
          <p:cNvSpPr txBox="1"/>
          <p:nvPr/>
        </p:nvSpPr>
        <p:spPr>
          <a:xfrm>
            <a:off x="556455" y="1524093"/>
            <a:ext cx="4669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Per addestrare i modelli predittivi sono stati forniti in input: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2E424E"/>
                </a:solidFill>
              </a:rPr>
              <a:t>minimo un parametro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2E424E"/>
                </a:solidFill>
              </a:rPr>
              <a:t>massimo 4 parametri</a:t>
            </a:r>
          </a:p>
          <a:p>
            <a:pPr lvl="1"/>
            <a:r>
              <a:rPr lang="it-IT" dirty="0">
                <a:solidFill>
                  <a:srgbClr val="2E424E"/>
                </a:solidFill>
              </a:rPr>
              <a:t>dei primi 4 parametri più rilevanti secondo gli algoritmi di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85729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C4F78F-A06D-4FBA-9A69-27E5663920E8}"/>
              </a:ext>
            </a:extLst>
          </p:cNvPr>
          <p:cNvSpPr txBox="1"/>
          <p:nvPr/>
        </p:nvSpPr>
        <p:spPr>
          <a:xfrm>
            <a:off x="622631" y="408191"/>
            <a:ext cx="16273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DATA SET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52866D6-53E9-468F-A06E-0FCBD49E1EE2}"/>
              </a:ext>
            </a:extLst>
          </p:cNvPr>
          <p:cNvSpPr/>
          <p:nvPr/>
        </p:nvSpPr>
        <p:spPr>
          <a:xfrm>
            <a:off x="535022" y="2639851"/>
            <a:ext cx="4761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Data set suddiviso in Training set e Testing 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rgbClr val="2E424E"/>
                </a:solidFill>
              </a:rPr>
              <a:t>~70% Training set e ~30% Testing 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rgbClr val="2E424E"/>
                </a:solidFill>
              </a:rPr>
              <a:t>~80% Training set e ~20% Testing set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9A14190-2D68-4762-A943-67E102C0F74F}"/>
              </a:ext>
            </a:extLst>
          </p:cNvPr>
          <p:cNvCxnSpPr>
            <a:cxnSpLocks/>
          </p:cNvCxnSpPr>
          <p:nvPr/>
        </p:nvCxnSpPr>
        <p:spPr>
          <a:xfrm>
            <a:off x="8070" y="962189"/>
            <a:ext cx="2241866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B842009-DC1F-4795-8E8D-FA89AFD2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20102"/>
              </p:ext>
            </p:extLst>
          </p:nvPr>
        </p:nvGraphicFramePr>
        <p:xfrm>
          <a:off x="535022" y="4015291"/>
          <a:ext cx="11121955" cy="243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522">
                  <a:extLst>
                    <a:ext uri="{9D8B030D-6E8A-4147-A177-3AD203B41FA5}">
                      <a16:colId xmlns:a16="http://schemas.microsoft.com/office/drawing/2014/main" val="3752979948"/>
                    </a:ext>
                  </a:extLst>
                </a:gridCol>
                <a:gridCol w="2046184">
                  <a:extLst>
                    <a:ext uri="{9D8B030D-6E8A-4147-A177-3AD203B41FA5}">
                      <a16:colId xmlns:a16="http://schemas.microsoft.com/office/drawing/2014/main" val="3247888426"/>
                    </a:ext>
                  </a:extLst>
                </a:gridCol>
                <a:gridCol w="2544972">
                  <a:extLst>
                    <a:ext uri="{9D8B030D-6E8A-4147-A177-3AD203B41FA5}">
                      <a16:colId xmlns:a16="http://schemas.microsoft.com/office/drawing/2014/main" val="1470946224"/>
                    </a:ext>
                  </a:extLst>
                </a:gridCol>
                <a:gridCol w="2517886">
                  <a:extLst>
                    <a:ext uri="{9D8B030D-6E8A-4147-A177-3AD203B41FA5}">
                      <a16:colId xmlns:a16="http://schemas.microsoft.com/office/drawing/2014/main" val="527525930"/>
                    </a:ext>
                  </a:extLst>
                </a:gridCol>
                <a:gridCol w="2224391">
                  <a:extLst>
                    <a:ext uri="{9D8B030D-6E8A-4147-A177-3AD203B41FA5}">
                      <a16:colId xmlns:a16="http://schemas.microsoft.com/office/drawing/2014/main" val="2727225138"/>
                    </a:ext>
                  </a:extLst>
                </a:gridCol>
              </a:tblGrid>
              <a:tr h="39873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Orizzonte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~70% Training 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~80% Training 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~30% Testing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~20% Testing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739489"/>
                  </a:ext>
                </a:extLst>
              </a:tr>
              <a:tr h="6785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Orario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 Luglio 2017 – 17 Dicembre 2017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 Luglio 2017 – 10 Gennaio 2018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 Dicembre 2017 – 28 Febbraio 2018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 Gennaio 2018 – 28 Febbraio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935972"/>
                  </a:ext>
                </a:extLst>
              </a:tr>
              <a:tr h="6785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Giornaliero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518813"/>
                  </a:ext>
                </a:extLst>
              </a:tr>
              <a:tr h="6785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Mensile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Luglio 2017-Dicembre 2017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Gennaio 2018 – Febbraio 2018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786701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5EC830D1-3D30-4216-92EE-B04012F50D93}"/>
              </a:ext>
            </a:extLst>
          </p:cNvPr>
          <p:cNvSpPr/>
          <p:nvPr/>
        </p:nvSpPr>
        <p:spPr>
          <a:xfrm>
            <a:off x="535022" y="1213467"/>
            <a:ext cx="5765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Data set fornito dall’azienda </a:t>
            </a:r>
            <a:r>
              <a:rPr lang="it-IT" dirty="0" err="1">
                <a:solidFill>
                  <a:srgbClr val="2E424E"/>
                </a:solidFill>
              </a:rPr>
              <a:t>SysMan</a:t>
            </a:r>
            <a:r>
              <a:rPr lang="it-IT" dirty="0">
                <a:solidFill>
                  <a:srgbClr val="2E424E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2E424E"/>
                </a:solidFill>
              </a:rPr>
              <a:t>Rilevazioni dei parametri meteorologici: orarie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2E424E"/>
                </a:solidFill>
              </a:rPr>
              <a:t>Luogo: stazione meteorologica di Molfetta (id=186)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2E424E"/>
                </a:solidFill>
              </a:rPr>
              <a:t>Periodo: 1 luglio 2017 - 28 Febbraio 2018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084BF2-1771-4E76-A0F2-F3E8EB54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45" y="962189"/>
            <a:ext cx="480127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54F3F1-5C88-42ED-8437-036B520FC248}"/>
              </a:ext>
            </a:extLst>
          </p:cNvPr>
          <p:cNvSpPr txBox="1"/>
          <p:nvPr/>
        </p:nvSpPr>
        <p:spPr>
          <a:xfrm>
            <a:off x="341309" y="0"/>
            <a:ext cx="73506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RISULTATI SPERIMENTALI: ORIZZONTE ORARIO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DA6F3C4-4C33-4BA2-BBD0-226F20985CBD}"/>
              </a:ext>
            </a:extLst>
          </p:cNvPr>
          <p:cNvCxnSpPr>
            <a:cxnSpLocks/>
          </p:cNvCxnSpPr>
          <p:nvPr/>
        </p:nvCxnSpPr>
        <p:spPr>
          <a:xfrm>
            <a:off x="1" y="553998"/>
            <a:ext cx="7617203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D7F86D7-DF49-4116-9E47-C153013E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37918"/>
              </p:ext>
            </p:extLst>
          </p:nvPr>
        </p:nvGraphicFramePr>
        <p:xfrm>
          <a:off x="6420373" y="739040"/>
          <a:ext cx="5430317" cy="314981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38087">
                  <a:extLst>
                    <a:ext uri="{9D8B030D-6E8A-4147-A177-3AD203B41FA5}">
                      <a16:colId xmlns:a16="http://schemas.microsoft.com/office/drawing/2014/main" val="1840758149"/>
                    </a:ext>
                  </a:extLst>
                </a:gridCol>
                <a:gridCol w="1512282">
                  <a:extLst>
                    <a:ext uri="{9D8B030D-6E8A-4147-A177-3AD203B41FA5}">
                      <a16:colId xmlns:a16="http://schemas.microsoft.com/office/drawing/2014/main" val="1289524969"/>
                    </a:ext>
                  </a:extLst>
                </a:gridCol>
                <a:gridCol w="818127">
                  <a:extLst>
                    <a:ext uri="{9D8B030D-6E8A-4147-A177-3AD203B41FA5}">
                      <a16:colId xmlns:a16="http://schemas.microsoft.com/office/drawing/2014/main" val="1357217825"/>
                    </a:ext>
                  </a:extLst>
                </a:gridCol>
                <a:gridCol w="852216">
                  <a:extLst>
                    <a:ext uri="{9D8B030D-6E8A-4147-A177-3AD203B41FA5}">
                      <a16:colId xmlns:a16="http://schemas.microsoft.com/office/drawing/2014/main" val="2974752412"/>
                    </a:ext>
                  </a:extLst>
                </a:gridCol>
                <a:gridCol w="809605">
                  <a:extLst>
                    <a:ext uri="{9D8B030D-6E8A-4147-A177-3AD203B41FA5}">
                      <a16:colId xmlns:a16="http://schemas.microsoft.com/office/drawing/2014/main" val="3765112685"/>
                    </a:ext>
                  </a:extLst>
                </a:gridCol>
              </a:tblGrid>
              <a:tr h="18742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ACCURATEZZA DELLE PREDIZIONI (RMSE)</a:t>
                      </a:r>
                    </a:p>
                  </a:txBody>
                  <a:tcPr marL="61741" marR="6174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786096900"/>
                  </a:ext>
                </a:extLst>
              </a:tr>
              <a:tr h="187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dirty="0">
                          <a:effectLst/>
                        </a:rPr>
                        <a:t>FEATURE SELECTION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PARAMETRI IN INPUT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MLP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SVM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LSTM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491980092"/>
                  </a:ext>
                </a:extLst>
              </a:tr>
              <a:tr h="13255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Pearson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Correlation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0.456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0.522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0.557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341554127"/>
                  </a:ext>
                </a:extLst>
              </a:tr>
              <a:tr h="13255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Tmin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Tmed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0.446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0.518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3736846055"/>
                  </a:ext>
                </a:extLst>
              </a:tr>
              <a:tr h="13255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Tmin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Tmed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Tmax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0.441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0.517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324163433"/>
                  </a:ext>
                </a:extLst>
              </a:tr>
              <a:tr h="27125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 err="1">
                          <a:effectLst/>
                        </a:rPr>
                        <a:t>Tmin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Tmed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Tmax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RH_med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0.392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0.475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0.432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606314856"/>
                  </a:ext>
                </a:extLst>
              </a:tr>
              <a:tr h="13255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Recursive feature elimination (SVM)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WS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0.575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0.437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779114850"/>
                  </a:ext>
                </a:extLst>
              </a:tr>
              <a:tr h="13255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WS + </a:t>
                      </a:r>
                      <a:r>
                        <a:rPr lang="it-IT" sz="1100" dirty="0" err="1">
                          <a:effectLst/>
                        </a:rPr>
                        <a:t>ore_sole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0.459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0.450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3773801461"/>
                  </a:ext>
                </a:extLst>
              </a:tr>
              <a:tr h="17021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WS + </a:t>
                      </a:r>
                      <a:r>
                        <a:rPr lang="it-IT" sz="1100" dirty="0" err="1">
                          <a:effectLst/>
                        </a:rPr>
                        <a:t>ore_sole</a:t>
                      </a:r>
                      <a:r>
                        <a:rPr lang="it-IT" sz="1100" dirty="0">
                          <a:effectLst/>
                        </a:rPr>
                        <a:t> + </a:t>
                      </a:r>
                      <a:r>
                        <a:rPr lang="it-IT" sz="1100" dirty="0" err="1">
                          <a:effectLst/>
                        </a:rPr>
                        <a:t>Tmax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0.426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0.486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0.564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2587857906"/>
                  </a:ext>
                </a:extLst>
              </a:tr>
              <a:tr h="27125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WS + ore_sole + Tmax + Tmed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0.431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0.489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0.570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974718812"/>
                  </a:ext>
                </a:extLst>
              </a:tr>
              <a:tr h="13255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  <a:highlight>
                            <a:srgbClr val="FFFF00"/>
                          </a:highlight>
                        </a:rPr>
                        <a:t>Random </a:t>
                      </a:r>
                      <a:r>
                        <a:rPr lang="it-IT" sz="1100" dirty="0" err="1">
                          <a:effectLst/>
                          <a:highlight>
                            <a:srgbClr val="FFFF00"/>
                          </a:highlight>
                        </a:rPr>
                        <a:t>Forest</a:t>
                      </a:r>
                      <a:endParaRPr lang="it-IT" sz="1100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0.456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0.522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0.557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60887165"/>
                  </a:ext>
                </a:extLst>
              </a:tr>
              <a:tr h="17021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 + date_time_hour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0.271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0.508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0.349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903906724"/>
                  </a:ext>
                </a:extLst>
              </a:tr>
              <a:tr h="27125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 + date_time_hour + WS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0.265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0.488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0.335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320639898"/>
                  </a:ext>
                </a:extLst>
              </a:tr>
              <a:tr h="27125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Tmin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date_time_hour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WS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ore_sole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0.243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0.291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0.313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41" marR="61741" marT="0" marB="0" anchor="ctr"/>
                </a:tc>
                <a:extLst>
                  <a:ext uri="{0D108BD9-81ED-4DB2-BD59-A6C34878D82A}">
                    <a16:rowId xmlns:a16="http://schemas.microsoft.com/office/drawing/2014/main" val="11442700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B68F6C5-B7BF-4138-8996-96B6DC8F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5120"/>
              </p:ext>
            </p:extLst>
          </p:nvPr>
        </p:nvGraphicFramePr>
        <p:xfrm>
          <a:off x="341309" y="739040"/>
          <a:ext cx="5430318" cy="296237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99257">
                  <a:extLst>
                    <a:ext uri="{9D8B030D-6E8A-4147-A177-3AD203B41FA5}">
                      <a16:colId xmlns:a16="http://schemas.microsoft.com/office/drawing/2014/main" val="2828796286"/>
                    </a:ext>
                  </a:extLst>
                </a:gridCol>
                <a:gridCol w="1511981">
                  <a:extLst>
                    <a:ext uri="{9D8B030D-6E8A-4147-A177-3AD203B41FA5}">
                      <a16:colId xmlns:a16="http://schemas.microsoft.com/office/drawing/2014/main" val="828956338"/>
                    </a:ext>
                  </a:extLst>
                </a:gridCol>
                <a:gridCol w="1580302">
                  <a:extLst>
                    <a:ext uri="{9D8B030D-6E8A-4147-A177-3AD203B41FA5}">
                      <a16:colId xmlns:a16="http://schemas.microsoft.com/office/drawing/2014/main" val="2465139303"/>
                    </a:ext>
                  </a:extLst>
                </a:gridCol>
                <a:gridCol w="1638778">
                  <a:extLst>
                    <a:ext uri="{9D8B030D-6E8A-4147-A177-3AD203B41FA5}">
                      <a16:colId xmlns:a16="http://schemas.microsoft.com/office/drawing/2014/main" val="1476997329"/>
                    </a:ext>
                  </a:extLst>
                </a:gridCol>
              </a:tblGrid>
              <a:tr h="375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RANKING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PEARSON CORRELATION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RECURSIVE FEATURE ELIMINATION CON SVM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RANDOM FOREST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4827431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1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minima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velocità del vento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highlight>
                            <a:srgbClr val="FFFF00"/>
                          </a:highlight>
                        </a:rPr>
                        <a:t>temperatura minima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7302715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2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media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ore di sole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orario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583636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3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temperatura massima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massima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velocità del vento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9217356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4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umidità</a:t>
                      </a:r>
                      <a:endParaRPr lang="it-IT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media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ore di sole</a:t>
                      </a:r>
                      <a:endParaRPr lang="it-IT" sz="1100" b="1" dirty="0">
                        <a:solidFill>
                          <a:srgbClr val="C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054517"/>
                  </a:ext>
                </a:extLst>
              </a:tr>
              <a:tr h="375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giorno dell’anno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865041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ore di 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minima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575028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orario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umidità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629434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giorno dell’anno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massima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193068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orario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822086"/>
                  </a:ext>
                </a:extLst>
              </a:tr>
              <a:tr h="375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umidità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media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228771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99295"/>
                  </a:ext>
                </a:extLst>
              </a:tr>
              <a:tr h="18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giorno dell’anno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anno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135530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542EEA8-1D1D-4AEE-9C1A-E37244CAC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313073"/>
              </p:ext>
            </p:extLst>
          </p:nvPr>
        </p:nvGraphicFramePr>
        <p:xfrm>
          <a:off x="179122" y="3788780"/>
          <a:ext cx="5754691" cy="2767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32EFFA-70A5-409E-A4EF-87319DF09EE6}"/>
              </a:ext>
            </a:extLst>
          </p:cNvPr>
          <p:cNvSpPr txBox="1"/>
          <p:nvPr/>
        </p:nvSpPr>
        <p:spPr>
          <a:xfrm>
            <a:off x="6095999" y="4295124"/>
            <a:ext cx="57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Modello predittivo più accurato: Multi-</a:t>
            </a:r>
            <a:r>
              <a:rPr lang="it-IT" dirty="0" err="1">
                <a:solidFill>
                  <a:srgbClr val="2E424E"/>
                </a:solidFill>
              </a:rPr>
              <a:t>Layer</a:t>
            </a:r>
            <a:r>
              <a:rPr lang="it-IT" dirty="0">
                <a:solidFill>
                  <a:srgbClr val="2E424E"/>
                </a:solidFill>
              </a:rPr>
              <a:t> </a:t>
            </a:r>
            <a:r>
              <a:rPr lang="it-IT" dirty="0" err="1">
                <a:solidFill>
                  <a:srgbClr val="2E424E"/>
                </a:solidFill>
              </a:rPr>
              <a:t>Perceptron</a:t>
            </a:r>
            <a:endParaRPr lang="it-IT" dirty="0">
              <a:solidFill>
                <a:srgbClr val="2E424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Algoritmo di Feature Selection migliore: Random </a:t>
            </a:r>
            <a:r>
              <a:rPr lang="it-IT" dirty="0" err="1">
                <a:solidFill>
                  <a:srgbClr val="2E424E"/>
                </a:solidFill>
              </a:rPr>
              <a:t>Forest</a:t>
            </a:r>
            <a:r>
              <a:rPr lang="it-IT" dirty="0">
                <a:solidFill>
                  <a:srgbClr val="2E424E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I parametri meteorologici che permettono di avere predizioni orarie più accurate sono: la temperatura minima, l’orario della rilevazione, la velocità del vento e le ore di sole</a:t>
            </a:r>
          </a:p>
        </p:txBody>
      </p:sp>
    </p:spTree>
    <p:extLst>
      <p:ext uri="{BB962C8B-B14F-4D97-AF65-F5344CB8AC3E}">
        <p14:creationId xmlns:p14="http://schemas.microsoft.com/office/powerpoint/2010/main" val="122829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54F3F1-5C88-42ED-8437-036B520FC248}"/>
              </a:ext>
            </a:extLst>
          </p:cNvPr>
          <p:cNvSpPr txBox="1"/>
          <p:nvPr/>
        </p:nvSpPr>
        <p:spPr>
          <a:xfrm>
            <a:off x="341309" y="0"/>
            <a:ext cx="8283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RISULTATI SPERIMENTALI: ORIZZONTE GIORNALIERO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DA6F3C4-4C33-4BA2-BBD0-226F20985CBD}"/>
              </a:ext>
            </a:extLst>
          </p:cNvPr>
          <p:cNvCxnSpPr>
            <a:cxnSpLocks/>
          </p:cNvCxnSpPr>
          <p:nvPr/>
        </p:nvCxnSpPr>
        <p:spPr>
          <a:xfrm>
            <a:off x="1" y="553998"/>
            <a:ext cx="8624345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32EFFA-70A5-409E-A4EF-87319DF09EE6}"/>
              </a:ext>
            </a:extLst>
          </p:cNvPr>
          <p:cNvSpPr txBox="1"/>
          <p:nvPr/>
        </p:nvSpPr>
        <p:spPr>
          <a:xfrm>
            <a:off x="6258187" y="4735548"/>
            <a:ext cx="57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Modello predittivo più accurato: Multi-</a:t>
            </a:r>
            <a:r>
              <a:rPr lang="it-IT" dirty="0" err="1">
                <a:solidFill>
                  <a:srgbClr val="2E424E"/>
                </a:solidFill>
              </a:rPr>
              <a:t>Layer</a:t>
            </a:r>
            <a:r>
              <a:rPr lang="it-IT" dirty="0">
                <a:solidFill>
                  <a:srgbClr val="2E424E"/>
                </a:solidFill>
              </a:rPr>
              <a:t> </a:t>
            </a:r>
            <a:r>
              <a:rPr lang="it-IT" dirty="0" err="1">
                <a:solidFill>
                  <a:srgbClr val="2E424E"/>
                </a:solidFill>
              </a:rPr>
              <a:t>Perceptron</a:t>
            </a:r>
            <a:endParaRPr lang="it-IT" dirty="0">
              <a:solidFill>
                <a:srgbClr val="2E424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Algoritmo di Feature Selection migliore: Random </a:t>
            </a:r>
            <a:r>
              <a:rPr lang="it-IT" dirty="0" err="1">
                <a:solidFill>
                  <a:srgbClr val="2E424E"/>
                </a:solidFill>
              </a:rPr>
              <a:t>Forest</a:t>
            </a:r>
            <a:r>
              <a:rPr lang="it-IT" dirty="0">
                <a:solidFill>
                  <a:srgbClr val="2E424E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I parametri meteorologici che permettono di avere predizioni giornaliere più accurate sono: le ore di sole, la temperatura massima, il giorno dell’anno e l’umidità relativa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0969511-A6A9-439F-8ECA-3B6198C2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72685"/>
              </p:ext>
            </p:extLst>
          </p:nvPr>
        </p:nvGraphicFramePr>
        <p:xfrm>
          <a:off x="341309" y="701416"/>
          <a:ext cx="5430319" cy="286066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82816">
                  <a:extLst>
                    <a:ext uri="{9D8B030D-6E8A-4147-A177-3AD203B41FA5}">
                      <a16:colId xmlns:a16="http://schemas.microsoft.com/office/drawing/2014/main" val="2003021007"/>
                    </a:ext>
                  </a:extLst>
                </a:gridCol>
                <a:gridCol w="1449045">
                  <a:extLst>
                    <a:ext uri="{9D8B030D-6E8A-4147-A177-3AD203B41FA5}">
                      <a16:colId xmlns:a16="http://schemas.microsoft.com/office/drawing/2014/main" val="1510070861"/>
                    </a:ext>
                  </a:extLst>
                </a:gridCol>
                <a:gridCol w="1599772">
                  <a:extLst>
                    <a:ext uri="{9D8B030D-6E8A-4147-A177-3AD203B41FA5}">
                      <a16:colId xmlns:a16="http://schemas.microsoft.com/office/drawing/2014/main" val="1244295987"/>
                    </a:ext>
                  </a:extLst>
                </a:gridCol>
                <a:gridCol w="1598686">
                  <a:extLst>
                    <a:ext uri="{9D8B030D-6E8A-4147-A177-3AD203B41FA5}">
                      <a16:colId xmlns:a16="http://schemas.microsoft.com/office/drawing/2014/main" val="523835322"/>
                    </a:ext>
                  </a:extLst>
                </a:gridCol>
              </a:tblGrid>
              <a:tr h="399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RANKING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PEARSON CORRELATION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RECURSIVE FEATURE ELIMINATION CON SVM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RANDOM FOREST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393250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1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ore di sole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ore di sole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highlight>
                            <a:srgbClr val="FFFF00"/>
                          </a:highlight>
                        </a:rPr>
                        <a:t>ore di sole</a:t>
                      </a:r>
                      <a:endParaRPr lang="it-IT" sz="11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859897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2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minima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precipitazioni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highlight>
                            <a:srgbClr val="FFFF00"/>
                          </a:highlight>
                        </a:rPr>
                        <a:t>temperatura massima</a:t>
                      </a:r>
                      <a:endParaRPr lang="it-IT" sz="11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666343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3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temperatura media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velocità del vento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giorno dell’anno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88309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4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temperatura massima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minima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umidità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513997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umidità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9433461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massima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minima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47190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giorno dell’anno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122453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umidità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174361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 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media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424599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media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70789"/>
                  </a:ext>
                </a:extLst>
              </a:tr>
              <a:tr h="195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pressione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giorno dell’anno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anno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184802"/>
                  </a:ext>
                </a:extLst>
              </a:tr>
            </a:tbl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A7080EF1-F8DB-481F-8477-D2B68E1D7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85439"/>
              </p:ext>
            </p:extLst>
          </p:nvPr>
        </p:nvGraphicFramePr>
        <p:xfrm>
          <a:off x="179122" y="3851699"/>
          <a:ext cx="5754691" cy="276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B8C394E-948D-469C-98A1-8E452A1E2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00398"/>
              </p:ext>
            </p:extLst>
          </p:nvPr>
        </p:nvGraphicFramePr>
        <p:xfrm>
          <a:off x="6014907" y="701416"/>
          <a:ext cx="5871280" cy="383540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92296">
                  <a:extLst>
                    <a:ext uri="{9D8B030D-6E8A-4147-A177-3AD203B41FA5}">
                      <a16:colId xmlns:a16="http://schemas.microsoft.com/office/drawing/2014/main" val="180014203"/>
                    </a:ext>
                  </a:extLst>
                </a:gridCol>
                <a:gridCol w="1192296">
                  <a:extLst>
                    <a:ext uri="{9D8B030D-6E8A-4147-A177-3AD203B41FA5}">
                      <a16:colId xmlns:a16="http://schemas.microsoft.com/office/drawing/2014/main" val="1383362899"/>
                    </a:ext>
                  </a:extLst>
                </a:gridCol>
                <a:gridCol w="1149132">
                  <a:extLst>
                    <a:ext uri="{9D8B030D-6E8A-4147-A177-3AD203B41FA5}">
                      <a16:colId xmlns:a16="http://schemas.microsoft.com/office/drawing/2014/main" val="126675623"/>
                    </a:ext>
                  </a:extLst>
                </a:gridCol>
                <a:gridCol w="1158464">
                  <a:extLst>
                    <a:ext uri="{9D8B030D-6E8A-4147-A177-3AD203B41FA5}">
                      <a16:colId xmlns:a16="http://schemas.microsoft.com/office/drawing/2014/main" val="3440281696"/>
                    </a:ext>
                  </a:extLst>
                </a:gridCol>
                <a:gridCol w="100952">
                  <a:extLst>
                    <a:ext uri="{9D8B030D-6E8A-4147-A177-3AD203B41FA5}">
                      <a16:colId xmlns:a16="http://schemas.microsoft.com/office/drawing/2014/main" val="2724608103"/>
                    </a:ext>
                  </a:extLst>
                </a:gridCol>
                <a:gridCol w="1078140">
                  <a:extLst>
                    <a:ext uri="{9D8B030D-6E8A-4147-A177-3AD203B41FA5}">
                      <a16:colId xmlns:a16="http://schemas.microsoft.com/office/drawing/2014/main" val="1415723147"/>
                    </a:ext>
                  </a:extLst>
                </a:gridCol>
              </a:tblGrid>
              <a:tr h="6667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ACCURATEZZA DELLE PREDIZIONI (RMSE)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33991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0" dirty="0">
                          <a:effectLst/>
                        </a:rPr>
                        <a:t>FEATURE SELECTION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PARAMETRI IN INPUT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MLP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SVM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LSTM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336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 err="1">
                          <a:effectLst/>
                        </a:rPr>
                        <a:t>Pearson</a:t>
                      </a:r>
                      <a:r>
                        <a:rPr lang="it-IT" sz="1100" kern="1200" dirty="0">
                          <a:effectLst/>
                        </a:rPr>
                        <a:t> </a:t>
                      </a:r>
                      <a:r>
                        <a:rPr lang="it-IT" sz="1100" kern="1200" dirty="0" err="1">
                          <a:effectLst/>
                        </a:rPr>
                        <a:t>Correlation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0.127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0.131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0.100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167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0.103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0.168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794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Tmin + Tmed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0.104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0.0991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0.161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30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Tmin + Tmed + Tmax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0.0941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0.0959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0.170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595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effectLst/>
                        </a:rPr>
                        <a:t>Recursive feature elimination (SVM)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0.127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0.131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351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rain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0.101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446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rain + WS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0.100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5957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rain + WS + 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0.0956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0.134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34002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200" dirty="0">
                          <a:effectLst/>
                          <a:highlight>
                            <a:srgbClr val="FFFF00"/>
                          </a:highlight>
                        </a:rPr>
                        <a:t>Random </a:t>
                      </a:r>
                      <a:r>
                        <a:rPr lang="it-IT" sz="1100" kern="1200" dirty="0" err="1">
                          <a:effectLst/>
                          <a:highlight>
                            <a:srgbClr val="FFFF00"/>
                          </a:highlight>
                        </a:rPr>
                        <a:t>Forest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0.127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0.131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57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Tmax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0.103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0.101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0.170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6959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Tmax + giorno dell’anno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0.110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0.153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0.147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478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ore_sole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Tmax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giorno dell’anno+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RH_med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0.0928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0.155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0.117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8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54F3F1-5C88-42ED-8437-036B520FC248}"/>
              </a:ext>
            </a:extLst>
          </p:cNvPr>
          <p:cNvSpPr txBox="1"/>
          <p:nvPr/>
        </p:nvSpPr>
        <p:spPr>
          <a:xfrm>
            <a:off x="341309" y="0"/>
            <a:ext cx="7491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RISULTATI SPERIMENTALI: ORIZZONTE MENSILE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DA6F3C4-4C33-4BA2-BBD0-226F20985CBD}"/>
              </a:ext>
            </a:extLst>
          </p:cNvPr>
          <p:cNvCxnSpPr>
            <a:cxnSpLocks/>
          </p:cNvCxnSpPr>
          <p:nvPr/>
        </p:nvCxnSpPr>
        <p:spPr>
          <a:xfrm>
            <a:off x="1" y="553998"/>
            <a:ext cx="7833039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32EFFA-70A5-409E-A4EF-87319DF09EE6}"/>
              </a:ext>
            </a:extLst>
          </p:cNvPr>
          <p:cNvSpPr txBox="1"/>
          <p:nvPr/>
        </p:nvSpPr>
        <p:spPr>
          <a:xfrm>
            <a:off x="6096000" y="4845827"/>
            <a:ext cx="57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Modello predittivo più accurato: Multi-</a:t>
            </a:r>
            <a:r>
              <a:rPr lang="it-IT" dirty="0" err="1">
                <a:solidFill>
                  <a:srgbClr val="2E424E"/>
                </a:solidFill>
              </a:rPr>
              <a:t>Layer</a:t>
            </a:r>
            <a:r>
              <a:rPr lang="it-IT" dirty="0">
                <a:solidFill>
                  <a:srgbClr val="2E424E"/>
                </a:solidFill>
              </a:rPr>
              <a:t> </a:t>
            </a:r>
            <a:r>
              <a:rPr lang="it-IT" dirty="0" err="1">
                <a:solidFill>
                  <a:srgbClr val="2E424E"/>
                </a:solidFill>
              </a:rPr>
              <a:t>Perceptron</a:t>
            </a:r>
            <a:endParaRPr lang="it-IT" dirty="0">
              <a:solidFill>
                <a:srgbClr val="2E424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Algoritmo di Feature Selection migliore: Random </a:t>
            </a:r>
            <a:r>
              <a:rPr lang="it-IT" dirty="0" err="1">
                <a:solidFill>
                  <a:srgbClr val="2E424E"/>
                </a:solidFill>
              </a:rPr>
              <a:t>Forest</a:t>
            </a:r>
            <a:r>
              <a:rPr lang="it-IT" dirty="0">
                <a:solidFill>
                  <a:srgbClr val="2E424E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I parametri meteorologici che permettono di avere predizioni giornaliere più accurate sono: la temperatura minima, la temperatura massima, l’umidità relativa e la differenza di temperatura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D91BB918-E6BA-4B54-83AD-BB56A2F6E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23008"/>
              </p:ext>
            </p:extLst>
          </p:nvPr>
        </p:nvGraphicFramePr>
        <p:xfrm>
          <a:off x="341309" y="701415"/>
          <a:ext cx="5464728" cy="312587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757649">
                  <a:extLst>
                    <a:ext uri="{9D8B030D-6E8A-4147-A177-3AD203B41FA5}">
                      <a16:colId xmlns:a16="http://schemas.microsoft.com/office/drawing/2014/main" val="2137272344"/>
                    </a:ext>
                  </a:extLst>
                </a:gridCol>
                <a:gridCol w="1488354">
                  <a:extLst>
                    <a:ext uri="{9D8B030D-6E8A-4147-A177-3AD203B41FA5}">
                      <a16:colId xmlns:a16="http://schemas.microsoft.com/office/drawing/2014/main" val="459570024"/>
                    </a:ext>
                  </a:extLst>
                </a:gridCol>
                <a:gridCol w="1609909">
                  <a:extLst>
                    <a:ext uri="{9D8B030D-6E8A-4147-A177-3AD203B41FA5}">
                      <a16:colId xmlns:a16="http://schemas.microsoft.com/office/drawing/2014/main" val="1130875974"/>
                    </a:ext>
                  </a:extLst>
                </a:gridCol>
                <a:gridCol w="1608816">
                  <a:extLst>
                    <a:ext uri="{9D8B030D-6E8A-4147-A177-3AD203B41FA5}">
                      <a16:colId xmlns:a16="http://schemas.microsoft.com/office/drawing/2014/main" val="877307644"/>
                    </a:ext>
                  </a:extLst>
                </a:gridCol>
              </a:tblGrid>
              <a:tr h="490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RANKING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PEARSON CORRELATION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RECURSIVE FEATURE ELIMINATION CON SVM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RANDOM FOREST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3601158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1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ore di sole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umidità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highlight>
                            <a:srgbClr val="FFFF00"/>
                          </a:highlight>
                        </a:rPr>
                        <a:t>temperatura minima</a:t>
                      </a:r>
                      <a:endParaRPr lang="it-IT" sz="1100" b="1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611495"/>
                  </a:ext>
                </a:extLst>
              </a:tr>
              <a:tr h="365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2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differenza di temperatura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massima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temperatura massima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181019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3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massima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media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umidità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579653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4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</a:rPr>
                        <a:t>temperatura media</a:t>
                      </a:r>
                      <a:endParaRPr lang="it-IT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</a:rPr>
                        <a:t>temperatura minima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differenza di temperatura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746295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minima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ore di 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815817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umidità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temperatura media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131316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differenza di temperatura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1635457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precipitazioni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ore di 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531374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pressione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velocità del vento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847878"/>
                  </a:ext>
                </a:extLst>
              </a:tr>
              <a:tr h="239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10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anno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anno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47697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FF2B5964-EFFE-4B55-84EB-CE3AC97FD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850725"/>
              </p:ext>
            </p:extLst>
          </p:nvPr>
        </p:nvGraphicFramePr>
        <p:xfrm>
          <a:off x="238763" y="3978860"/>
          <a:ext cx="5669819" cy="270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058DA0D-ED59-48CE-ADD6-7C190981E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55220"/>
              </p:ext>
            </p:extLst>
          </p:nvPr>
        </p:nvGraphicFramePr>
        <p:xfrm>
          <a:off x="6096000" y="693153"/>
          <a:ext cx="5857237" cy="401352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02967">
                  <a:extLst>
                    <a:ext uri="{9D8B030D-6E8A-4147-A177-3AD203B41FA5}">
                      <a16:colId xmlns:a16="http://schemas.microsoft.com/office/drawing/2014/main" val="2769555063"/>
                    </a:ext>
                  </a:extLst>
                </a:gridCol>
                <a:gridCol w="1502967">
                  <a:extLst>
                    <a:ext uri="{9D8B030D-6E8A-4147-A177-3AD203B41FA5}">
                      <a16:colId xmlns:a16="http://schemas.microsoft.com/office/drawing/2014/main" val="655601009"/>
                    </a:ext>
                  </a:extLst>
                </a:gridCol>
                <a:gridCol w="1071875">
                  <a:extLst>
                    <a:ext uri="{9D8B030D-6E8A-4147-A177-3AD203B41FA5}">
                      <a16:colId xmlns:a16="http://schemas.microsoft.com/office/drawing/2014/main" val="1674091371"/>
                    </a:ext>
                  </a:extLst>
                </a:gridCol>
                <a:gridCol w="1005102">
                  <a:extLst>
                    <a:ext uri="{9D8B030D-6E8A-4147-A177-3AD203B41FA5}">
                      <a16:colId xmlns:a16="http://schemas.microsoft.com/office/drawing/2014/main" val="3886684510"/>
                    </a:ext>
                  </a:extLst>
                </a:gridCol>
                <a:gridCol w="774326">
                  <a:extLst>
                    <a:ext uri="{9D8B030D-6E8A-4147-A177-3AD203B41FA5}">
                      <a16:colId xmlns:a16="http://schemas.microsoft.com/office/drawing/2014/main" val="4063476566"/>
                    </a:ext>
                  </a:extLst>
                </a:gridCol>
              </a:tblGrid>
              <a:tr h="52959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ACCURATEZZA DELLE PREDIZIONI (RMSE)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908431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b="0" dirty="0">
                          <a:effectLst/>
                        </a:rPr>
                        <a:t>FEATURE SELECTION</a:t>
                      </a:r>
                      <a:endParaRPr lang="it-IT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PARAMETRI IN INPUT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MLP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SVM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LSTM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15137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</a:pPr>
                      <a:r>
                        <a:rPr lang="it-IT" sz="1100" kern="1200" dirty="0">
                          <a:effectLst/>
                        </a:rPr>
                        <a:t>FEATURE SELECTION</a:t>
                      </a:r>
                      <a:endParaRPr lang="it-IT" sz="11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it-IT" sz="1100" kern="1200" dirty="0" err="1">
                          <a:effectLst/>
                        </a:rPr>
                        <a:t>Pearson</a:t>
                      </a:r>
                      <a:r>
                        <a:rPr lang="it-IT" sz="1100" kern="1200" dirty="0">
                          <a:effectLst/>
                        </a:rPr>
                        <a:t> </a:t>
                      </a:r>
                      <a:r>
                        <a:rPr lang="it-IT" sz="1100" kern="1200" dirty="0" err="1">
                          <a:effectLst/>
                        </a:rPr>
                        <a:t>Correlation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0.0655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0.0537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0.0348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812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DiffTemp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0.0532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0.0506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4358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DiffTemp + Tmax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0.0002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0.0002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0.0348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974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ore_sole + DiffTemp + Tmax + 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0.000808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0.00026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0.0408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492861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kern="1200">
                          <a:effectLst/>
                        </a:rPr>
                        <a:t>Recursive feature elimination (SVM)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RH_med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0.0224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0.0203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0.0255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7615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RH_med + Tmax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0.000899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0.00758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0.0266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4402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RH_med + Tmax + Tmed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0.000874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0.00479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0.0273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73123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RH_med + Tmax + Tmed + 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0.000441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0.00287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0.00832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89759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kern="1200" dirty="0">
                          <a:effectLst/>
                          <a:highlight>
                            <a:srgbClr val="FFFF00"/>
                          </a:highlight>
                        </a:rPr>
                        <a:t>Random </a:t>
                      </a:r>
                      <a:r>
                        <a:rPr lang="it-IT" sz="1100" kern="1200" dirty="0" err="1">
                          <a:effectLst/>
                          <a:highlight>
                            <a:srgbClr val="FFFF00"/>
                          </a:highlight>
                        </a:rPr>
                        <a:t>forest</a:t>
                      </a:r>
                      <a:endParaRPr lang="it-IT" sz="11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0.00304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0.00245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0.0434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0448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 + Tmax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0.00724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0.00197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0.0511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0023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Tmin + Tmax + RH_med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</a:rPr>
                        <a:t>0.000469</a:t>
                      </a:r>
                      <a:endParaRPr lang="it-IT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0.00444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0.0270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70243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Tmin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Tmax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RH_med</a:t>
                      </a: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it-IT" sz="1100" b="1" dirty="0" err="1">
                          <a:effectLst/>
                          <a:highlight>
                            <a:srgbClr val="FFFF00"/>
                          </a:highlight>
                        </a:rPr>
                        <a:t>DiffTemp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dirty="0">
                          <a:effectLst/>
                          <a:highlight>
                            <a:srgbClr val="FFFF00"/>
                          </a:highlight>
                        </a:rPr>
                        <a:t>0.000929</a:t>
                      </a:r>
                      <a:endParaRPr lang="it-IT" sz="11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>
                          <a:effectLst/>
                        </a:rPr>
                        <a:t>0.00474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dirty="0">
                          <a:effectLst/>
                        </a:rPr>
                        <a:t>0.0184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84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0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54CB6-A71C-4665-BB0F-BD1E9AF6C895}"/>
              </a:ext>
            </a:extLst>
          </p:cNvPr>
          <p:cNvSpPr txBox="1"/>
          <p:nvPr/>
        </p:nvSpPr>
        <p:spPr>
          <a:xfrm>
            <a:off x="341309" y="142613"/>
            <a:ext cx="2367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rgbClr val="2E424E"/>
                </a:solidFill>
              </a:rPr>
              <a:t>CONCLUSIONI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8DF5E7E-84BD-4B4B-9C84-303683499434}"/>
              </a:ext>
            </a:extLst>
          </p:cNvPr>
          <p:cNvCxnSpPr>
            <a:cxnSpLocks/>
          </p:cNvCxnSpPr>
          <p:nvPr/>
        </p:nvCxnSpPr>
        <p:spPr>
          <a:xfrm>
            <a:off x="1" y="663380"/>
            <a:ext cx="2708816" cy="0"/>
          </a:xfrm>
          <a:prstGeom prst="line">
            <a:avLst/>
          </a:prstGeom>
          <a:ln w="57150">
            <a:solidFill>
              <a:srgbClr val="30A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F5EC69EA-5CAA-4787-9C9D-424CB183B425}"/>
              </a:ext>
            </a:extLst>
          </p:cNvPr>
          <p:cNvSpPr/>
          <p:nvPr/>
        </p:nvSpPr>
        <p:spPr>
          <a:xfrm>
            <a:off x="521971" y="940379"/>
            <a:ext cx="11253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srgbClr val="2E424E"/>
                </a:solidFill>
              </a:rPr>
              <a:t>Indipendentemente dall’orizzonte temporale: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Il modello predittivo più accurato: Multi-</a:t>
            </a:r>
            <a:r>
              <a:rPr lang="it-IT" dirty="0" err="1">
                <a:solidFill>
                  <a:srgbClr val="2E424E"/>
                </a:solidFill>
              </a:rPr>
              <a:t>Layer</a:t>
            </a:r>
            <a:r>
              <a:rPr lang="it-IT" dirty="0">
                <a:solidFill>
                  <a:srgbClr val="2E424E"/>
                </a:solidFill>
              </a:rPr>
              <a:t> </a:t>
            </a:r>
            <a:r>
              <a:rPr lang="it-IT" dirty="0" err="1">
                <a:solidFill>
                  <a:srgbClr val="2E424E"/>
                </a:solidFill>
              </a:rPr>
              <a:t>Perceptron</a:t>
            </a:r>
            <a:endParaRPr lang="it-IT" dirty="0">
              <a:solidFill>
                <a:srgbClr val="2E424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L’algoritmo di Feature Selection migliore: Random </a:t>
            </a:r>
            <a:r>
              <a:rPr lang="it-IT" dirty="0" err="1">
                <a:solidFill>
                  <a:srgbClr val="2E424E"/>
                </a:solidFill>
              </a:rPr>
              <a:t>Forest</a:t>
            </a:r>
            <a:r>
              <a:rPr lang="it-IT" dirty="0">
                <a:solidFill>
                  <a:srgbClr val="2E424E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E424E"/>
                </a:solidFill>
              </a:rPr>
              <a:t>I parametri meteorologici che permettono di avere predizioni più accurate sono: la temperatura minima, la temperatura massima e le ore di sole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AEF32159-FB92-4917-A02C-41A75F86D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896071"/>
              </p:ext>
            </p:extLst>
          </p:nvPr>
        </p:nvGraphicFramePr>
        <p:xfrm>
          <a:off x="521971" y="2694705"/>
          <a:ext cx="5383878" cy="374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497B793C-0D9D-4997-ACED-24510DB89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873762"/>
              </p:ext>
            </p:extLst>
          </p:nvPr>
        </p:nvGraphicFramePr>
        <p:xfrm>
          <a:off x="6483763" y="2694705"/>
          <a:ext cx="5383878" cy="374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2B3885CB-7ACD-426D-8DDE-5AFD7EE04BAB}"/>
              </a:ext>
            </a:extLst>
          </p:cNvPr>
          <p:cNvSpPr/>
          <p:nvPr/>
        </p:nvSpPr>
        <p:spPr>
          <a:xfrm>
            <a:off x="3750757" y="3875115"/>
            <a:ext cx="1978240" cy="790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0BB1E0D-E664-4120-BF40-2FF3C72EC360}"/>
              </a:ext>
            </a:extLst>
          </p:cNvPr>
          <p:cNvSpPr/>
          <p:nvPr/>
        </p:nvSpPr>
        <p:spPr>
          <a:xfrm>
            <a:off x="9911252" y="3355596"/>
            <a:ext cx="1758777" cy="729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686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1223</Words>
  <Application>Microsoft Office PowerPoint</Application>
  <PresentationFormat>Widescreen</PresentationFormat>
  <Paragraphs>415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Sorrenti</dc:creator>
  <cp:lastModifiedBy>Simone Sorrenti</cp:lastModifiedBy>
  <cp:revision>304</cp:revision>
  <dcterms:created xsi:type="dcterms:W3CDTF">2018-09-25T12:00:26Z</dcterms:created>
  <dcterms:modified xsi:type="dcterms:W3CDTF">2018-10-10T15:01:08Z</dcterms:modified>
</cp:coreProperties>
</file>