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2" r:id="rId4"/>
    <p:sldId id="258" r:id="rId5"/>
    <p:sldId id="264" r:id="rId6"/>
    <p:sldId id="265" r:id="rId7"/>
    <p:sldId id="277" r:id="rId8"/>
    <p:sldId id="263" r:id="rId9"/>
    <p:sldId id="270" r:id="rId10"/>
    <p:sldId id="271" r:id="rId11"/>
    <p:sldId id="269" r:id="rId12"/>
    <p:sldId id="268" r:id="rId13"/>
    <p:sldId id="267" r:id="rId14"/>
    <p:sldId id="260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70068"/>
  </p:normalViewPr>
  <p:slideViewPr>
    <p:cSldViewPr snapToGrid="0">
      <p:cViewPr varScale="1">
        <p:scale>
          <a:sx n="87" d="100"/>
          <a:sy n="87" d="100"/>
        </p:scale>
        <p:origin x="2168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07452-15BE-45B8-A663-29FC7B5C3DC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BAD1E9-B651-4B5D-A595-3FB85942FF13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44623C8E-2003-41BE-B815-8FA92363D89B}" type="parTrans" cxnId="{88F3D7B6-6769-42DC-93A1-919E96172278}">
      <dgm:prSet/>
      <dgm:spPr/>
      <dgm:t>
        <a:bodyPr/>
        <a:lstStyle/>
        <a:p>
          <a:endParaRPr lang="en-US"/>
        </a:p>
      </dgm:t>
    </dgm:pt>
    <dgm:pt modelId="{869A4C4A-091B-4847-B764-B20C995AFBCA}" type="sibTrans" cxnId="{88F3D7B6-6769-42DC-93A1-919E96172278}">
      <dgm:prSet/>
      <dgm:spPr/>
      <dgm:t>
        <a:bodyPr/>
        <a:lstStyle/>
        <a:p>
          <a:endParaRPr lang="en-US"/>
        </a:p>
      </dgm:t>
    </dgm:pt>
    <dgm:pt modelId="{2677958B-BC81-499D-9F19-20B43A9A98A9}">
      <dgm:prSet/>
      <dgm:spPr/>
      <dgm:t>
        <a:bodyPr/>
        <a:lstStyle/>
        <a:p>
          <a:r>
            <a:rPr lang="en-GB" b="0" i="0" dirty="0"/>
            <a:t>Project Overview</a:t>
          </a:r>
          <a:endParaRPr lang="en-US" dirty="0"/>
        </a:p>
      </dgm:t>
    </dgm:pt>
    <dgm:pt modelId="{7FFCF7E5-350E-4DB2-92D1-09D6B7559819}" type="parTrans" cxnId="{99C3BD00-FEBA-4315-A8E7-326E8E22A969}">
      <dgm:prSet/>
      <dgm:spPr/>
      <dgm:t>
        <a:bodyPr/>
        <a:lstStyle/>
        <a:p>
          <a:endParaRPr lang="en-US"/>
        </a:p>
      </dgm:t>
    </dgm:pt>
    <dgm:pt modelId="{B32E510A-76C2-400C-B0D1-39201E9DA283}" type="sibTrans" cxnId="{99C3BD00-FEBA-4315-A8E7-326E8E22A969}">
      <dgm:prSet/>
      <dgm:spPr/>
      <dgm:t>
        <a:bodyPr/>
        <a:lstStyle/>
        <a:p>
          <a:endParaRPr lang="en-US"/>
        </a:p>
      </dgm:t>
    </dgm:pt>
    <dgm:pt modelId="{709CFFFB-BEBE-4138-B2D0-AD858A110544}">
      <dgm:prSet/>
      <dgm:spPr/>
      <dgm:t>
        <a:bodyPr/>
        <a:lstStyle/>
        <a:p>
          <a:r>
            <a:rPr lang="en-GB" b="0" i="0"/>
            <a:t>Context, Implications, and Recommendations</a:t>
          </a:r>
          <a:endParaRPr lang="en-US"/>
        </a:p>
      </dgm:t>
    </dgm:pt>
    <dgm:pt modelId="{0C083AD5-8F8A-46F5-94AD-14F3958C7EC7}" type="parTrans" cxnId="{1567525D-B5A1-408F-A29C-52CC7AE655EA}">
      <dgm:prSet/>
      <dgm:spPr/>
      <dgm:t>
        <a:bodyPr/>
        <a:lstStyle/>
        <a:p>
          <a:endParaRPr lang="en-US"/>
        </a:p>
      </dgm:t>
    </dgm:pt>
    <dgm:pt modelId="{62FE88C6-9632-449F-A6DD-2AF473593043}" type="sibTrans" cxnId="{1567525D-B5A1-408F-A29C-52CC7AE655EA}">
      <dgm:prSet/>
      <dgm:spPr/>
      <dgm:t>
        <a:bodyPr/>
        <a:lstStyle/>
        <a:p>
          <a:endParaRPr lang="en-US"/>
        </a:p>
      </dgm:t>
    </dgm:pt>
    <dgm:pt modelId="{0903D932-5C11-45BA-945E-03D1CD613699}">
      <dgm:prSet/>
      <dgm:spPr/>
      <dgm:t>
        <a:bodyPr/>
        <a:lstStyle/>
        <a:p>
          <a:r>
            <a:rPr lang="en-GB" b="0" i="0"/>
            <a:t>Research and Methodology</a:t>
          </a:r>
          <a:endParaRPr lang="en-US"/>
        </a:p>
      </dgm:t>
    </dgm:pt>
    <dgm:pt modelId="{A366A1DD-A4AD-4952-9A7E-783DC3A6EA79}" type="parTrans" cxnId="{DB8CAD17-3FD0-40FA-9822-C8B35FA0EABF}">
      <dgm:prSet/>
      <dgm:spPr/>
      <dgm:t>
        <a:bodyPr/>
        <a:lstStyle/>
        <a:p>
          <a:endParaRPr lang="en-US"/>
        </a:p>
      </dgm:t>
    </dgm:pt>
    <dgm:pt modelId="{7A5D4A12-AF27-45D6-A0E2-783221B3DD60}" type="sibTrans" cxnId="{DB8CAD17-3FD0-40FA-9822-C8B35FA0EABF}">
      <dgm:prSet/>
      <dgm:spPr/>
      <dgm:t>
        <a:bodyPr/>
        <a:lstStyle/>
        <a:p>
          <a:endParaRPr lang="en-US"/>
        </a:p>
      </dgm:t>
    </dgm:pt>
    <dgm:pt modelId="{4E054755-8652-4456-964A-C85980BACC6C}">
      <dgm:prSet/>
      <dgm:spPr/>
      <dgm:t>
        <a:bodyPr/>
        <a:lstStyle/>
        <a:p>
          <a:r>
            <a:rPr lang="en-GB" b="0" i="0"/>
            <a:t>Practical Application of Knowledge and Skills</a:t>
          </a:r>
          <a:endParaRPr lang="en-US"/>
        </a:p>
      </dgm:t>
    </dgm:pt>
    <dgm:pt modelId="{732F2D72-0274-4138-8B86-273C5076EED0}" type="parTrans" cxnId="{A2E06403-5078-4C94-98FA-832115C615A8}">
      <dgm:prSet/>
      <dgm:spPr/>
      <dgm:t>
        <a:bodyPr/>
        <a:lstStyle/>
        <a:p>
          <a:endParaRPr lang="en-US"/>
        </a:p>
      </dgm:t>
    </dgm:pt>
    <dgm:pt modelId="{11F1E496-4E98-4411-9493-8E19724E82D3}" type="sibTrans" cxnId="{A2E06403-5078-4C94-98FA-832115C615A8}">
      <dgm:prSet/>
      <dgm:spPr/>
      <dgm:t>
        <a:bodyPr/>
        <a:lstStyle/>
        <a:p>
          <a:endParaRPr lang="en-US"/>
        </a:p>
      </dgm:t>
    </dgm:pt>
    <dgm:pt modelId="{555B7D2E-A845-4AF7-AFA4-3C460D121795}">
      <dgm:prSet/>
      <dgm:spPr/>
      <dgm:t>
        <a:bodyPr/>
        <a:lstStyle/>
        <a:p>
          <a:r>
            <a:rPr lang="en-GB" b="0" i="0"/>
            <a:t>Business Recommendations and Outcomes</a:t>
          </a:r>
          <a:endParaRPr lang="en-US"/>
        </a:p>
      </dgm:t>
    </dgm:pt>
    <dgm:pt modelId="{CBB366E7-E9F7-4517-BB8F-F12D09281F23}" type="parTrans" cxnId="{0BABBBB1-50A4-432A-A424-32D91BBE0E11}">
      <dgm:prSet/>
      <dgm:spPr/>
      <dgm:t>
        <a:bodyPr/>
        <a:lstStyle/>
        <a:p>
          <a:endParaRPr lang="en-US"/>
        </a:p>
      </dgm:t>
    </dgm:pt>
    <dgm:pt modelId="{6D252BFA-759E-4FA9-8805-6EF252EF3FCE}" type="sibTrans" cxnId="{0BABBBB1-50A4-432A-A424-32D91BBE0E11}">
      <dgm:prSet/>
      <dgm:spPr/>
      <dgm:t>
        <a:bodyPr/>
        <a:lstStyle/>
        <a:p>
          <a:endParaRPr lang="en-US"/>
        </a:p>
      </dgm:t>
    </dgm:pt>
    <dgm:pt modelId="{A320B9A1-48FE-4A39-8881-042CD26C1A4B}">
      <dgm:prSet/>
      <dgm:spPr/>
      <dgm:t>
        <a:bodyPr/>
        <a:lstStyle/>
        <a:p>
          <a:r>
            <a:rPr lang="en-GB" b="0" i="0"/>
            <a:t>Follow-On Actions and Next Steps</a:t>
          </a:r>
          <a:endParaRPr lang="en-US"/>
        </a:p>
      </dgm:t>
    </dgm:pt>
    <dgm:pt modelId="{F857CA4F-5295-44F1-A1EF-A38116345A6B}" type="parTrans" cxnId="{A8A423C8-34E3-4FB8-A019-0FEFA8A165CD}">
      <dgm:prSet/>
      <dgm:spPr/>
      <dgm:t>
        <a:bodyPr/>
        <a:lstStyle/>
        <a:p>
          <a:endParaRPr lang="en-US"/>
        </a:p>
      </dgm:t>
    </dgm:pt>
    <dgm:pt modelId="{5D0F2AB4-91B0-41F4-A163-00F89A2FD94F}" type="sibTrans" cxnId="{A8A423C8-34E3-4FB8-A019-0FEFA8A165CD}">
      <dgm:prSet/>
      <dgm:spPr/>
      <dgm:t>
        <a:bodyPr/>
        <a:lstStyle/>
        <a:p>
          <a:endParaRPr lang="en-US"/>
        </a:p>
      </dgm:t>
    </dgm:pt>
    <dgm:pt modelId="{D87A3AA1-7B6A-994C-A579-C31FF1161C64}" type="pres">
      <dgm:prSet presAssocID="{D4B07452-15BE-45B8-A663-29FC7B5C3DC9}" presName="diagram" presStyleCnt="0">
        <dgm:presLayoutVars>
          <dgm:dir/>
          <dgm:resizeHandles val="exact"/>
        </dgm:presLayoutVars>
      </dgm:prSet>
      <dgm:spPr/>
    </dgm:pt>
    <dgm:pt modelId="{ABCBAA12-968D-C14C-A2AB-81438D314435}" type="pres">
      <dgm:prSet presAssocID="{35BAD1E9-B651-4B5D-A595-3FB85942FF13}" presName="node" presStyleLbl="node1" presStyleIdx="0" presStyleCnt="7">
        <dgm:presLayoutVars>
          <dgm:bulletEnabled val="1"/>
        </dgm:presLayoutVars>
      </dgm:prSet>
      <dgm:spPr/>
    </dgm:pt>
    <dgm:pt modelId="{3B4A5723-ADEC-B243-8145-D85AD2541389}" type="pres">
      <dgm:prSet presAssocID="{869A4C4A-091B-4847-B764-B20C995AFBCA}" presName="sibTrans" presStyleCnt="0"/>
      <dgm:spPr/>
    </dgm:pt>
    <dgm:pt modelId="{B4409AAA-A47B-5C4E-A933-08E2103E1E80}" type="pres">
      <dgm:prSet presAssocID="{2677958B-BC81-499D-9F19-20B43A9A98A9}" presName="node" presStyleLbl="node1" presStyleIdx="1" presStyleCnt="7">
        <dgm:presLayoutVars>
          <dgm:bulletEnabled val="1"/>
        </dgm:presLayoutVars>
      </dgm:prSet>
      <dgm:spPr/>
    </dgm:pt>
    <dgm:pt modelId="{97E459F8-75B0-B746-B85D-BF5E2298BDAC}" type="pres">
      <dgm:prSet presAssocID="{B32E510A-76C2-400C-B0D1-39201E9DA283}" presName="sibTrans" presStyleCnt="0"/>
      <dgm:spPr/>
    </dgm:pt>
    <dgm:pt modelId="{1673EC2F-D5FC-8541-8B8E-204033A6C250}" type="pres">
      <dgm:prSet presAssocID="{709CFFFB-BEBE-4138-B2D0-AD858A110544}" presName="node" presStyleLbl="node1" presStyleIdx="2" presStyleCnt="7">
        <dgm:presLayoutVars>
          <dgm:bulletEnabled val="1"/>
        </dgm:presLayoutVars>
      </dgm:prSet>
      <dgm:spPr/>
    </dgm:pt>
    <dgm:pt modelId="{27630165-C8AD-F346-8BD1-2AE3326E1C3F}" type="pres">
      <dgm:prSet presAssocID="{62FE88C6-9632-449F-A6DD-2AF473593043}" presName="sibTrans" presStyleCnt="0"/>
      <dgm:spPr/>
    </dgm:pt>
    <dgm:pt modelId="{6B1C86AB-AC95-474A-A14D-3055FE65D718}" type="pres">
      <dgm:prSet presAssocID="{0903D932-5C11-45BA-945E-03D1CD613699}" presName="node" presStyleLbl="node1" presStyleIdx="3" presStyleCnt="7">
        <dgm:presLayoutVars>
          <dgm:bulletEnabled val="1"/>
        </dgm:presLayoutVars>
      </dgm:prSet>
      <dgm:spPr/>
    </dgm:pt>
    <dgm:pt modelId="{7E556754-362D-C54A-B006-0D845942DBA0}" type="pres">
      <dgm:prSet presAssocID="{7A5D4A12-AF27-45D6-A0E2-783221B3DD60}" presName="sibTrans" presStyleCnt="0"/>
      <dgm:spPr/>
    </dgm:pt>
    <dgm:pt modelId="{5582E571-60FC-414E-8D35-2111A6F1BA92}" type="pres">
      <dgm:prSet presAssocID="{4E054755-8652-4456-964A-C85980BACC6C}" presName="node" presStyleLbl="node1" presStyleIdx="4" presStyleCnt="7">
        <dgm:presLayoutVars>
          <dgm:bulletEnabled val="1"/>
        </dgm:presLayoutVars>
      </dgm:prSet>
      <dgm:spPr/>
    </dgm:pt>
    <dgm:pt modelId="{E6E26EFA-2598-A948-BAAF-FB8F4CD31A55}" type="pres">
      <dgm:prSet presAssocID="{11F1E496-4E98-4411-9493-8E19724E82D3}" presName="sibTrans" presStyleCnt="0"/>
      <dgm:spPr/>
    </dgm:pt>
    <dgm:pt modelId="{0DDDE918-9E0A-0647-92E3-64F9911A7A7E}" type="pres">
      <dgm:prSet presAssocID="{555B7D2E-A845-4AF7-AFA4-3C460D121795}" presName="node" presStyleLbl="node1" presStyleIdx="5" presStyleCnt="7">
        <dgm:presLayoutVars>
          <dgm:bulletEnabled val="1"/>
        </dgm:presLayoutVars>
      </dgm:prSet>
      <dgm:spPr/>
    </dgm:pt>
    <dgm:pt modelId="{84D1254F-AF1B-8B4F-A7F8-41B108671FAD}" type="pres">
      <dgm:prSet presAssocID="{6D252BFA-759E-4FA9-8805-6EF252EF3FCE}" presName="sibTrans" presStyleCnt="0"/>
      <dgm:spPr/>
    </dgm:pt>
    <dgm:pt modelId="{8B0FCCE3-13E2-9242-B6A8-A80574E20DD3}" type="pres">
      <dgm:prSet presAssocID="{A320B9A1-48FE-4A39-8881-042CD26C1A4B}" presName="node" presStyleLbl="node1" presStyleIdx="6" presStyleCnt="7">
        <dgm:presLayoutVars>
          <dgm:bulletEnabled val="1"/>
        </dgm:presLayoutVars>
      </dgm:prSet>
      <dgm:spPr/>
    </dgm:pt>
  </dgm:ptLst>
  <dgm:cxnLst>
    <dgm:cxn modelId="{99C3BD00-FEBA-4315-A8E7-326E8E22A969}" srcId="{D4B07452-15BE-45B8-A663-29FC7B5C3DC9}" destId="{2677958B-BC81-499D-9F19-20B43A9A98A9}" srcOrd="1" destOrd="0" parTransId="{7FFCF7E5-350E-4DB2-92D1-09D6B7559819}" sibTransId="{B32E510A-76C2-400C-B0D1-39201E9DA283}"/>
    <dgm:cxn modelId="{A2E06403-5078-4C94-98FA-832115C615A8}" srcId="{D4B07452-15BE-45B8-A663-29FC7B5C3DC9}" destId="{4E054755-8652-4456-964A-C85980BACC6C}" srcOrd="4" destOrd="0" parTransId="{732F2D72-0274-4138-8B86-273C5076EED0}" sibTransId="{11F1E496-4E98-4411-9493-8E19724E82D3}"/>
    <dgm:cxn modelId="{B0D1D70F-7C15-2945-94B2-ACCDEBF01C7C}" type="presOf" srcId="{0903D932-5C11-45BA-945E-03D1CD613699}" destId="{6B1C86AB-AC95-474A-A14D-3055FE65D718}" srcOrd="0" destOrd="0" presId="urn:microsoft.com/office/officeart/2005/8/layout/default"/>
    <dgm:cxn modelId="{DB8CAD17-3FD0-40FA-9822-C8B35FA0EABF}" srcId="{D4B07452-15BE-45B8-A663-29FC7B5C3DC9}" destId="{0903D932-5C11-45BA-945E-03D1CD613699}" srcOrd="3" destOrd="0" parTransId="{A366A1DD-A4AD-4952-9A7E-783DC3A6EA79}" sibTransId="{7A5D4A12-AF27-45D6-A0E2-783221B3DD60}"/>
    <dgm:cxn modelId="{433A7B19-1428-B641-990E-245B9529F9A5}" type="presOf" srcId="{709CFFFB-BEBE-4138-B2D0-AD858A110544}" destId="{1673EC2F-D5FC-8541-8B8E-204033A6C250}" srcOrd="0" destOrd="0" presId="urn:microsoft.com/office/officeart/2005/8/layout/default"/>
    <dgm:cxn modelId="{82452C2B-BD30-CC41-A7D3-0EDB3A5859FA}" type="presOf" srcId="{2677958B-BC81-499D-9F19-20B43A9A98A9}" destId="{B4409AAA-A47B-5C4E-A933-08E2103E1E80}" srcOrd="0" destOrd="0" presId="urn:microsoft.com/office/officeart/2005/8/layout/default"/>
    <dgm:cxn modelId="{9AA0874F-F297-7B4A-8715-3CB61B25DECD}" type="presOf" srcId="{A320B9A1-48FE-4A39-8881-042CD26C1A4B}" destId="{8B0FCCE3-13E2-9242-B6A8-A80574E20DD3}" srcOrd="0" destOrd="0" presId="urn:microsoft.com/office/officeart/2005/8/layout/default"/>
    <dgm:cxn modelId="{1567525D-B5A1-408F-A29C-52CC7AE655EA}" srcId="{D4B07452-15BE-45B8-A663-29FC7B5C3DC9}" destId="{709CFFFB-BEBE-4138-B2D0-AD858A110544}" srcOrd="2" destOrd="0" parTransId="{0C083AD5-8F8A-46F5-94AD-14F3958C7EC7}" sibTransId="{62FE88C6-9632-449F-A6DD-2AF473593043}"/>
    <dgm:cxn modelId="{6F69EE71-A311-EE4C-9BAA-A458D19D2291}" type="presOf" srcId="{4E054755-8652-4456-964A-C85980BACC6C}" destId="{5582E571-60FC-414E-8D35-2111A6F1BA92}" srcOrd="0" destOrd="0" presId="urn:microsoft.com/office/officeart/2005/8/layout/default"/>
    <dgm:cxn modelId="{B0C9D58C-D24E-5F48-AC0F-5791B66847EF}" type="presOf" srcId="{D4B07452-15BE-45B8-A663-29FC7B5C3DC9}" destId="{D87A3AA1-7B6A-994C-A579-C31FF1161C64}" srcOrd="0" destOrd="0" presId="urn:microsoft.com/office/officeart/2005/8/layout/default"/>
    <dgm:cxn modelId="{0BABBBB1-50A4-432A-A424-32D91BBE0E11}" srcId="{D4B07452-15BE-45B8-A663-29FC7B5C3DC9}" destId="{555B7D2E-A845-4AF7-AFA4-3C460D121795}" srcOrd="5" destOrd="0" parTransId="{CBB366E7-E9F7-4517-BB8F-F12D09281F23}" sibTransId="{6D252BFA-759E-4FA9-8805-6EF252EF3FCE}"/>
    <dgm:cxn modelId="{88F3D7B6-6769-42DC-93A1-919E96172278}" srcId="{D4B07452-15BE-45B8-A663-29FC7B5C3DC9}" destId="{35BAD1E9-B651-4B5D-A595-3FB85942FF13}" srcOrd="0" destOrd="0" parTransId="{44623C8E-2003-41BE-B815-8FA92363D89B}" sibTransId="{869A4C4A-091B-4847-B764-B20C995AFBCA}"/>
    <dgm:cxn modelId="{A8A423C8-34E3-4FB8-A019-0FEFA8A165CD}" srcId="{D4B07452-15BE-45B8-A663-29FC7B5C3DC9}" destId="{A320B9A1-48FE-4A39-8881-042CD26C1A4B}" srcOrd="6" destOrd="0" parTransId="{F857CA4F-5295-44F1-A1EF-A38116345A6B}" sibTransId="{5D0F2AB4-91B0-41F4-A163-00F89A2FD94F}"/>
    <dgm:cxn modelId="{85CE09D6-2611-B545-8971-2DE1D16E4CF5}" type="presOf" srcId="{35BAD1E9-B651-4B5D-A595-3FB85942FF13}" destId="{ABCBAA12-968D-C14C-A2AB-81438D314435}" srcOrd="0" destOrd="0" presId="urn:microsoft.com/office/officeart/2005/8/layout/default"/>
    <dgm:cxn modelId="{160218E3-0DFE-F347-9356-DBA8E2663D3C}" type="presOf" srcId="{555B7D2E-A845-4AF7-AFA4-3C460D121795}" destId="{0DDDE918-9E0A-0647-92E3-64F9911A7A7E}" srcOrd="0" destOrd="0" presId="urn:microsoft.com/office/officeart/2005/8/layout/default"/>
    <dgm:cxn modelId="{6424DBC2-371A-104B-BC5A-AE1E34B04588}" type="presParOf" srcId="{D87A3AA1-7B6A-994C-A579-C31FF1161C64}" destId="{ABCBAA12-968D-C14C-A2AB-81438D314435}" srcOrd="0" destOrd="0" presId="urn:microsoft.com/office/officeart/2005/8/layout/default"/>
    <dgm:cxn modelId="{5E514664-05F8-C944-8E34-914FFFBFE3AA}" type="presParOf" srcId="{D87A3AA1-7B6A-994C-A579-C31FF1161C64}" destId="{3B4A5723-ADEC-B243-8145-D85AD2541389}" srcOrd="1" destOrd="0" presId="urn:microsoft.com/office/officeart/2005/8/layout/default"/>
    <dgm:cxn modelId="{9A9A7D2C-E7C7-E14A-8095-2A017A8C4570}" type="presParOf" srcId="{D87A3AA1-7B6A-994C-A579-C31FF1161C64}" destId="{B4409AAA-A47B-5C4E-A933-08E2103E1E80}" srcOrd="2" destOrd="0" presId="urn:microsoft.com/office/officeart/2005/8/layout/default"/>
    <dgm:cxn modelId="{FE2EDEA4-0D82-0F4F-A3E0-219ACEC1D772}" type="presParOf" srcId="{D87A3AA1-7B6A-994C-A579-C31FF1161C64}" destId="{97E459F8-75B0-B746-B85D-BF5E2298BDAC}" srcOrd="3" destOrd="0" presId="urn:microsoft.com/office/officeart/2005/8/layout/default"/>
    <dgm:cxn modelId="{C717B2C2-A59A-4745-9DF4-9825CF3099E8}" type="presParOf" srcId="{D87A3AA1-7B6A-994C-A579-C31FF1161C64}" destId="{1673EC2F-D5FC-8541-8B8E-204033A6C250}" srcOrd="4" destOrd="0" presId="urn:microsoft.com/office/officeart/2005/8/layout/default"/>
    <dgm:cxn modelId="{8A9909D4-4542-2B40-B79A-11DD3C64444F}" type="presParOf" srcId="{D87A3AA1-7B6A-994C-A579-C31FF1161C64}" destId="{27630165-C8AD-F346-8BD1-2AE3326E1C3F}" srcOrd="5" destOrd="0" presId="urn:microsoft.com/office/officeart/2005/8/layout/default"/>
    <dgm:cxn modelId="{351B675F-B7F4-CD45-8B05-C7AF456BB2F8}" type="presParOf" srcId="{D87A3AA1-7B6A-994C-A579-C31FF1161C64}" destId="{6B1C86AB-AC95-474A-A14D-3055FE65D718}" srcOrd="6" destOrd="0" presId="urn:microsoft.com/office/officeart/2005/8/layout/default"/>
    <dgm:cxn modelId="{0E4EC308-796C-6642-A52A-659CF14D7E03}" type="presParOf" srcId="{D87A3AA1-7B6A-994C-A579-C31FF1161C64}" destId="{7E556754-362D-C54A-B006-0D845942DBA0}" srcOrd="7" destOrd="0" presId="urn:microsoft.com/office/officeart/2005/8/layout/default"/>
    <dgm:cxn modelId="{5DF2E1C0-CDED-F541-AB88-F6AF33635443}" type="presParOf" srcId="{D87A3AA1-7B6A-994C-A579-C31FF1161C64}" destId="{5582E571-60FC-414E-8D35-2111A6F1BA92}" srcOrd="8" destOrd="0" presId="urn:microsoft.com/office/officeart/2005/8/layout/default"/>
    <dgm:cxn modelId="{3E0ED728-4D74-8E41-BA14-3483DA9CC47E}" type="presParOf" srcId="{D87A3AA1-7B6A-994C-A579-C31FF1161C64}" destId="{E6E26EFA-2598-A948-BAAF-FB8F4CD31A55}" srcOrd="9" destOrd="0" presId="urn:microsoft.com/office/officeart/2005/8/layout/default"/>
    <dgm:cxn modelId="{4A570981-5D61-6E48-BAB0-0D41997ADA93}" type="presParOf" srcId="{D87A3AA1-7B6A-994C-A579-C31FF1161C64}" destId="{0DDDE918-9E0A-0647-92E3-64F9911A7A7E}" srcOrd="10" destOrd="0" presId="urn:microsoft.com/office/officeart/2005/8/layout/default"/>
    <dgm:cxn modelId="{5A46C5F7-0E1D-AE4D-9E4D-C5130725D4B3}" type="presParOf" srcId="{D87A3AA1-7B6A-994C-A579-C31FF1161C64}" destId="{84D1254F-AF1B-8B4F-A7F8-41B108671FAD}" srcOrd="11" destOrd="0" presId="urn:microsoft.com/office/officeart/2005/8/layout/default"/>
    <dgm:cxn modelId="{39E3E8D8-E271-334F-9715-F68C5409C73A}" type="presParOf" srcId="{D87A3AA1-7B6A-994C-A579-C31FF1161C64}" destId="{8B0FCCE3-13E2-9242-B6A8-A80574E20DD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BAA12-968D-C14C-A2AB-81438D314435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Introduction</a:t>
          </a:r>
          <a:endParaRPr lang="en-US" sz="1700" kern="1200"/>
        </a:p>
      </dsp:txBody>
      <dsp:txXfrm>
        <a:off x="2819" y="257194"/>
        <a:ext cx="2237149" cy="1342289"/>
      </dsp:txXfrm>
    </dsp:sp>
    <dsp:sp modelId="{B4409AAA-A47B-5C4E-A933-08E2103E1E80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406404"/>
                <a:satOff val="-3241"/>
                <a:lumOff val="-2451"/>
                <a:alphaOff val="0"/>
                <a:tint val="98000"/>
                <a:lumMod val="114000"/>
              </a:schemeClr>
            </a:gs>
            <a:gs pos="100000">
              <a:schemeClr val="accent5">
                <a:hueOff val="406404"/>
                <a:satOff val="-3241"/>
                <a:lumOff val="-245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Project Overview</a:t>
          </a:r>
          <a:endParaRPr lang="en-US" sz="1700" kern="1200" dirty="0"/>
        </a:p>
      </dsp:txBody>
      <dsp:txXfrm>
        <a:off x="2463684" y="257194"/>
        <a:ext cx="2237149" cy="1342289"/>
      </dsp:txXfrm>
    </dsp:sp>
    <dsp:sp modelId="{1673EC2F-D5FC-8541-8B8E-204033A6C250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812808"/>
                <a:satOff val="-6481"/>
                <a:lumOff val="-4902"/>
                <a:alphaOff val="0"/>
                <a:tint val="98000"/>
                <a:lumMod val="114000"/>
              </a:schemeClr>
            </a:gs>
            <a:gs pos="100000">
              <a:schemeClr val="accent5">
                <a:hueOff val="812808"/>
                <a:satOff val="-6481"/>
                <a:lumOff val="-490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Context, Implications, and Recommendations</a:t>
          </a:r>
          <a:endParaRPr lang="en-US" sz="1700" kern="1200"/>
        </a:p>
      </dsp:txBody>
      <dsp:txXfrm>
        <a:off x="4924548" y="257194"/>
        <a:ext cx="2237149" cy="1342289"/>
      </dsp:txXfrm>
    </dsp:sp>
    <dsp:sp modelId="{6B1C86AB-AC95-474A-A14D-3055FE65D718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Research and Methodology</a:t>
          </a:r>
          <a:endParaRPr lang="en-US" sz="1700" kern="1200"/>
        </a:p>
      </dsp:txBody>
      <dsp:txXfrm>
        <a:off x="7385413" y="257194"/>
        <a:ext cx="2237149" cy="1342289"/>
      </dsp:txXfrm>
    </dsp:sp>
    <dsp:sp modelId="{5582E571-60FC-414E-8D35-2111A6F1BA92}">
      <dsp:nvSpPr>
        <dsp:cNvPr id="0" name=""/>
        <dsp:cNvSpPr/>
      </dsp:nvSpPr>
      <dsp:spPr>
        <a:xfrm>
          <a:off x="1233252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1625617"/>
                <a:satOff val="-12962"/>
                <a:lumOff val="-9803"/>
                <a:alphaOff val="0"/>
                <a:tint val="98000"/>
                <a:lumMod val="114000"/>
              </a:schemeClr>
            </a:gs>
            <a:gs pos="100000">
              <a:schemeClr val="accent5">
                <a:hueOff val="1625617"/>
                <a:satOff val="-12962"/>
                <a:lumOff val="-980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Practical Application of Knowledge and Skills</a:t>
          </a:r>
          <a:endParaRPr lang="en-US" sz="1700" kern="1200"/>
        </a:p>
      </dsp:txBody>
      <dsp:txXfrm>
        <a:off x="1233252" y="1823198"/>
        <a:ext cx="2237149" cy="1342289"/>
      </dsp:txXfrm>
    </dsp:sp>
    <dsp:sp modelId="{0DDDE918-9E0A-0647-92E3-64F9911A7A7E}">
      <dsp:nvSpPr>
        <dsp:cNvPr id="0" name=""/>
        <dsp:cNvSpPr/>
      </dsp:nvSpPr>
      <dsp:spPr>
        <a:xfrm>
          <a:off x="3694116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2032020"/>
                <a:satOff val="-16202"/>
                <a:lumOff val="-12254"/>
                <a:alphaOff val="0"/>
                <a:tint val="98000"/>
                <a:lumMod val="114000"/>
              </a:schemeClr>
            </a:gs>
            <a:gs pos="100000">
              <a:schemeClr val="accent5">
                <a:hueOff val="2032020"/>
                <a:satOff val="-16202"/>
                <a:lumOff val="-1225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Business Recommendations and Outcomes</a:t>
          </a:r>
          <a:endParaRPr lang="en-US" sz="1700" kern="1200"/>
        </a:p>
      </dsp:txBody>
      <dsp:txXfrm>
        <a:off x="3694116" y="1823198"/>
        <a:ext cx="2237149" cy="1342289"/>
      </dsp:txXfrm>
    </dsp:sp>
    <dsp:sp modelId="{8B0FCCE3-13E2-9242-B6A8-A80574E20DD3}">
      <dsp:nvSpPr>
        <dsp:cNvPr id="0" name=""/>
        <dsp:cNvSpPr/>
      </dsp:nvSpPr>
      <dsp:spPr>
        <a:xfrm>
          <a:off x="6154981" y="1823198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Follow-On Actions and Next Steps</a:t>
          </a:r>
          <a:endParaRPr lang="en-US" sz="1700" kern="1200"/>
        </a:p>
      </dsp:txBody>
      <dsp:txXfrm>
        <a:off x="6154981" y="1823198"/>
        <a:ext cx="2237149" cy="1342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9A4E-DE18-514F-83E5-E19E65ED326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BB921-CD83-AF4F-8EF0-BE6E1B06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BB921-CD83-AF4F-8EF0-BE6E1B06D2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19BEE-8AC7-B51F-18BF-A960CE540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592FE-7E83-4BE6-6574-CE0CFD5A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F337E-C49A-5F01-B468-0798862FC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Goal:</a:t>
            </a:r>
            <a:r>
              <a:rPr lang="en-GB" dirty="0"/>
              <a:t> Develop a non-personalized content-to-content similarity recommendation system for BBC iPlayer.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Solution:</a:t>
            </a:r>
            <a:r>
              <a:rPr lang="en-GB" dirty="0"/>
              <a:t> A machine learning pipeline leveraging one-hot encoding, an autoencoder, and cosine similarity to generate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Outcome:</a:t>
            </a:r>
            <a:r>
              <a:rPr lang="en-GB" dirty="0"/>
              <a:t> Positive feedback from stakeholders, with potential application across multiple BBC content platforms.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6DCF-E269-9E27-0A24-4B49F5AB0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BB921-CD83-AF4F-8EF0-BE6E1B06D2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0C38E-E115-0AB8-93E1-DC88FEF6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Beyond Metadata for BBC </a:t>
            </a:r>
            <a:r>
              <a:rPr lang="en-US" dirty="0" err="1">
                <a:solidFill>
                  <a:schemeClr val="tx2"/>
                </a:solidFill>
              </a:rPr>
              <a:t>iPlayer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68A45-4584-6772-7509-6D8C5569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10" y="4591665"/>
            <a:ext cx="4089633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An autoencoder-DRIVEN APPROACH FOR EMBEDDING GENERATION IN CONTENT SIMILARITY RECOMMENDATIONs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F8BA0681-0B47-053A-3352-93E54DED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65" r="1" b="18527"/>
          <a:stretch/>
        </p:blipFill>
        <p:spPr>
          <a:xfrm>
            <a:off x="5183116" y="461682"/>
            <a:ext cx="6585549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858896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logo of a play button&#10;&#10;Description automatically generated">
            <a:extLst>
              <a:ext uri="{FF2B5EF4-FFF2-40B4-BE49-F238E27FC236}">
                <a16:creationId xmlns:a16="http://schemas.microsoft.com/office/drawing/2014/main" id="{29A87DB6-BFE6-8B3F-8674-D3F42CE2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8688"/>
          <a:stretch/>
        </p:blipFill>
        <p:spPr>
          <a:xfrm>
            <a:off x="5184056" y="3429000"/>
            <a:ext cx="6584608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86EDB88-5878-34CF-DC9F-3C07BAB68346}"/>
              </a:ext>
            </a:extLst>
          </p:cNvPr>
          <p:cNvSpPr txBox="1">
            <a:spLocks/>
          </p:cNvSpPr>
          <p:nvPr/>
        </p:nvSpPr>
        <p:spPr bwMode="gray">
          <a:xfrm>
            <a:off x="9458325" y="6383650"/>
            <a:ext cx="2741932" cy="423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18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NOVEMBER 2024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9BF6F79-C4B6-AA7A-B672-4E61B9B1D5CF}"/>
              </a:ext>
            </a:extLst>
          </p:cNvPr>
          <p:cNvSpPr txBox="1">
            <a:spLocks/>
          </p:cNvSpPr>
          <p:nvPr/>
        </p:nvSpPr>
        <p:spPr bwMode="gray">
          <a:xfrm>
            <a:off x="467569" y="6383650"/>
            <a:ext cx="2741932" cy="423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Simone </a:t>
            </a:r>
            <a:r>
              <a:rPr lang="en-US" sz="1600" dirty="0" err="1">
                <a:solidFill>
                  <a:schemeClr val="tx1"/>
                </a:solidFill>
              </a:rPr>
              <a:t>spaccarotella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5E161-6757-6D0E-54BB-2400D089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0295F-6CCD-D871-6732-6A4FCA25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chemeClr val="tx2"/>
                </a:solidFill>
              </a:rPr>
              <a:t>Improve user engagement</a:t>
            </a:r>
          </a:p>
        </p:txBody>
      </p:sp>
      <p:pic>
        <p:nvPicPr>
          <p:cNvPr id="9" name="Content Placeholder 8" descr="Cartoon a hand holding a magnet to a phone&#10;&#10;Description automatically generated">
            <a:extLst>
              <a:ext uri="{FF2B5EF4-FFF2-40B4-BE49-F238E27FC236}">
                <a16:creationId xmlns:a16="http://schemas.microsoft.com/office/drawing/2014/main" id="{B6E10193-D95A-CA07-9CFB-5DF77652F64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l="20732" r="20731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54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rtoon a hand holding a magnet to a phone&#10;&#10;Description automatically generated">
            <a:extLst>
              <a:ext uri="{FF2B5EF4-FFF2-40B4-BE49-F238E27FC236}">
                <a16:creationId xmlns:a16="http://schemas.microsoft.com/office/drawing/2014/main" id="{5D1D04D8-CE99-BEAD-9462-AE8B41B71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0000"/>
          </a:blip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ACD7A5-DB6F-D043-FB68-A259E380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1683825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23C0-FF6C-6818-32E4-64A3FB67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F858-3032-E164-8DA7-09C2C21D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461E-88F6-1448-741D-37890F9C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Goal:</a:t>
            </a:r>
            <a:r>
              <a:rPr lang="en-GB" dirty="0"/>
              <a:t> Develop a non-personalized content-to-content similarity recommendation system for BBC iPlayer.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Solution:</a:t>
            </a:r>
            <a:r>
              <a:rPr lang="en-GB" dirty="0"/>
              <a:t> A machine learning pipeline leveraging Passport tags as content metadata to generate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Outcome:</a:t>
            </a:r>
            <a:r>
              <a:rPr lang="en-GB" dirty="0"/>
              <a:t> Positive feedback from stakeholders, with potential application across multiple BBC content platforms.</a:t>
            </a:r>
          </a:p>
        </p:txBody>
      </p:sp>
    </p:spTree>
    <p:extLst>
      <p:ext uri="{BB962C8B-B14F-4D97-AF65-F5344CB8AC3E}">
        <p14:creationId xmlns:p14="http://schemas.microsoft.com/office/powerpoint/2010/main" val="357745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9333-C360-E5D8-9DB8-8CDCA72B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19D10E-A669-01C1-2C0D-43982D166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 and opportunities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CA88D02-CBD5-7DF9-C76D-836582145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summary of the main aspects of the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272072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56EE-0050-A121-4A93-E79321D3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5BF4-79BF-A58F-DDCC-BF03ABB8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Problem Statement:</a:t>
            </a:r>
            <a:r>
              <a:rPr lang="en-US" dirty="0"/>
              <a:t> Current recommendation systems may require extensive data and specific engineering, which can be resource-intensive and difficult to generalize.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Business Need:</a:t>
            </a:r>
            <a:r>
              <a:rPr lang="en-US" dirty="0"/>
              <a:t> A unified approach that reduces code and data redundancy, lowers costs, and aligns with BBC’s strategy of enhancing user engagement through consistent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8220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FB779-397E-7F6F-D8EF-A610463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F47D68-1773-D027-6C49-7E6E22A94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8681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6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B5BB-2A9F-1A59-E69E-560B1FA2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Stakeholder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9CEA-892B-5385-7620-1757F21F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Implications:</a:t>
            </a:r>
            <a:r>
              <a:rPr lang="en-US" dirty="0"/>
              <a:t> Modular and scalable recommendations approach can be applied across BBC products.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Stakeholder Impact:</a:t>
            </a:r>
            <a:r>
              <a:rPr lang="en-US" dirty="0"/>
              <a:t> Streamlined engineering, improved efficiency, potential cost savings, and a unified recommendation experience across platforms.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Feedback Summary:</a:t>
            </a:r>
            <a:r>
              <a:rPr lang="en-US" dirty="0"/>
              <a:t> Positive reactions from </a:t>
            </a:r>
            <a:r>
              <a:rPr lang="en-US" dirty="0" err="1"/>
              <a:t>iPlayer</a:t>
            </a:r>
            <a:r>
              <a:rPr lang="en-US" dirty="0"/>
              <a:t> and BBC recommendations teams, with interest in A/B testing.</a:t>
            </a:r>
          </a:p>
        </p:txBody>
      </p:sp>
    </p:spTree>
    <p:extLst>
      <p:ext uri="{BB962C8B-B14F-4D97-AF65-F5344CB8AC3E}">
        <p14:creationId xmlns:p14="http://schemas.microsoft.com/office/powerpoint/2010/main" val="25526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F5EF0-F733-FD26-5D81-B18DCF380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33F256-9465-AB91-F622-5E04501E6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574F-B6F9-511A-5320-8EB29757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10" y="1241266"/>
            <a:ext cx="4089633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Beyond Metadata </a:t>
            </a:r>
            <a:r>
              <a:rPr lang="en-US" dirty="0">
                <a:solidFill>
                  <a:schemeClr val="bg1"/>
                </a:solidFill>
              </a:rPr>
              <a:t>for BBC </a:t>
            </a:r>
            <a:r>
              <a:rPr lang="en-US" dirty="0" err="1">
                <a:solidFill>
                  <a:schemeClr val="bg1"/>
                </a:solidFill>
              </a:rPr>
              <a:t>iPlayer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0874-3596-09E0-E08C-70CF92F3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10" y="4591665"/>
            <a:ext cx="4089633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chemeClr val="accent1"/>
                </a:solidFill>
              </a:rPr>
              <a:t>autoencoder</a:t>
            </a:r>
            <a:r>
              <a:rPr lang="en-US" dirty="0">
                <a:solidFill>
                  <a:schemeClr val="bg1"/>
                </a:solidFill>
              </a:rPr>
              <a:t>-DRIVEN APPROACH FOR </a:t>
            </a:r>
            <a:r>
              <a:rPr lang="en-US" dirty="0">
                <a:solidFill>
                  <a:schemeClr val="accent1"/>
                </a:solidFill>
              </a:rPr>
              <a:t>EMBEDDING </a:t>
            </a:r>
            <a:r>
              <a:rPr lang="en-US" dirty="0">
                <a:solidFill>
                  <a:schemeClr val="bg1"/>
                </a:solidFill>
              </a:rPr>
              <a:t>GENERATION IN CONTENT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SIMILARITY</a:t>
            </a:r>
            <a:r>
              <a:rPr lang="en-US" dirty="0">
                <a:solidFill>
                  <a:schemeClr val="accent1"/>
                </a:solidFill>
              </a:rPr>
              <a:t> RECOMMENDATIONs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4AE3FB0A-E6DA-88F8-C7A4-58A2B2AB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65" r="1" b="18527"/>
          <a:stretch/>
        </p:blipFill>
        <p:spPr>
          <a:xfrm>
            <a:off x="5183116" y="461682"/>
            <a:ext cx="6585549" cy="2967319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4BBCD3BD-ACBC-6350-4F75-ABCABE34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858896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logo of a play button&#10;&#10;Description automatically generated">
            <a:extLst>
              <a:ext uri="{FF2B5EF4-FFF2-40B4-BE49-F238E27FC236}">
                <a16:creationId xmlns:a16="http://schemas.microsoft.com/office/drawing/2014/main" id="{58D7D451-5F71-E162-D8E9-FA23CDCF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8688"/>
          <a:stretch/>
        </p:blipFill>
        <p:spPr>
          <a:xfrm>
            <a:off x="5184056" y="3429000"/>
            <a:ext cx="6584608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83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F389-530B-2B16-BAC1-35EE96AA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1C3B406-F2A7-D895-7524-56FB59812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C0673AB-EF6C-FCD8-0F84-C9A50790E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A logo with pink rectangles and white letters&#10;&#10;Description automatically generated">
            <a:extLst>
              <a:ext uri="{FF2B5EF4-FFF2-40B4-BE49-F238E27FC236}">
                <a16:creationId xmlns:a16="http://schemas.microsoft.com/office/drawing/2014/main" id="{6160003F-73BA-9560-5374-F1329E43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074" r="2766" b="-2"/>
          <a:stretch/>
        </p:blipFill>
        <p:spPr>
          <a:xfrm>
            <a:off x="6094307" y="471953"/>
            <a:ext cx="5623560" cy="5909733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black background with orange and white rectangles&#10;&#10;Description automatically generated">
            <a:extLst>
              <a:ext uri="{FF2B5EF4-FFF2-40B4-BE49-F238E27FC236}">
                <a16:creationId xmlns:a16="http://schemas.microsoft.com/office/drawing/2014/main" id="{095AA4AD-1357-07F6-4CD4-CDBF2C0DC6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4900" r="-2" b="-2"/>
          <a:stretch/>
        </p:blipFill>
        <p:spPr>
          <a:xfrm>
            <a:off x="474133" y="474133"/>
            <a:ext cx="5620174" cy="59097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AE515-493A-22EF-C9AC-34DF30DE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099733"/>
            <a:ext cx="8827245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132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BA41-7709-B91C-AA93-E58B8BC8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D16B7-8F1E-0F8E-048E-9D7DBD10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of Contextual Metadata in personalized recommendations</a:t>
            </a:r>
          </a:p>
          <a:p>
            <a:pPr>
              <a:lnSpc>
                <a:spcPct val="150000"/>
              </a:lnSpc>
            </a:pPr>
            <a:r>
              <a:rPr lang="en-US" dirty="0"/>
              <a:t>Play pattern and interaction pattern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Sequential recommender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Use of Passport tags to improve recommendations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Item representation with Autoencoders</a:t>
            </a:r>
          </a:p>
          <a:p>
            <a:pPr>
              <a:lnSpc>
                <a:spcPct val="150000"/>
              </a:lnSpc>
            </a:pPr>
            <a:r>
              <a:rPr lang="en-US" dirty="0"/>
              <a:t>Multi-product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1858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5893-195F-197E-BC33-5C94CE558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6470-54EA-3C97-7D79-F798F51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566AB-21DF-C2DE-1B5A-D8C9E42D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of Contextual Metadata in personalized recommendations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Play pattern and interaction pattern analysis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Sequential recommender system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of Passport tags to improve recommendations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Item representation with Autoencoders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Multi-product recommendations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62E2A19-88B0-8061-DE24-8ACE1A183D99}"/>
              </a:ext>
            </a:extLst>
          </p:cNvPr>
          <p:cNvSpPr/>
          <p:nvPr/>
        </p:nvSpPr>
        <p:spPr>
          <a:xfrm rot="5400000">
            <a:off x="1257108" y="4448654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47D5F80A-A03A-0638-48AF-328DB71C36D3}"/>
              </a:ext>
            </a:extLst>
          </p:cNvPr>
          <p:cNvSpPr/>
          <p:nvPr/>
        </p:nvSpPr>
        <p:spPr>
          <a:xfrm rot="5400000">
            <a:off x="1260724" y="2839585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662EAB1-1800-89D9-E628-EA7FF4D0A519}"/>
              </a:ext>
            </a:extLst>
          </p:cNvPr>
          <p:cNvSpPr/>
          <p:nvPr/>
        </p:nvSpPr>
        <p:spPr>
          <a:xfrm rot="5400000">
            <a:off x="1260723" y="3907479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D0B6294-BB5F-D826-7B54-40862FE97713}"/>
              </a:ext>
            </a:extLst>
          </p:cNvPr>
          <p:cNvSpPr/>
          <p:nvPr/>
        </p:nvSpPr>
        <p:spPr>
          <a:xfrm rot="5400000">
            <a:off x="1260723" y="3373532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4D465FA-FB38-60FE-2082-116F452450B4}"/>
              </a:ext>
            </a:extLst>
          </p:cNvPr>
          <p:cNvSpPr/>
          <p:nvPr/>
        </p:nvSpPr>
        <p:spPr>
          <a:xfrm rot="5400000">
            <a:off x="1257108" y="4989829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E8EAF2E-F45E-C550-1753-AC770ABF4224}"/>
              </a:ext>
            </a:extLst>
          </p:cNvPr>
          <p:cNvSpPr/>
          <p:nvPr/>
        </p:nvSpPr>
        <p:spPr>
          <a:xfrm rot="5400000">
            <a:off x="1257107" y="5531004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4103F-4305-7CCA-EC12-AC7FD5A2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452A-6E42-26E4-A563-F8DD626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C7960-E039-CFA4-E193-716296C3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Use of Contextual Metadata in personalized recommendations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Play pattern and interaction pattern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Sequential recommender system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Use of Passport tags to improve recommendations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Item representation with Autoencoders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Multi-product recommendations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4851A732-DAAB-B823-D68E-35F064EC4893}"/>
              </a:ext>
            </a:extLst>
          </p:cNvPr>
          <p:cNvSpPr/>
          <p:nvPr/>
        </p:nvSpPr>
        <p:spPr>
          <a:xfrm rot="5400000">
            <a:off x="1260724" y="2839585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A093D83-F15E-1448-B419-C5E8B35E3548}"/>
              </a:ext>
            </a:extLst>
          </p:cNvPr>
          <p:cNvSpPr/>
          <p:nvPr/>
        </p:nvSpPr>
        <p:spPr>
          <a:xfrm rot="5400000">
            <a:off x="1260723" y="3907479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E7FB4B4-6276-D968-CBC0-05A6C5C1D95C}"/>
              </a:ext>
            </a:extLst>
          </p:cNvPr>
          <p:cNvSpPr/>
          <p:nvPr/>
        </p:nvSpPr>
        <p:spPr>
          <a:xfrm rot="5400000">
            <a:off x="1260723" y="3373532"/>
            <a:ext cx="133348" cy="110937"/>
          </a:xfrm>
          <a:prstGeom prst="triangle">
            <a:avLst/>
          </a:prstGeom>
          <a:solidFill>
            <a:srgbClr val="B31166"/>
          </a:solidFill>
          <a:ln>
            <a:solidFill>
              <a:srgbClr val="B3116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2E605ECE-E028-8EE4-E0C0-5A074BB64C62}"/>
              </a:ext>
            </a:extLst>
          </p:cNvPr>
          <p:cNvSpPr/>
          <p:nvPr/>
        </p:nvSpPr>
        <p:spPr>
          <a:xfrm rot="5400000">
            <a:off x="1260723" y="3373532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100800E-736A-396D-4519-C1E15CFFA602}"/>
              </a:ext>
            </a:extLst>
          </p:cNvPr>
          <p:cNvSpPr/>
          <p:nvPr/>
        </p:nvSpPr>
        <p:spPr>
          <a:xfrm rot="5400000">
            <a:off x="1260723" y="3907400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03CE68B-0AE2-282D-2A29-09B2DDE25E3F}"/>
              </a:ext>
            </a:extLst>
          </p:cNvPr>
          <p:cNvSpPr/>
          <p:nvPr/>
        </p:nvSpPr>
        <p:spPr>
          <a:xfrm rot="5400000">
            <a:off x="1260723" y="2839585"/>
            <a:ext cx="133348" cy="110937"/>
          </a:xfrm>
          <a:prstGeom prst="triangle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D99CB-A7C6-0713-9813-0FA8BFD4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3C65043-0469-DB83-0CBB-B6FCAF49F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E5C68F8-22E1-9639-F3A2-16CDEB0BC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summary of the main aspects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1246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9A6C-F3BB-5339-1CBF-FF103325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9654-4913-2ACB-F849-65CC79F8D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 User Engagement</a:t>
            </a:r>
          </a:p>
        </p:txBody>
      </p:sp>
      <p:pic>
        <p:nvPicPr>
          <p:cNvPr id="9" name="Content Placeholder 8" descr="Cartoon a hand holding a magnet to a phone&#10;&#10;Description automatically generated">
            <a:extLst>
              <a:ext uri="{FF2B5EF4-FFF2-40B4-BE49-F238E27FC236}">
                <a16:creationId xmlns:a16="http://schemas.microsoft.com/office/drawing/2014/main" id="{E3449A90-2135-306F-45F8-269F0C9E8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325920"/>
            <a:ext cx="4824413" cy="25477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6CA19-7609-6EDE-77B2-FC77F1E3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Reduce duplication and costs</a:t>
            </a:r>
          </a:p>
        </p:txBody>
      </p:sp>
      <p:pic>
        <p:nvPicPr>
          <p:cNvPr id="12" name="Content Placeholder 11" descr="A hand holding a bag of money&#10;&#10;Description automatically generated">
            <a:extLst>
              <a:ext uri="{FF2B5EF4-FFF2-40B4-BE49-F238E27FC236}">
                <a16:creationId xmlns:a16="http://schemas.microsoft.com/office/drawing/2014/main" id="{2D255D40-60FD-572C-529D-8028459E53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00900" y="3179763"/>
            <a:ext cx="2840037" cy="2840037"/>
          </a:xfrm>
        </p:spPr>
      </p:pic>
    </p:spTree>
    <p:extLst>
      <p:ext uri="{BB962C8B-B14F-4D97-AF65-F5344CB8AC3E}">
        <p14:creationId xmlns:p14="http://schemas.microsoft.com/office/powerpoint/2010/main" val="360170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842</TotalTime>
  <Words>407</Words>
  <Application>Microsoft Macintosh PowerPoint</Application>
  <PresentationFormat>Widescreen</PresentationFormat>
  <Paragraphs>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 Boardroom</vt:lpstr>
      <vt:lpstr>Beyond Metadata for BBC iPlayer</vt:lpstr>
      <vt:lpstr>Beyond Metadata for BBC iPlayer</vt:lpstr>
      <vt:lpstr>Introduction</vt:lpstr>
      <vt:lpstr>Introduction</vt:lpstr>
      <vt:lpstr>Project ideas</vt:lpstr>
      <vt:lpstr>Project ideas</vt:lpstr>
      <vt:lpstr>Project ideas</vt:lpstr>
      <vt:lpstr>Project Overview</vt:lpstr>
      <vt:lpstr>Business needs</vt:lpstr>
      <vt:lpstr>Improve user engagement</vt:lpstr>
      <vt:lpstr>Opportunities</vt:lpstr>
      <vt:lpstr>Project Overview</vt:lpstr>
      <vt:lpstr>Issues and opportunities</vt:lpstr>
      <vt:lpstr>Context</vt:lpstr>
      <vt:lpstr>Agenda</vt:lpstr>
      <vt:lpstr>Implications and Stakeholder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Spaccarotella</dc:creator>
  <cp:lastModifiedBy>Simone Spaccarotella</cp:lastModifiedBy>
  <cp:revision>7</cp:revision>
  <dcterms:created xsi:type="dcterms:W3CDTF">2024-11-08T10:00:38Z</dcterms:created>
  <dcterms:modified xsi:type="dcterms:W3CDTF">2024-11-12T12:03:14Z</dcterms:modified>
</cp:coreProperties>
</file>