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7" r:id="rId6"/>
    <p:sldId id="269" r:id="rId7"/>
    <p:sldId id="279" r:id="rId8"/>
    <p:sldId id="271" r:id="rId9"/>
    <p:sldId id="278" r:id="rId10"/>
    <p:sldId id="280" r:id="rId11"/>
    <p:sldId id="281" r:id="rId12"/>
    <p:sldId id="282" r:id="rId13"/>
    <p:sldId id="283" r:id="rId14"/>
    <p:sldId id="285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271"/>
    <a:srgbClr val="449DD1"/>
    <a:srgbClr val="1EA895"/>
    <a:srgbClr val="D2EEEB"/>
    <a:srgbClr val="8ED3CA"/>
    <a:srgbClr val="66093E"/>
    <a:srgbClr val="184964"/>
    <a:srgbClr val="0D4640"/>
    <a:srgbClr val="E7E6E6"/>
    <a:srgbClr val="2C5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87949" autoAdjust="0"/>
  </p:normalViewPr>
  <p:slideViewPr>
    <p:cSldViewPr snapToGrid="0" showGuides="1">
      <p:cViewPr varScale="1">
        <p:scale>
          <a:sx n="87" d="100"/>
          <a:sy n="87" d="100"/>
        </p:scale>
        <p:origin x="68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ECC12E-19A7-469B-BFF3-2AE2FB1E7F9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8865EB4-29AB-459B-B0F3-E731817E50F9}">
      <dgm:prSet phldrT="[Testo]" custT="1"/>
      <dgm:spPr>
        <a:solidFill>
          <a:srgbClr val="1EA895"/>
        </a:solidFill>
        <a:ln w="57150">
          <a:solidFill>
            <a:srgbClr val="0D4640"/>
          </a:solidFill>
        </a:ln>
      </dgm:spPr>
      <dgm:t>
        <a:bodyPr/>
        <a:lstStyle/>
        <a:p>
          <a:pPr algn="ctr">
            <a:lnSpc>
              <a:spcPct val="114000"/>
            </a:lnSpc>
            <a:buNone/>
          </a:pPr>
          <a:r>
            <a:rPr lang="it-IT" sz="2000" dirty="0">
              <a:latin typeface="Segoe UI" panose="020B0502040204020203" pitchFamily="34" charset="0"/>
              <a:cs typeface="Segoe UI" panose="020B0502040204020203" pitchFamily="34" charset="0"/>
            </a:rPr>
            <a:t>Data una recensione è possibile prevedere la valutazione data dall’utente?</a:t>
          </a:r>
          <a:endParaRPr lang="it-IT" sz="2000" dirty="0"/>
        </a:p>
      </dgm:t>
    </dgm:pt>
    <dgm:pt modelId="{8F9F3C03-7E23-4EAE-A67F-894C65F76435}" type="parTrans" cxnId="{B3B23EDA-76D8-4C48-89D8-E88BD3388BE8}">
      <dgm:prSet/>
      <dgm:spPr/>
      <dgm:t>
        <a:bodyPr/>
        <a:lstStyle/>
        <a:p>
          <a:endParaRPr lang="it-IT"/>
        </a:p>
      </dgm:t>
    </dgm:pt>
    <dgm:pt modelId="{0FDAE0EB-2057-4416-89AF-9475E119A4C0}" type="sibTrans" cxnId="{B3B23EDA-76D8-4C48-89D8-E88BD3388BE8}">
      <dgm:prSet/>
      <dgm:spPr/>
      <dgm:t>
        <a:bodyPr/>
        <a:lstStyle/>
        <a:p>
          <a:endParaRPr lang="it-IT"/>
        </a:p>
      </dgm:t>
    </dgm:pt>
    <dgm:pt modelId="{A9729C66-4AD3-4F52-A3AB-2F0BA744AB69}">
      <dgm:prSet phldrT="[Testo]"/>
      <dgm:spPr>
        <a:solidFill>
          <a:srgbClr val="449DD1"/>
        </a:solidFill>
        <a:ln w="57150">
          <a:solidFill>
            <a:srgbClr val="184964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it-IT" dirty="0">
              <a:latin typeface="Segoe UI" panose="020B0502040204020203" pitchFamily="34" charset="0"/>
              <a:cs typeface="Segoe UI" panose="020B0502040204020203" pitchFamily="34" charset="0"/>
            </a:rPr>
            <a:t>Recensioni simili portano a valutazioni simili?</a:t>
          </a:r>
          <a:endParaRPr lang="it-IT" dirty="0"/>
        </a:p>
      </dgm:t>
    </dgm:pt>
    <dgm:pt modelId="{883A2D14-63B5-4377-ACED-7F868B2B55EB}" type="parTrans" cxnId="{66CD630F-F7F5-4682-8A9B-D1B6ECB688D7}">
      <dgm:prSet/>
      <dgm:spPr/>
      <dgm:t>
        <a:bodyPr/>
        <a:lstStyle/>
        <a:p>
          <a:endParaRPr lang="it-IT"/>
        </a:p>
      </dgm:t>
    </dgm:pt>
    <dgm:pt modelId="{CCA59359-519C-45D6-9CC1-8145BAA57121}" type="sibTrans" cxnId="{66CD630F-F7F5-4682-8A9B-D1B6ECB688D7}">
      <dgm:prSet/>
      <dgm:spPr/>
      <dgm:t>
        <a:bodyPr/>
        <a:lstStyle/>
        <a:p>
          <a:endParaRPr lang="it-IT"/>
        </a:p>
      </dgm:t>
    </dgm:pt>
    <dgm:pt modelId="{A8C33A22-7FF0-4376-B575-E17B33E4DD61}">
      <dgm:prSet phldrT="[Testo]"/>
      <dgm:spPr>
        <a:solidFill>
          <a:srgbClr val="B81271"/>
        </a:solidFill>
        <a:ln w="57150">
          <a:solidFill>
            <a:srgbClr val="66093E"/>
          </a:solidFill>
        </a:ln>
      </dgm:spPr>
      <dgm:t>
        <a:bodyPr/>
        <a:lstStyle/>
        <a:p>
          <a:pPr>
            <a:lnSpc>
              <a:spcPct val="114000"/>
            </a:lnSpc>
            <a:buNone/>
          </a:pPr>
          <a:r>
            <a:rPr lang="it-IT" dirty="0">
              <a:latin typeface="Segoe UI" panose="020B0502040204020203" pitchFamily="34" charset="0"/>
              <a:cs typeface="Segoe UI" panose="020B0502040204020203" pitchFamily="34" charset="0"/>
            </a:rPr>
            <a:t>Quali sono gli argomenti più discussi nelle recensioni degli utenti?</a:t>
          </a:r>
          <a:endParaRPr lang="it-IT" dirty="0"/>
        </a:p>
      </dgm:t>
    </dgm:pt>
    <dgm:pt modelId="{BC6660B8-3D59-4FDA-8338-F7683D585679}" type="parTrans" cxnId="{7496FE5E-E081-404D-A3B4-CB1D9E8F60E3}">
      <dgm:prSet/>
      <dgm:spPr/>
      <dgm:t>
        <a:bodyPr/>
        <a:lstStyle/>
        <a:p>
          <a:endParaRPr lang="it-IT"/>
        </a:p>
      </dgm:t>
    </dgm:pt>
    <dgm:pt modelId="{EF4FDFF2-9EA2-4649-A5B3-53BB9C3856DD}" type="sibTrans" cxnId="{7496FE5E-E081-404D-A3B4-CB1D9E8F60E3}">
      <dgm:prSet/>
      <dgm:spPr/>
      <dgm:t>
        <a:bodyPr/>
        <a:lstStyle/>
        <a:p>
          <a:endParaRPr lang="it-IT"/>
        </a:p>
      </dgm:t>
    </dgm:pt>
    <dgm:pt modelId="{8D863647-A96C-4412-B31F-7B5A67F822D3}" type="pres">
      <dgm:prSet presAssocID="{FBECC12E-19A7-469B-BFF3-2AE2FB1E7F92}" presName="linearFlow" presStyleCnt="0">
        <dgm:presLayoutVars>
          <dgm:dir/>
          <dgm:resizeHandles val="exact"/>
        </dgm:presLayoutVars>
      </dgm:prSet>
      <dgm:spPr/>
    </dgm:pt>
    <dgm:pt modelId="{8047503D-B6E9-43E9-8ADB-97DD5945DA56}" type="pres">
      <dgm:prSet presAssocID="{98865EB4-29AB-459B-B0F3-E731817E50F9}" presName="composite" presStyleCnt="0"/>
      <dgm:spPr/>
    </dgm:pt>
    <dgm:pt modelId="{27A4545F-F3A3-4574-8E32-F6DCC4B9DDF3}" type="pres">
      <dgm:prSet presAssocID="{98865EB4-29AB-459B-B0F3-E731817E50F9}" presName="imgShp" presStyleLbl="fgImgPlace1" presStyleIdx="0" presStyleCnt="3" custLinFactNeighborX="-61190" custLinFactNeighborY="-163"/>
      <dgm:spPr>
        <a:solidFill>
          <a:srgbClr val="1EA895">
            <a:alpha val="50196"/>
          </a:srgbClr>
        </a:solidFill>
        <a:ln w="57150">
          <a:solidFill>
            <a:srgbClr val="0D4640"/>
          </a:solidFill>
        </a:ln>
      </dgm:spPr>
    </dgm:pt>
    <dgm:pt modelId="{DDC46FBA-111C-444C-AF71-71DB8F3D3973}" type="pres">
      <dgm:prSet presAssocID="{98865EB4-29AB-459B-B0F3-E731817E50F9}" presName="txShp" presStyleLbl="node1" presStyleIdx="0" presStyleCnt="3" custScaleX="113405" custLinFactNeighborX="-3729">
        <dgm:presLayoutVars>
          <dgm:bulletEnabled val="1"/>
        </dgm:presLayoutVars>
      </dgm:prSet>
      <dgm:spPr/>
    </dgm:pt>
    <dgm:pt modelId="{6CE110AF-7BEE-4F9E-B78E-07A6FCC3120F}" type="pres">
      <dgm:prSet presAssocID="{0FDAE0EB-2057-4416-89AF-9475E119A4C0}" presName="spacing" presStyleCnt="0"/>
      <dgm:spPr/>
    </dgm:pt>
    <dgm:pt modelId="{22CCE332-9033-406E-B0F4-AFA3487AE77E}" type="pres">
      <dgm:prSet presAssocID="{A9729C66-4AD3-4F52-A3AB-2F0BA744AB69}" presName="composite" presStyleCnt="0"/>
      <dgm:spPr/>
    </dgm:pt>
    <dgm:pt modelId="{EBB0DBF6-A8C2-48F3-875F-11D6AE13FDF6}" type="pres">
      <dgm:prSet presAssocID="{A9729C66-4AD3-4F52-A3AB-2F0BA744AB69}" presName="imgShp" presStyleLbl="fgImgPlace1" presStyleIdx="1" presStyleCnt="3" custLinFactNeighborX="-64590"/>
      <dgm:spPr>
        <a:solidFill>
          <a:srgbClr val="449DD1">
            <a:alpha val="50196"/>
          </a:srgbClr>
        </a:solidFill>
        <a:ln w="57150">
          <a:solidFill>
            <a:srgbClr val="184964"/>
          </a:solidFill>
        </a:ln>
      </dgm:spPr>
    </dgm:pt>
    <dgm:pt modelId="{808CB86A-7ED2-488E-A0B6-7C2D961176F4}" type="pres">
      <dgm:prSet presAssocID="{A9729C66-4AD3-4F52-A3AB-2F0BA744AB69}" presName="txShp" presStyleLbl="node1" presStyleIdx="1" presStyleCnt="3" custScaleX="113405" custLinFactNeighborX="-3729">
        <dgm:presLayoutVars>
          <dgm:bulletEnabled val="1"/>
        </dgm:presLayoutVars>
      </dgm:prSet>
      <dgm:spPr/>
    </dgm:pt>
    <dgm:pt modelId="{60E47FD9-F38E-4D0D-9E87-CCBEEBDF5DC2}" type="pres">
      <dgm:prSet presAssocID="{CCA59359-519C-45D6-9CC1-8145BAA57121}" presName="spacing" presStyleCnt="0"/>
      <dgm:spPr/>
    </dgm:pt>
    <dgm:pt modelId="{753A12E0-83D4-4191-B4E6-5A8C75B6A940}" type="pres">
      <dgm:prSet presAssocID="{A8C33A22-7FF0-4376-B575-E17B33E4DD61}" presName="composite" presStyleCnt="0"/>
      <dgm:spPr/>
    </dgm:pt>
    <dgm:pt modelId="{F38C2D0E-D2AD-4EC2-8F01-70ECC3026BC8}" type="pres">
      <dgm:prSet presAssocID="{A8C33A22-7FF0-4376-B575-E17B33E4DD61}" presName="imgShp" presStyleLbl="fgImgPlace1" presStyleIdx="2" presStyleCnt="3" custLinFactNeighborX="-64590"/>
      <dgm:spPr>
        <a:solidFill>
          <a:srgbClr val="B81271">
            <a:alpha val="50196"/>
          </a:srgbClr>
        </a:solidFill>
        <a:ln w="57150">
          <a:solidFill>
            <a:srgbClr val="66093E"/>
          </a:solidFill>
        </a:ln>
      </dgm:spPr>
    </dgm:pt>
    <dgm:pt modelId="{C0D0615D-FCFF-47D8-AD62-8A18C553CD15}" type="pres">
      <dgm:prSet presAssocID="{A8C33A22-7FF0-4376-B575-E17B33E4DD61}" presName="txShp" presStyleLbl="node1" presStyleIdx="2" presStyleCnt="3" custScaleX="113405" custLinFactNeighborX="-3729">
        <dgm:presLayoutVars>
          <dgm:bulletEnabled val="1"/>
        </dgm:presLayoutVars>
      </dgm:prSet>
      <dgm:spPr/>
    </dgm:pt>
  </dgm:ptLst>
  <dgm:cxnLst>
    <dgm:cxn modelId="{66CD630F-F7F5-4682-8A9B-D1B6ECB688D7}" srcId="{FBECC12E-19A7-469B-BFF3-2AE2FB1E7F92}" destId="{A9729C66-4AD3-4F52-A3AB-2F0BA744AB69}" srcOrd="1" destOrd="0" parTransId="{883A2D14-63B5-4377-ACED-7F868B2B55EB}" sibTransId="{CCA59359-519C-45D6-9CC1-8145BAA57121}"/>
    <dgm:cxn modelId="{7496FE5E-E081-404D-A3B4-CB1D9E8F60E3}" srcId="{FBECC12E-19A7-469B-BFF3-2AE2FB1E7F92}" destId="{A8C33A22-7FF0-4376-B575-E17B33E4DD61}" srcOrd="2" destOrd="0" parTransId="{BC6660B8-3D59-4FDA-8338-F7683D585679}" sibTransId="{EF4FDFF2-9EA2-4649-A5B3-53BB9C3856DD}"/>
    <dgm:cxn modelId="{1CEAD68F-6E20-4292-834B-3D68193F45F3}" type="presOf" srcId="{A9729C66-4AD3-4F52-A3AB-2F0BA744AB69}" destId="{808CB86A-7ED2-488E-A0B6-7C2D961176F4}" srcOrd="0" destOrd="0" presId="urn:microsoft.com/office/officeart/2005/8/layout/vList3"/>
    <dgm:cxn modelId="{D9526494-06CD-4BC8-93DC-0681D5E66C88}" type="presOf" srcId="{FBECC12E-19A7-469B-BFF3-2AE2FB1E7F92}" destId="{8D863647-A96C-4412-B31F-7B5A67F822D3}" srcOrd="0" destOrd="0" presId="urn:microsoft.com/office/officeart/2005/8/layout/vList3"/>
    <dgm:cxn modelId="{815FEEB0-010D-4DF0-AB20-2F528A4DB715}" type="presOf" srcId="{98865EB4-29AB-459B-B0F3-E731817E50F9}" destId="{DDC46FBA-111C-444C-AF71-71DB8F3D3973}" srcOrd="0" destOrd="0" presId="urn:microsoft.com/office/officeart/2005/8/layout/vList3"/>
    <dgm:cxn modelId="{B3B23EDA-76D8-4C48-89D8-E88BD3388BE8}" srcId="{FBECC12E-19A7-469B-BFF3-2AE2FB1E7F92}" destId="{98865EB4-29AB-459B-B0F3-E731817E50F9}" srcOrd="0" destOrd="0" parTransId="{8F9F3C03-7E23-4EAE-A67F-894C65F76435}" sibTransId="{0FDAE0EB-2057-4416-89AF-9475E119A4C0}"/>
    <dgm:cxn modelId="{415902EC-F526-48F5-95BF-81F99C1C3261}" type="presOf" srcId="{A8C33A22-7FF0-4376-B575-E17B33E4DD61}" destId="{C0D0615D-FCFF-47D8-AD62-8A18C553CD15}" srcOrd="0" destOrd="0" presId="urn:microsoft.com/office/officeart/2005/8/layout/vList3"/>
    <dgm:cxn modelId="{4F338685-DE9C-42FD-9C8D-359C779DB977}" type="presParOf" srcId="{8D863647-A96C-4412-B31F-7B5A67F822D3}" destId="{8047503D-B6E9-43E9-8ADB-97DD5945DA56}" srcOrd="0" destOrd="0" presId="urn:microsoft.com/office/officeart/2005/8/layout/vList3"/>
    <dgm:cxn modelId="{419DA6C1-2509-4A64-95AA-28283FADE81D}" type="presParOf" srcId="{8047503D-B6E9-43E9-8ADB-97DD5945DA56}" destId="{27A4545F-F3A3-4574-8E32-F6DCC4B9DDF3}" srcOrd="0" destOrd="0" presId="urn:microsoft.com/office/officeart/2005/8/layout/vList3"/>
    <dgm:cxn modelId="{60D27552-063B-4F29-ABFC-8D7B03013AC6}" type="presParOf" srcId="{8047503D-B6E9-43E9-8ADB-97DD5945DA56}" destId="{DDC46FBA-111C-444C-AF71-71DB8F3D3973}" srcOrd="1" destOrd="0" presId="urn:microsoft.com/office/officeart/2005/8/layout/vList3"/>
    <dgm:cxn modelId="{2F49A14C-5577-469C-B8A2-6E218075D41E}" type="presParOf" srcId="{8D863647-A96C-4412-B31F-7B5A67F822D3}" destId="{6CE110AF-7BEE-4F9E-B78E-07A6FCC3120F}" srcOrd="1" destOrd="0" presId="urn:microsoft.com/office/officeart/2005/8/layout/vList3"/>
    <dgm:cxn modelId="{6A658469-98A2-4C65-B18D-624709EDB831}" type="presParOf" srcId="{8D863647-A96C-4412-B31F-7B5A67F822D3}" destId="{22CCE332-9033-406E-B0F4-AFA3487AE77E}" srcOrd="2" destOrd="0" presId="urn:microsoft.com/office/officeart/2005/8/layout/vList3"/>
    <dgm:cxn modelId="{40DB601F-117C-431D-9016-D2CECECAED9B}" type="presParOf" srcId="{22CCE332-9033-406E-B0F4-AFA3487AE77E}" destId="{EBB0DBF6-A8C2-48F3-875F-11D6AE13FDF6}" srcOrd="0" destOrd="0" presId="urn:microsoft.com/office/officeart/2005/8/layout/vList3"/>
    <dgm:cxn modelId="{CAE55F9F-AB54-4D85-9EBE-E6F80ECC5069}" type="presParOf" srcId="{22CCE332-9033-406E-B0F4-AFA3487AE77E}" destId="{808CB86A-7ED2-488E-A0B6-7C2D961176F4}" srcOrd="1" destOrd="0" presId="urn:microsoft.com/office/officeart/2005/8/layout/vList3"/>
    <dgm:cxn modelId="{38229267-AFA6-4D22-BC87-B454A754B371}" type="presParOf" srcId="{8D863647-A96C-4412-B31F-7B5A67F822D3}" destId="{60E47FD9-F38E-4D0D-9E87-CCBEEBDF5DC2}" srcOrd="3" destOrd="0" presId="urn:microsoft.com/office/officeart/2005/8/layout/vList3"/>
    <dgm:cxn modelId="{2188D280-9080-4253-9FFA-8D1972876FB8}" type="presParOf" srcId="{8D863647-A96C-4412-B31F-7B5A67F822D3}" destId="{753A12E0-83D4-4191-B4E6-5A8C75B6A940}" srcOrd="4" destOrd="0" presId="urn:microsoft.com/office/officeart/2005/8/layout/vList3"/>
    <dgm:cxn modelId="{4F8F3691-D3A8-41D5-BCD9-A6EC9645128F}" type="presParOf" srcId="{753A12E0-83D4-4191-B4E6-5A8C75B6A940}" destId="{F38C2D0E-D2AD-4EC2-8F01-70ECC3026BC8}" srcOrd="0" destOrd="0" presId="urn:microsoft.com/office/officeart/2005/8/layout/vList3"/>
    <dgm:cxn modelId="{9ECD0765-3C5E-4462-AC7E-E4297816F1F3}" type="presParOf" srcId="{753A12E0-83D4-4191-B4E6-5A8C75B6A940}" destId="{C0D0615D-FCFF-47D8-AD62-8A18C553CD15}" srcOrd="1" destOrd="0" presId="urn:microsoft.com/office/officeart/2005/8/layout/vList3"/>
  </dgm:cxnLst>
  <dgm:bg>
    <a:noFill/>
  </dgm:bg>
  <dgm:whole>
    <a:ln w="38100"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ECC12E-19A7-469B-BFF3-2AE2FB1E7F9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8865EB4-29AB-459B-B0F3-E731817E50F9}">
      <dgm:prSet phldrT="[Testo]" custT="1"/>
      <dgm:spPr>
        <a:solidFill>
          <a:srgbClr val="1EA895"/>
        </a:solidFill>
        <a:ln w="57150">
          <a:solidFill>
            <a:srgbClr val="0D4640"/>
          </a:solidFill>
        </a:ln>
      </dgm:spPr>
      <dgm:t>
        <a:bodyPr/>
        <a:lstStyle/>
        <a:p>
          <a:pPr algn="ctr">
            <a:lnSpc>
              <a:spcPct val="114000"/>
            </a:lnSpc>
            <a:buNone/>
          </a:pPr>
          <a:r>
            <a:rPr lang="it-IT" sz="1800" b="1" i="1" dirty="0">
              <a:latin typeface="Segoe UI" panose="020B0502040204020203" pitchFamily="34" charset="0"/>
              <a:cs typeface="Segoe UI" panose="020B0502040204020203" pitchFamily="34" charset="0"/>
            </a:rPr>
            <a:t>Data una recensione è possibile prevedere la valutazione data dall’utente?</a:t>
          </a:r>
          <a:r>
            <a:rPr lang="it-IT" sz="1800" b="1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 algn="just">
            <a:lnSpc>
              <a:spcPct val="114000"/>
            </a:lnSpc>
          </a:pPr>
          <a:r>
            <a:rPr lang="it-IT" sz="1600" dirty="0">
              <a:latin typeface="Segoe UI" panose="020B0502040204020203" pitchFamily="34" charset="0"/>
              <a:cs typeface="Segoe UI" panose="020B0502040204020203" pitchFamily="34" charset="0"/>
            </a:rPr>
            <a:t>Esiste sicuramente una relazione tra il testo della recensione e la valutazione in termini numerici, però non è di tipo deterministico ma soggettivo. Quindi un modello di Machine Learning può essere utile solo in parte per questo genere di previsione.</a:t>
          </a:r>
          <a:endParaRPr lang="it-IT" sz="1600" dirty="0"/>
        </a:p>
      </dgm:t>
    </dgm:pt>
    <dgm:pt modelId="{8F9F3C03-7E23-4EAE-A67F-894C65F76435}" type="parTrans" cxnId="{B3B23EDA-76D8-4C48-89D8-E88BD3388BE8}">
      <dgm:prSet/>
      <dgm:spPr/>
      <dgm:t>
        <a:bodyPr/>
        <a:lstStyle/>
        <a:p>
          <a:endParaRPr lang="it-IT"/>
        </a:p>
      </dgm:t>
    </dgm:pt>
    <dgm:pt modelId="{0FDAE0EB-2057-4416-89AF-9475E119A4C0}" type="sibTrans" cxnId="{B3B23EDA-76D8-4C48-89D8-E88BD3388BE8}">
      <dgm:prSet/>
      <dgm:spPr/>
      <dgm:t>
        <a:bodyPr/>
        <a:lstStyle/>
        <a:p>
          <a:endParaRPr lang="it-IT"/>
        </a:p>
      </dgm:t>
    </dgm:pt>
    <dgm:pt modelId="{A9729C66-4AD3-4F52-A3AB-2F0BA744AB69}">
      <dgm:prSet phldrT="[Testo]" custT="1"/>
      <dgm:spPr>
        <a:solidFill>
          <a:srgbClr val="449DD1"/>
        </a:solidFill>
        <a:ln w="57150">
          <a:solidFill>
            <a:srgbClr val="184964"/>
          </a:solidFill>
        </a:ln>
      </dgm:spPr>
      <dgm:t>
        <a:bodyPr/>
        <a:lstStyle/>
        <a:p>
          <a:pPr algn="ctr">
            <a:lnSpc>
              <a:spcPct val="114000"/>
            </a:lnSpc>
          </a:pPr>
          <a:r>
            <a:rPr lang="it-IT" sz="1800" b="1" i="1" dirty="0">
              <a:latin typeface="Segoe UI" panose="020B0502040204020203" pitchFamily="34" charset="0"/>
              <a:cs typeface="Segoe UI" panose="020B0502040204020203" pitchFamily="34" charset="0"/>
            </a:rPr>
            <a:t>Recensioni simili portano a valutazioni simili?</a:t>
          </a:r>
        </a:p>
        <a:p>
          <a:pPr algn="just">
            <a:lnSpc>
              <a:spcPct val="114000"/>
            </a:lnSpc>
          </a:pPr>
          <a:r>
            <a:rPr lang="it-IT" sz="1600" dirty="0">
              <a:latin typeface="Segoe UI" panose="020B0502040204020203" pitchFamily="34" charset="0"/>
              <a:cs typeface="Segoe UI" panose="020B0502040204020203" pitchFamily="34" charset="0"/>
            </a:rPr>
            <a:t>Raggruppare recensioni simili in termini di contenuto non porta vantaggi dal punto di vista previsionale.</a:t>
          </a:r>
          <a:endParaRPr lang="it-IT" sz="1600" dirty="0"/>
        </a:p>
      </dgm:t>
    </dgm:pt>
    <dgm:pt modelId="{883A2D14-63B5-4377-ACED-7F868B2B55EB}" type="parTrans" cxnId="{66CD630F-F7F5-4682-8A9B-D1B6ECB688D7}">
      <dgm:prSet/>
      <dgm:spPr/>
      <dgm:t>
        <a:bodyPr/>
        <a:lstStyle/>
        <a:p>
          <a:endParaRPr lang="it-IT"/>
        </a:p>
      </dgm:t>
    </dgm:pt>
    <dgm:pt modelId="{CCA59359-519C-45D6-9CC1-8145BAA57121}" type="sibTrans" cxnId="{66CD630F-F7F5-4682-8A9B-D1B6ECB688D7}">
      <dgm:prSet/>
      <dgm:spPr/>
      <dgm:t>
        <a:bodyPr/>
        <a:lstStyle/>
        <a:p>
          <a:endParaRPr lang="it-IT"/>
        </a:p>
      </dgm:t>
    </dgm:pt>
    <dgm:pt modelId="{A8C33A22-7FF0-4376-B575-E17B33E4DD61}">
      <dgm:prSet phldrT="[Testo]" custT="1"/>
      <dgm:spPr>
        <a:solidFill>
          <a:srgbClr val="B81271"/>
        </a:solidFill>
        <a:ln w="57150">
          <a:solidFill>
            <a:srgbClr val="66093E"/>
          </a:solidFill>
        </a:ln>
      </dgm:spPr>
      <dgm:t>
        <a:bodyPr/>
        <a:lstStyle/>
        <a:p>
          <a:pPr algn="ctr">
            <a:lnSpc>
              <a:spcPct val="114000"/>
            </a:lnSpc>
            <a:buNone/>
          </a:pPr>
          <a:r>
            <a:rPr lang="it-IT" sz="1800" b="1" i="1" dirty="0">
              <a:latin typeface="Segoe UI" panose="020B0502040204020203" pitchFamily="34" charset="0"/>
              <a:cs typeface="Segoe UI" panose="020B0502040204020203" pitchFamily="34" charset="0"/>
            </a:rPr>
            <a:t>Quali sono gli argomenti più discussi nelle recensioni degli utenti?</a:t>
          </a:r>
        </a:p>
        <a:p>
          <a:pPr algn="just">
            <a:lnSpc>
              <a:spcPct val="114000"/>
            </a:lnSpc>
          </a:pPr>
          <a:r>
            <a:rPr lang="it-IT" sz="1600" dirty="0">
              <a:latin typeface="Segoe UI" panose="020B0502040204020203" pitchFamily="34" charset="0"/>
              <a:cs typeface="Segoe UI" panose="020B0502040204020203" pitchFamily="34" charset="0"/>
            </a:rPr>
            <a:t>I </a:t>
          </a:r>
          <a:r>
            <a:rPr lang="it-IT" sz="1600" dirty="0" err="1">
              <a:latin typeface="Segoe UI" panose="020B0502040204020203" pitchFamily="34" charset="0"/>
              <a:cs typeface="Segoe UI" panose="020B0502040204020203" pitchFamily="34" charset="0"/>
            </a:rPr>
            <a:t>topic</a:t>
          </a:r>
          <a:r>
            <a:rPr lang="it-IT" sz="1600" dirty="0">
              <a:latin typeface="Segoe UI" panose="020B0502040204020203" pitchFamily="34" charset="0"/>
              <a:cs typeface="Segoe UI" panose="020B0502040204020203" pitchFamily="34" charset="0"/>
            </a:rPr>
            <a:t> sono direttamente legati alle categorie di prodotti venduti, ad eccezione di una tematica legata alle spedizioni effettuate da Amazon.</a:t>
          </a:r>
          <a:endParaRPr lang="it-IT" sz="1600" dirty="0"/>
        </a:p>
      </dgm:t>
    </dgm:pt>
    <dgm:pt modelId="{BC6660B8-3D59-4FDA-8338-F7683D585679}" type="parTrans" cxnId="{7496FE5E-E081-404D-A3B4-CB1D9E8F60E3}">
      <dgm:prSet/>
      <dgm:spPr/>
      <dgm:t>
        <a:bodyPr/>
        <a:lstStyle/>
        <a:p>
          <a:endParaRPr lang="it-IT"/>
        </a:p>
      </dgm:t>
    </dgm:pt>
    <dgm:pt modelId="{EF4FDFF2-9EA2-4649-A5B3-53BB9C3856DD}" type="sibTrans" cxnId="{7496FE5E-E081-404D-A3B4-CB1D9E8F60E3}">
      <dgm:prSet/>
      <dgm:spPr/>
      <dgm:t>
        <a:bodyPr/>
        <a:lstStyle/>
        <a:p>
          <a:endParaRPr lang="it-IT"/>
        </a:p>
      </dgm:t>
    </dgm:pt>
    <dgm:pt modelId="{8D863647-A96C-4412-B31F-7B5A67F822D3}" type="pres">
      <dgm:prSet presAssocID="{FBECC12E-19A7-469B-BFF3-2AE2FB1E7F92}" presName="linearFlow" presStyleCnt="0">
        <dgm:presLayoutVars>
          <dgm:dir/>
          <dgm:resizeHandles val="exact"/>
        </dgm:presLayoutVars>
      </dgm:prSet>
      <dgm:spPr/>
    </dgm:pt>
    <dgm:pt modelId="{8047503D-B6E9-43E9-8ADB-97DD5945DA56}" type="pres">
      <dgm:prSet presAssocID="{98865EB4-29AB-459B-B0F3-E731817E50F9}" presName="composite" presStyleCnt="0"/>
      <dgm:spPr/>
    </dgm:pt>
    <dgm:pt modelId="{27A4545F-F3A3-4574-8E32-F6DCC4B9DDF3}" type="pres">
      <dgm:prSet presAssocID="{98865EB4-29AB-459B-B0F3-E731817E50F9}" presName="imgShp" presStyleLbl="fgImgPlace1" presStyleIdx="0" presStyleCnt="3" custLinFactNeighborX="-61190" custLinFactNeighborY="-163"/>
      <dgm:spPr>
        <a:solidFill>
          <a:srgbClr val="1EA895">
            <a:alpha val="50196"/>
          </a:srgbClr>
        </a:solidFill>
        <a:ln w="57150">
          <a:solidFill>
            <a:srgbClr val="0D4640"/>
          </a:solidFill>
        </a:ln>
      </dgm:spPr>
    </dgm:pt>
    <dgm:pt modelId="{DDC46FBA-111C-444C-AF71-71DB8F3D3973}" type="pres">
      <dgm:prSet presAssocID="{98865EB4-29AB-459B-B0F3-E731817E50F9}" presName="txShp" presStyleLbl="node1" presStyleIdx="0" presStyleCnt="3" custScaleX="127821" custLinFactNeighborX="4193">
        <dgm:presLayoutVars>
          <dgm:bulletEnabled val="1"/>
        </dgm:presLayoutVars>
      </dgm:prSet>
      <dgm:spPr/>
    </dgm:pt>
    <dgm:pt modelId="{6CE110AF-7BEE-4F9E-B78E-07A6FCC3120F}" type="pres">
      <dgm:prSet presAssocID="{0FDAE0EB-2057-4416-89AF-9475E119A4C0}" presName="spacing" presStyleCnt="0"/>
      <dgm:spPr/>
    </dgm:pt>
    <dgm:pt modelId="{22CCE332-9033-406E-B0F4-AFA3487AE77E}" type="pres">
      <dgm:prSet presAssocID="{A9729C66-4AD3-4F52-A3AB-2F0BA744AB69}" presName="composite" presStyleCnt="0"/>
      <dgm:spPr/>
    </dgm:pt>
    <dgm:pt modelId="{EBB0DBF6-A8C2-48F3-875F-11D6AE13FDF6}" type="pres">
      <dgm:prSet presAssocID="{A9729C66-4AD3-4F52-A3AB-2F0BA744AB69}" presName="imgShp" presStyleLbl="fgImgPlace1" presStyleIdx="1" presStyleCnt="3" custLinFactNeighborX="-64590"/>
      <dgm:spPr>
        <a:solidFill>
          <a:srgbClr val="449DD1">
            <a:alpha val="50196"/>
          </a:srgbClr>
        </a:solidFill>
        <a:ln w="57150">
          <a:solidFill>
            <a:srgbClr val="184964"/>
          </a:solidFill>
        </a:ln>
      </dgm:spPr>
    </dgm:pt>
    <dgm:pt modelId="{808CB86A-7ED2-488E-A0B6-7C2D961176F4}" type="pres">
      <dgm:prSet presAssocID="{A9729C66-4AD3-4F52-A3AB-2F0BA744AB69}" presName="txShp" presStyleLbl="node1" presStyleIdx="1" presStyleCnt="3" custScaleX="127821" custLinFactNeighborX="4193">
        <dgm:presLayoutVars>
          <dgm:bulletEnabled val="1"/>
        </dgm:presLayoutVars>
      </dgm:prSet>
      <dgm:spPr/>
    </dgm:pt>
    <dgm:pt modelId="{60E47FD9-F38E-4D0D-9E87-CCBEEBDF5DC2}" type="pres">
      <dgm:prSet presAssocID="{CCA59359-519C-45D6-9CC1-8145BAA57121}" presName="spacing" presStyleCnt="0"/>
      <dgm:spPr/>
    </dgm:pt>
    <dgm:pt modelId="{753A12E0-83D4-4191-B4E6-5A8C75B6A940}" type="pres">
      <dgm:prSet presAssocID="{A8C33A22-7FF0-4376-B575-E17B33E4DD61}" presName="composite" presStyleCnt="0"/>
      <dgm:spPr/>
    </dgm:pt>
    <dgm:pt modelId="{F38C2D0E-D2AD-4EC2-8F01-70ECC3026BC8}" type="pres">
      <dgm:prSet presAssocID="{A8C33A22-7FF0-4376-B575-E17B33E4DD61}" presName="imgShp" presStyleLbl="fgImgPlace1" presStyleIdx="2" presStyleCnt="3" custLinFactNeighborX="-64590"/>
      <dgm:spPr>
        <a:solidFill>
          <a:srgbClr val="B81271">
            <a:alpha val="50196"/>
          </a:srgbClr>
        </a:solidFill>
        <a:ln w="57150">
          <a:solidFill>
            <a:srgbClr val="66093E"/>
          </a:solidFill>
        </a:ln>
      </dgm:spPr>
    </dgm:pt>
    <dgm:pt modelId="{C0D0615D-FCFF-47D8-AD62-8A18C553CD15}" type="pres">
      <dgm:prSet presAssocID="{A8C33A22-7FF0-4376-B575-E17B33E4DD61}" presName="txShp" presStyleLbl="node1" presStyleIdx="2" presStyleCnt="3" custScaleX="127821" custLinFactNeighborX="4193" custLinFactNeighborY="581">
        <dgm:presLayoutVars>
          <dgm:bulletEnabled val="1"/>
        </dgm:presLayoutVars>
      </dgm:prSet>
      <dgm:spPr/>
    </dgm:pt>
  </dgm:ptLst>
  <dgm:cxnLst>
    <dgm:cxn modelId="{66CD630F-F7F5-4682-8A9B-D1B6ECB688D7}" srcId="{FBECC12E-19A7-469B-BFF3-2AE2FB1E7F92}" destId="{A9729C66-4AD3-4F52-A3AB-2F0BA744AB69}" srcOrd="1" destOrd="0" parTransId="{883A2D14-63B5-4377-ACED-7F868B2B55EB}" sibTransId="{CCA59359-519C-45D6-9CC1-8145BAA57121}"/>
    <dgm:cxn modelId="{7496FE5E-E081-404D-A3B4-CB1D9E8F60E3}" srcId="{FBECC12E-19A7-469B-BFF3-2AE2FB1E7F92}" destId="{A8C33A22-7FF0-4376-B575-E17B33E4DD61}" srcOrd="2" destOrd="0" parTransId="{BC6660B8-3D59-4FDA-8338-F7683D585679}" sibTransId="{EF4FDFF2-9EA2-4649-A5B3-53BB9C3856DD}"/>
    <dgm:cxn modelId="{1CEAD68F-6E20-4292-834B-3D68193F45F3}" type="presOf" srcId="{A9729C66-4AD3-4F52-A3AB-2F0BA744AB69}" destId="{808CB86A-7ED2-488E-A0B6-7C2D961176F4}" srcOrd="0" destOrd="0" presId="urn:microsoft.com/office/officeart/2005/8/layout/vList3"/>
    <dgm:cxn modelId="{D9526494-06CD-4BC8-93DC-0681D5E66C88}" type="presOf" srcId="{FBECC12E-19A7-469B-BFF3-2AE2FB1E7F92}" destId="{8D863647-A96C-4412-B31F-7B5A67F822D3}" srcOrd="0" destOrd="0" presId="urn:microsoft.com/office/officeart/2005/8/layout/vList3"/>
    <dgm:cxn modelId="{815FEEB0-010D-4DF0-AB20-2F528A4DB715}" type="presOf" srcId="{98865EB4-29AB-459B-B0F3-E731817E50F9}" destId="{DDC46FBA-111C-444C-AF71-71DB8F3D3973}" srcOrd="0" destOrd="0" presId="urn:microsoft.com/office/officeart/2005/8/layout/vList3"/>
    <dgm:cxn modelId="{B3B23EDA-76D8-4C48-89D8-E88BD3388BE8}" srcId="{FBECC12E-19A7-469B-BFF3-2AE2FB1E7F92}" destId="{98865EB4-29AB-459B-B0F3-E731817E50F9}" srcOrd="0" destOrd="0" parTransId="{8F9F3C03-7E23-4EAE-A67F-894C65F76435}" sibTransId="{0FDAE0EB-2057-4416-89AF-9475E119A4C0}"/>
    <dgm:cxn modelId="{415902EC-F526-48F5-95BF-81F99C1C3261}" type="presOf" srcId="{A8C33A22-7FF0-4376-B575-E17B33E4DD61}" destId="{C0D0615D-FCFF-47D8-AD62-8A18C553CD15}" srcOrd="0" destOrd="0" presId="urn:microsoft.com/office/officeart/2005/8/layout/vList3"/>
    <dgm:cxn modelId="{4F338685-DE9C-42FD-9C8D-359C779DB977}" type="presParOf" srcId="{8D863647-A96C-4412-B31F-7B5A67F822D3}" destId="{8047503D-B6E9-43E9-8ADB-97DD5945DA56}" srcOrd="0" destOrd="0" presId="urn:microsoft.com/office/officeart/2005/8/layout/vList3"/>
    <dgm:cxn modelId="{419DA6C1-2509-4A64-95AA-28283FADE81D}" type="presParOf" srcId="{8047503D-B6E9-43E9-8ADB-97DD5945DA56}" destId="{27A4545F-F3A3-4574-8E32-F6DCC4B9DDF3}" srcOrd="0" destOrd="0" presId="urn:microsoft.com/office/officeart/2005/8/layout/vList3"/>
    <dgm:cxn modelId="{60D27552-063B-4F29-ABFC-8D7B03013AC6}" type="presParOf" srcId="{8047503D-B6E9-43E9-8ADB-97DD5945DA56}" destId="{DDC46FBA-111C-444C-AF71-71DB8F3D3973}" srcOrd="1" destOrd="0" presId="urn:microsoft.com/office/officeart/2005/8/layout/vList3"/>
    <dgm:cxn modelId="{2F49A14C-5577-469C-B8A2-6E218075D41E}" type="presParOf" srcId="{8D863647-A96C-4412-B31F-7B5A67F822D3}" destId="{6CE110AF-7BEE-4F9E-B78E-07A6FCC3120F}" srcOrd="1" destOrd="0" presId="urn:microsoft.com/office/officeart/2005/8/layout/vList3"/>
    <dgm:cxn modelId="{6A658469-98A2-4C65-B18D-624709EDB831}" type="presParOf" srcId="{8D863647-A96C-4412-B31F-7B5A67F822D3}" destId="{22CCE332-9033-406E-B0F4-AFA3487AE77E}" srcOrd="2" destOrd="0" presId="urn:microsoft.com/office/officeart/2005/8/layout/vList3"/>
    <dgm:cxn modelId="{40DB601F-117C-431D-9016-D2CECECAED9B}" type="presParOf" srcId="{22CCE332-9033-406E-B0F4-AFA3487AE77E}" destId="{EBB0DBF6-A8C2-48F3-875F-11D6AE13FDF6}" srcOrd="0" destOrd="0" presId="urn:microsoft.com/office/officeart/2005/8/layout/vList3"/>
    <dgm:cxn modelId="{CAE55F9F-AB54-4D85-9EBE-E6F80ECC5069}" type="presParOf" srcId="{22CCE332-9033-406E-B0F4-AFA3487AE77E}" destId="{808CB86A-7ED2-488E-A0B6-7C2D961176F4}" srcOrd="1" destOrd="0" presId="urn:microsoft.com/office/officeart/2005/8/layout/vList3"/>
    <dgm:cxn modelId="{38229267-AFA6-4D22-BC87-B454A754B371}" type="presParOf" srcId="{8D863647-A96C-4412-B31F-7B5A67F822D3}" destId="{60E47FD9-F38E-4D0D-9E87-CCBEEBDF5DC2}" srcOrd="3" destOrd="0" presId="urn:microsoft.com/office/officeart/2005/8/layout/vList3"/>
    <dgm:cxn modelId="{2188D280-9080-4253-9FFA-8D1972876FB8}" type="presParOf" srcId="{8D863647-A96C-4412-B31F-7B5A67F822D3}" destId="{753A12E0-83D4-4191-B4E6-5A8C75B6A940}" srcOrd="4" destOrd="0" presId="urn:microsoft.com/office/officeart/2005/8/layout/vList3"/>
    <dgm:cxn modelId="{4F8F3691-D3A8-41D5-BCD9-A6EC9645128F}" type="presParOf" srcId="{753A12E0-83D4-4191-B4E6-5A8C75B6A940}" destId="{F38C2D0E-D2AD-4EC2-8F01-70ECC3026BC8}" srcOrd="0" destOrd="0" presId="urn:microsoft.com/office/officeart/2005/8/layout/vList3"/>
    <dgm:cxn modelId="{9ECD0765-3C5E-4462-AC7E-E4297816F1F3}" type="presParOf" srcId="{753A12E0-83D4-4191-B4E6-5A8C75B6A940}" destId="{C0D0615D-FCFF-47D8-AD62-8A18C553CD15}" srcOrd="1" destOrd="0" presId="urn:microsoft.com/office/officeart/2005/8/layout/vList3"/>
  </dgm:cxnLst>
  <dgm:bg>
    <a:noFill/>
  </dgm:bg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46FBA-111C-444C-AF71-71DB8F3D3973}">
      <dsp:nvSpPr>
        <dsp:cNvPr id="0" name=""/>
        <dsp:cNvSpPr/>
      </dsp:nvSpPr>
      <dsp:spPr>
        <a:xfrm rot="10800000">
          <a:off x="887527" y="3548"/>
          <a:ext cx="5611655" cy="1292636"/>
        </a:xfrm>
        <a:prstGeom prst="homePlate">
          <a:avLst/>
        </a:prstGeom>
        <a:solidFill>
          <a:srgbClr val="1EA895"/>
        </a:solidFill>
        <a:ln w="57150" cap="flat" cmpd="sng" algn="ctr">
          <a:solidFill>
            <a:srgbClr val="0D46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017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Segoe UI" panose="020B0502040204020203" pitchFamily="34" charset="0"/>
              <a:cs typeface="Segoe UI" panose="020B0502040204020203" pitchFamily="34" charset="0"/>
            </a:rPr>
            <a:t>Data una recensione è possibile prevedere la valutazione data dall’utente?</a:t>
          </a:r>
          <a:endParaRPr lang="it-IT" sz="2000" kern="1200" dirty="0"/>
        </a:p>
      </dsp:txBody>
      <dsp:txXfrm rot="10800000">
        <a:off x="1210686" y="3548"/>
        <a:ext cx="5288496" cy="1292636"/>
      </dsp:txXfrm>
    </dsp:sp>
    <dsp:sp modelId="{27A4545F-F3A3-4574-8E32-F6DCC4B9DDF3}">
      <dsp:nvSpPr>
        <dsp:cNvPr id="0" name=""/>
        <dsp:cNvSpPr/>
      </dsp:nvSpPr>
      <dsp:spPr>
        <a:xfrm>
          <a:off x="0" y="1441"/>
          <a:ext cx="1292636" cy="1292636"/>
        </a:xfrm>
        <a:prstGeom prst="ellipse">
          <a:avLst/>
        </a:prstGeom>
        <a:solidFill>
          <a:srgbClr val="1EA895">
            <a:alpha val="50196"/>
          </a:srgbClr>
        </a:solidFill>
        <a:ln w="57150" cap="flat" cmpd="sng" algn="ctr">
          <a:solidFill>
            <a:srgbClr val="0D46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CB86A-7ED2-488E-A0B6-7C2D961176F4}">
      <dsp:nvSpPr>
        <dsp:cNvPr id="0" name=""/>
        <dsp:cNvSpPr/>
      </dsp:nvSpPr>
      <dsp:spPr>
        <a:xfrm rot="10800000">
          <a:off x="887527" y="1682046"/>
          <a:ext cx="5611655" cy="1292636"/>
        </a:xfrm>
        <a:prstGeom prst="homePlate">
          <a:avLst/>
        </a:prstGeom>
        <a:solidFill>
          <a:srgbClr val="449DD1"/>
        </a:solidFill>
        <a:ln w="57150" cap="flat" cmpd="sng" algn="ctr">
          <a:solidFill>
            <a:srgbClr val="1849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01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>
              <a:latin typeface="Segoe UI" panose="020B0502040204020203" pitchFamily="34" charset="0"/>
              <a:cs typeface="Segoe UI" panose="020B0502040204020203" pitchFamily="34" charset="0"/>
            </a:rPr>
            <a:t>Recensioni simili portano a valutazioni simili?</a:t>
          </a:r>
          <a:endParaRPr lang="it-IT" sz="2200" kern="1200" dirty="0"/>
        </a:p>
      </dsp:txBody>
      <dsp:txXfrm rot="10800000">
        <a:off x="1210686" y="1682046"/>
        <a:ext cx="5288496" cy="1292636"/>
      </dsp:txXfrm>
    </dsp:sp>
    <dsp:sp modelId="{EBB0DBF6-A8C2-48F3-875F-11D6AE13FDF6}">
      <dsp:nvSpPr>
        <dsp:cNvPr id="0" name=""/>
        <dsp:cNvSpPr/>
      </dsp:nvSpPr>
      <dsp:spPr>
        <a:xfrm>
          <a:off x="0" y="1682046"/>
          <a:ext cx="1292636" cy="1292636"/>
        </a:xfrm>
        <a:prstGeom prst="ellipse">
          <a:avLst/>
        </a:prstGeom>
        <a:solidFill>
          <a:srgbClr val="449DD1">
            <a:alpha val="50196"/>
          </a:srgbClr>
        </a:solidFill>
        <a:ln w="57150" cap="flat" cmpd="sng" algn="ctr">
          <a:solidFill>
            <a:srgbClr val="1849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0615D-FCFF-47D8-AD62-8A18C553CD15}">
      <dsp:nvSpPr>
        <dsp:cNvPr id="0" name=""/>
        <dsp:cNvSpPr/>
      </dsp:nvSpPr>
      <dsp:spPr>
        <a:xfrm rot="10800000">
          <a:off x="887527" y="3360545"/>
          <a:ext cx="5611655" cy="1292636"/>
        </a:xfrm>
        <a:prstGeom prst="homePlate">
          <a:avLst/>
        </a:prstGeom>
        <a:solidFill>
          <a:srgbClr val="B81271"/>
        </a:solidFill>
        <a:ln w="57150" cap="flat" cmpd="sng" algn="ctr">
          <a:solidFill>
            <a:srgbClr val="6609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01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>
              <a:latin typeface="Segoe UI" panose="020B0502040204020203" pitchFamily="34" charset="0"/>
              <a:cs typeface="Segoe UI" panose="020B0502040204020203" pitchFamily="34" charset="0"/>
            </a:rPr>
            <a:t>Quali sono gli argomenti più discussi nelle recensioni degli utenti?</a:t>
          </a:r>
          <a:endParaRPr lang="it-IT" sz="2200" kern="1200" dirty="0"/>
        </a:p>
      </dsp:txBody>
      <dsp:txXfrm rot="10800000">
        <a:off x="1210686" y="3360545"/>
        <a:ext cx="5288496" cy="1292636"/>
      </dsp:txXfrm>
    </dsp:sp>
    <dsp:sp modelId="{F38C2D0E-D2AD-4EC2-8F01-70ECC3026BC8}">
      <dsp:nvSpPr>
        <dsp:cNvPr id="0" name=""/>
        <dsp:cNvSpPr/>
      </dsp:nvSpPr>
      <dsp:spPr>
        <a:xfrm>
          <a:off x="0" y="3360545"/>
          <a:ext cx="1292636" cy="1292636"/>
        </a:xfrm>
        <a:prstGeom prst="ellipse">
          <a:avLst/>
        </a:prstGeom>
        <a:solidFill>
          <a:srgbClr val="B81271">
            <a:alpha val="50196"/>
          </a:srgbClr>
        </a:solidFill>
        <a:ln w="57150" cap="flat" cmpd="sng" algn="ctr">
          <a:solidFill>
            <a:srgbClr val="6609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46FBA-111C-444C-AF71-71DB8F3D3973}">
      <dsp:nvSpPr>
        <dsp:cNvPr id="0" name=""/>
        <dsp:cNvSpPr/>
      </dsp:nvSpPr>
      <dsp:spPr>
        <a:xfrm rot="10800000">
          <a:off x="1146296" y="2331"/>
          <a:ext cx="9470992" cy="1494515"/>
        </a:xfrm>
        <a:prstGeom prst="homePlate">
          <a:avLst/>
        </a:prstGeom>
        <a:solidFill>
          <a:srgbClr val="1EA895"/>
        </a:solidFill>
        <a:ln w="57150" cap="flat" cmpd="sng" algn="ctr">
          <a:solidFill>
            <a:srgbClr val="0D46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904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1" kern="1200" dirty="0">
              <a:latin typeface="Segoe UI" panose="020B0502040204020203" pitchFamily="34" charset="0"/>
              <a:cs typeface="Segoe UI" panose="020B0502040204020203" pitchFamily="34" charset="0"/>
            </a:rPr>
            <a:t>Data una recensione è possibile prevedere la valutazione data dall’utente?</a:t>
          </a:r>
          <a:r>
            <a:rPr lang="it-IT" sz="1800" b="1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</a:p>
        <a:p>
          <a:pPr marL="0" lvl="0" indent="0" algn="just" defTabSz="8001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Segoe UI" panose="020B0502040204020203" pitchFamily="34" charset="0"/>
              <a:cs typeface="Segoe UI" panose="020B0502040204020203" pitchFamily="34" charset="0"/>
            </a:rPr>
            <a:t>Esiste sicuramente una relazione tra il testo della recensione e la valutazione in termini numerici, però non è di tipo deterministico ma soggettivo. Quindi un modello di Machine Learning può essere utile solo in parte per questo genere di previsione.</a:t>
          </a:r>
          <a:endParaRPr lang="it-IT" sz="1600" kern="1200" dirty="0"/>
        </a:p>
      </dsp:txBody>
      <dsp:txXfrm rot="10800000">
        <a:off x="1519925" y="2331"/>
        <a:ext cx="9097363" cy="1494515"/>
      </dsp:txXfrm>
    </dsp:sp>
    <dsp:sp modelId="{27A4545F-F3A3-4574-8E32-F6DCC4B9DDF3}">
      <dsp:nvSpPr>
        <dsp:cNvPr id="0" name=""/>
        <dsp:cNvSpPr/>
      </dsp:nvSpPr>
      <dsp:spPr>
        <a:xfrm>
          <a:off x="204569" y="0"/>
          <a:ext cx="1494515" cy="1494515"/>
        </a:xfrm>
        <a:prstGeom prst="ellipse">
          <a:avLst/>
        </a:prstGeom>
        <a:solidFill>
          <a:srgbClr val="1EA895">
            <a:alpha val="50196"/>
          </a:srgbClr>
        </a:solidFill>
        <a:ln w="57150" cap="flat" cmpd="sng" algn="ctr">
          <a:solidFill>
            <a:srgbClr val="0D46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CB86A-7ED2-488E-A0B6-7C2D961176F4}">
      <dsp:nvSpPr>
        <dsp:cNvPr id="0" name=""/>
        <dsp:cNvSpPr/>
      </dsp:nvSpPr>
      <dsp:spPr>
        <a:xfrm rot="10800000">
          <a:off x="1146296" y="1942970"/>
          <a:ext cx="9470992" cy="1494515"/>
        </a:xfrm>
        <a:prstGeom prst="homePlate">
          <a:avLst/>
        </a:prstGeom>
        <a:solidFill>
          <a:srgbClr val="449DD1"/>
        </a:solidFill>
        <a:ln w="57150" cap="flat" cmpd="sng" algn="ctr">
          <a:solidFill>
            <a:srgbClr val="1849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904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1" kern="1200" dirty="0">
              <a:latin typeface="Segoe UI" panose="020B0502040204020203" pitchFamily="34" charset="0"/>
              <a:cs typeface="Segoe UI" panose="020B0502040204020203" pitchFamily="34" charset="0"/>
            </a:rPr>
            <a:t>Recensioni simili portano a valutazioni simili?</a:t>
          </a:r>
        </a:p>
        <a:p>
          <a:pPr marL="0" lvl="0" indent="0" algn="just" defTabSz="8001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Segoe UI" panose="020B0502040204020203" pitchFamily="34" charset="0"/>
              <a:cs typeface="Segoe UI" panose="020B0502040204020203" pitchFamily="34" charset="0"/>
            </a:rPr>
            <a:t>Raggruppare recensioni simili in termini di contenuto non porta vantaggi dal punto di vista previsionale.</a:t>
          </a:r>
          <a:endParaRPr lang="it-IT" sz="1600" kern="1200" dirty="0"/>
        </a:p>
      </dsp:txBody>
      <dsp:txXfrm rot="10800000">
        <a:off x="1519925" y="1942970"/>
        <a:ext cx="9097363" cy="1494515"/>
      </dsp:txXfrm>
    </dsp:sp>
    <dsp:sp modelId="{EBB0DBF6-A8C2-48F3-875F-11D6AE13FDF6}">
      <dsp:nvSpPr>
        <dsp:cNvPr id="0" name=""/>
        <dsp:cNvSpPr/>
      </dsp:nvSpPr>
      <dsp:spPr>
        <a:xfrm>
          <a:off x="153756" y="1942970"/>
          <a:ext cx="1494515" cy="1494515"/>
        </a:xfrm>
        <a:prstGeom prst="ellipse">
          <a:avLst/>
        </a:prstGeom>
        <a:solidFill>
          <a:srgbClr val="449DD1">
            <a:alpha val="50196"/>
          </a:srgbClr>
        </a:solidFill>
        <a:ln w="57150" cap="flat" cmpd="sng" algn="ctr">
          <a:solidFill>
            <a:srgbClr val="1849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0615D-FCFF-47D8-AD62-8A18C553CD15}">
      <dsp:nvSpPr>
        <dsp:cNvPr id="0" name=""/>
        <dsp:cNvSpPr/>
      </dsp:nvSpPr>
      <dsp:spPr>
        <a:xfrm rot="10800000">
          <a:off x="1146296" y="3885940"/>
          <a:ext cx="9470992" cy="1494515"/>
        </a:xfrm>
        <a:prstGeom prst="homePlate">
          <a:avLst/>
        </a:prstGeom>
        <a:solidFill>
          <a:srgbClr val="B81271"/>
        </a:solidFill>
        <a:ln w="57150" cap="flat" cmpd="sng" algn="ctr">
          <a:solidFill>
            <a:srgbClr val="6609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904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1" kern="1200" dirty="0">
              <a:latin typeface="Segoe UI" panose="020B0502040204020203" pitchFamily="34" charset="0"/>
              <a:cs typeface="Segoe UI" panose="020B0502040204020203" pitchFamily="34" charset="0"/>
            </a:rPr>
            <a:t>Quali sono gli argomenti più discussi nelle recensioni degli utenti?</a:t>
          </a:r>
        </a:p>
        <a:p>
          <a:pPr marL="0" lvl="0" indent="0" algn="just" defTabSz="8001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Segoe UI" panose="020B0502040204020203" pitchFamily="34" charset="0"/>
              <a:cs typeface="Segoe UI" panose="020B0502040204020203" pitchFamily="34" charset="0"/>
            </a:rPr>
            <a:t>I </a:t>
          </a:r>
          <a:r>
            <a:rPr lang="it-IT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topic</a:t>
          </a:r>
          <a:r>
            <a:rPr lang="it-IT" sz="1600" kern="1200" dirty="0">
              <a:latin typeface="Segoe UI" panose="020B0502040204020203" pitchFamily="34" charset="0"/>
              <a:cs typeface="Segoe UI" panose="020B0502040204020203" pitchFamily="34" charset="0"/>
            </a:rPr>
            <a:t> sono direttamente legati alle categorie di prodotti venduti, ad eccezione di una tematica legata alle spedizioni effettuate da Amazon.</a:t>
          </a:r>
          <a:endParaRPr lang="it-IT" sz="1600" kern="1200" dirty="0"/>
        </a:p>
      </dsp:txBody>
      <dsp:txXfrm rot="10800000">
        <a:off x="1519925" y="3885940"/>
        <a:ext cx="9097363" cy="1494515"/>
      </dsp:txXfrm>
    </dsp:sp>
    <dsp:sp modelId="{F38C2D0E-D2AD-4EC2-8F01-70ECC3026BC8}">
      <dsp:nvSpPr>
        <dsp:cNvPr id="0" name=""/>
        <dsp:cNvSpPr/>
      </dsp:nvSpPr>
      <dsp:spPr>
        <a:xfrm>
          <a:off x="153756" y="3883609"/>
          <a:ext cx="1494515" cy="1494515"/>
        </a:xfrm>
        <a:prstGeom prst="ellipse">
          <a:avLst/>
        </a:prstGeom>
        <a:solidFill>
          <a:srgbClr val="B81271">
            <a:alpha val="50196"/>
          </a:srgbClr>
        </a:solidFill>
        <a:ln w="57150" cap="flat" cmpd="sng" algn="ctr">
          <a:solidFill>
            <a:srgbClr val="6609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E93439-51B1-4066-A04C-75C70E0822D5}" type="datetime1">
              <a:rPr lang="it-IT" smtClean="0"/>
              <a:t>11/01/2021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8ADB8-09F7-4FE3-8B03-241A45188F43}" type="datetime1">
              <a:rPr lang="it-IT" smtClean="0"/>
              <a:pPr/>
              <a:t>11/01/2021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5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e-mail</a:t>
            </a:r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it-IT" noProof="0" dirty="0"/>
              <a:t>Inserire qui l'URL del sito Web</a:t>
            </a:r>
          </a:p>
        </p:txBody>
      </p:sp>
      <p:pic>
        <p:nvPicPr>
          <p:cNvPr id="17" name="Elemento grafico 16" descr="Busta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Elemento grafico 17" descr="Rete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Elemento grafico 18" descr="Busta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Elemento grafico 19" descr="Rete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ottotitolo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e-mail</a:t>
            </a:r>
          </a:p>
        </p:txBody>
      </p:sp>
      <p:sp>
        <p:nvSpPr>
          <p:cNvPr id="22" name="Segnaposto testo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 dirty="0"/>
              <a:t>Inserire qui l'URL del sito Web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igura a mano libera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  <p:sp>
            <p:nvSpPr>
              <p:cNvPr id="20" name="Figura a mano libera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</p:grpSp>
      </p:grp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o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igura a mano libera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igura a mano libera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olo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igura a mano libera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contenuto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9" name="Titolo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igura a mano libera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7" name="Segnaposto testo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5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Inserire qui il testo fittizio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igura a mano libera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3" name="Segnaposto immagine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 rtl="0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i 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accent2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Inserire qui l'argomento 01</a:t>
            </a:r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Inserire qui l'argomento 02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Segnaposto immagine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9" name="Segnaposto immagine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igura a mano libera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3" name="Figura a mano libera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" name="Tito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o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igura a mano libera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7" name="Figura a mano libera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8" name="Figura a mano libera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23" name="Oval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immagine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contenuto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31" name="Segnaposto contenuto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 rtl="0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D89A85-71EA-4AB5-8D41-31DD4C066CDE}" type="datetime1">
              <a:rPr lang="it-IT" noProof="0" smtClean="0"/>
              <a:t>11/01/2021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25.png"/><Relationship Id="rId4" Type="http://schemas.openxmlformats.org/officeDocument/2006/relationships/diagramData" Target="../diagrams/data1.xm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49" y="2173288"/>
            <a:ext cx="5572125" cy="2090808"/>
          </a:xfrm>
        </p:spPr>
        <p:txBody>
          <a:bodyPr rtlCol="0"/>
          <a:lstStyle/>
          <a:p>
            <a:pPr rtl="0"/>
            <a:r>
              <a:rPr lang="it-IT" dirty="0"/>
              <a:t>Amazon fine food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A Text Mining and 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Project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2A0FE580-B2DB-4291-95AF-EE3E31D97062}"/>
              </a:ext>
            </a:extLst>
          </p:cNvPr>
          <p:cNvSpPr txBox="1">
            <a:spLocks/>
          </p:cNvSpPr>
          <p:nvPr/>
        </p:nvSpPr>
        <p:spPr>
          <a:xfrm>
            <a:off x="90432" y="5967782"/>
            <a:ext cx="2714314" cy="67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Mining and </a:t>
            </a:r>
            <a:r>
              <a:rPr lang="it-IT" b="1" cap="non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it-IT" b="1" cap="none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it-IT" b="1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A.A. </a:t>
            </a:r>
            <a:r>
              <a:rPr lang="it-IT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2020 - 2021</a:t>
            </a:r>
          </a:p>
        </p:txBody>
      </p:sp>
      <p:pic>
        <p:nvPicPr>
          <p:cNvPr id="8" name="Picture 4" descr="Data Science – Corso di Laurea Magistrale in Data Science ...">
            <a:extLst>
              <a:ext uri="{FF2B5EF4-FFF2-40B4-BE49-F238E27FC236}">
                <a16:creationId xmlns:a16="http://schemas.microsoft.com/office/drawing/2014/main" id="{90CA4750-D64D-414C-8B4B-3FC014480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71" y="86703"/>
            <a:ext cx="48768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niversitа degli Studi di Milano-Bicocca Logo Vector (.EPS) Free ...">
            <a:extLst>
              <a:ext uri="{FF2B5EF4-FFF2-40B4-BE49-F238E27FC236}">
                <a16:creationId xmlns:a16="http://schemas.microsoft.com/office/drawing/2014/main" id="{788956DD-52FA-47ED-B477-A8232C39D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339" y="5522038"/>
            <a:ext cx="1121697" cy="121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ottotitolo 2">
            <a:extLst>
              <a:ext uri="{FF2B5EF4-FFF2-40B4-BE49-F238E27FC236}">
                <a16:creationId xmlns:a16="http://schemas.microsoft.com/office/drawing/2014/main" id="{8BF9A1EB-662B-4449-B806-BF09ABEAA492}"/>
              </a:ext>
            </a:extLst>
          </p:cNvPr>
          <p:cNvSpPr txBox="1">
            <a:spLocks/>
          </p:cNvSpPr>
          <p:nvPr/>
        </p:nvSpPr>
        <p:spPr>
          <a:xfrm>
            <a:off x="5583790" y="5536573"/>
            <a:ext cx="5143500" cy="104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b="1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Carrara</a:t>
            </a:r>
            <a:r>
              <a:rPr lang="it-IT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Gabriele - 814720</a:t>
            </a:r>
          </a:p>
          <a:p>
            <a:pPr algn="r"/>
            <a:r>
              <a:rPr lang="it-IT" b="1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Filosa</a:t>
            </a:r>
            <a:r>
              <a:rPr lang="it-IT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Alberto - 815589</a:t>
            </a:r>
          </a:p>
          <a:p>
            <a:pPr algn="r"/>
            <a:r>
              <a:rPr lang="it-IT" b="1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Tufano</a:t>
            </a:r>
            <a:r>
              <a:rPr lang="it-IT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Simone - 816984</a:t>
            </a:r>
          </a:p>
          <a:p>
            <a:pPr algn="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72EE4ED-7F70-45AB-BCD4-40D0C180B4D8}"/>
              </a:ext>
            </a:extLst>
          </p:cNvPr>
          <p:cNvSpPr/>
          <p:nvPr/>
        </p:nvSpPr>
        <p:spPr>
          <a:xfrm>
            <a:off x="6343650" y="1362808"/>
            <a:ext cx="1965082" cy="81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Segnaposto immagine 12">
            <a:extLst>
              <a:ext uri="{FF2B5EF4-FFF2-40B4-BE49-F238E27FC236}">
                <a16:creationId xmlns:a16="http://schemas.microsoft.com/office/drawing/2014/main" id="{3BDF1006-F70F-4028-B9DA-637DC431DF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12500" r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017016-BBBA-485E-A0FA-B869018E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- </a:t>
            </a:r>
            <a:r>
              <a:rPr lang="it-IT" dirty="0" err="1"/>
              <a:t>lda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DD79279-5966-4C01-819E-FBD81D29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10</a:t>
            </a:fld>
            <a:endParaRPr lang="it-IT" noProof="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2A3664E-4A37-47FE-9E4C-62415E0B1DAE}"/>
              </a:ext>
            </a:extLst>
          </p:cNvPr>
          <p:cNvSpPr txBox="1"/>
          <p:nvPr/>
        </p:nvSpPr>
        <p:spPr>
          <a:xfrm>
            <a:off x="525462" y="706789"/>
            <a:ext cx="11132694" cy="101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Nel caso della LDA, il numero di 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topic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non è stato fissato a priori ma valutato attraverso la metrica 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Coherence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, con numero di 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topic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pari a 3, 5, 7 e 9.</a:t>
            </a:r>
          </a:p>
          <a:p>
            <a:pPr algn="just">
              <a:lnSpc>
                <a:spcPct val="114000"/>
              </a:lnSpc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Il valore maggiore di </a:t>
            </a:r>
            <a:r>
              <a:rPr lang="it-IT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Coherence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si è ottenuto per un numero di 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topic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pari a 9 (0.48).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6F6F06D-7BEE-4437-8D33-61E2972B6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9" y="2090287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69CA10F-9FC1-429A-8877-509ACE20FE74}"/>
              </a:ext>
            </a:extLst>
          </p:cNvPr>
          <p:cNvSpPr txBox="1"/>
          <p:nvPr/>
        </p:nvSpPr>
        <p:spPr>
          <a:xfrm>
            <a:off x="515938" y="5201769"/>
            <a:ext cx="37806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A differenza di quanto accaduto in precedenza, i 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topic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appaiono molto più interpretabili e coerenti.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1546D0A-F244-4CDD-9D7B-1EEEA014D196}"/>
              </a:ext>
            </a:extLst>
          </p:cNvPr>
          <p:cNvSpPr/>
          <p:nvPr/>
        </p:nvSpPr>
        <p:spPr>
          <a:xfrm>
            <a:off x="263770" y="6289490"/>
            <a:ext cx="1266092" cy="5198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54F16BB7-7EDC-44ED-9CC4-210F6A65D8A3}"/>
              </a:ext>
            </a:extLst>
          </p:cNvPr>
          <p:cNvSpPr txBox="1">
            <a:spLocks/>
          </p:cNvSpPr>
          <p:nvPr/>
        </p:nvSpPr>
        <p:spPr>
          <a:xfrm>
            <a:off x="515938" y="4439881"/>
            <a:ext cx="3780692" cy="3204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Variazione </a:t>
            </a:r>
            <a:r>
              <a:rPr lang="it-IT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Coherence</a:t>
            </a:r>
            <a:endParaRPr lang="it-IT" sz="1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EB4A9150-F096-4291-9288-042A6840B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41248"/>
              </p:ext>
            </p:extLst>
          </p:nvPr>
        </p:nvGraphicFramePr>
        <p:xfrm>
          <a:off x="4520614" y="1814585"/>
          <a:ext cx="7145924" cy="438702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8394">
                  <a:extLst>
                    <a:ext uri="{9D8B030D-6E8A-4147-A177-3AD203B41FA5}">
                      <a16:colId xmlns:a16="http://schemas.microsoft.com/office/drawing/2014/main" val="3708070820"/>
                    </a:ext>
                  </a:extLst>
                </a:gridCol>
                <a:gridCol w="6417530">
                  <a:extLst>
                    <a:ext uri="{9D8B030D-6E8A-4147-A177-3AD203B41FA5}">
                      <a16:colId xmlns:a16="http://schemas.microsoft.com/office/drawing/2014/main" val="1945141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Topic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Punteggio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8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Topic</a:t>
                      </a:r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1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0.034×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taste 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+ 0.030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like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+ 0.023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flavor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 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+ 0.015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drink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+ 0.014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water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+ 0.012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good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+ 0.011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br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+ 0.010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really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+ 0.009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dont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+ 0.009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sugar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046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Topic</a:t>
                      </a:r>
                      <a:r>
                        <a:rPr kumimoji="0" lang="it-IT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0.025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oil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+ 0.025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sauce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+ 0.020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salt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+ 0.019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rice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+ 0.018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use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+ 0.014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make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+ 0.014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add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+ 0.013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br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+ 0.012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pasta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+ 0.012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recipe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509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Topic</a:t>
                      </a:r>
                      <a:r>
                        <a:rPr kumimoji="0" lang="it-IT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3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0.096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coffee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+ 0.026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cup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+ 0.021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flavor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+ 0.018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like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+ 0.016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taste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+ 0.013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bean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+ 0.012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good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+ 0.012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vanilla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+ 0.009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roast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+ 0.009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strong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436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Topic</a:t>
                      </a:r>
                      <a:r>
                        <a:rPr kumimoji="0" lang="it-IT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4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0.022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product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+ 0.016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price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+ 0.016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amazon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+ 0.015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great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+ 0.013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store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+ 0.012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one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+ 0.011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good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+ 0.011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buy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+ 0.011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box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+ 0.010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find</a:t>
                      </a:r>
                      <a:endParaRPr kumimoji="0" lang="it-IT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743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Topic</a:t>
                      </a:r>
                      <a:r>
                        <a:rPr kumimoji="0" lang="it-IT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5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0.066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br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+ 0.019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sugar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+ 0.019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product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+ 0.016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ingredient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+ 0.013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fat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+ 0.013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protein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+ 0.012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organic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+ 0.012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calorie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+ 0.010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high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+ 0.009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878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Topic</a:t>
                      </a:r>
                      <a:r>
                        <a:rPr kumimoji="0" lang="it-IT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6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0.022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like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+ 0.019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taste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+ 0.018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chocolate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+ 0.017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good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+ 0.012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flavor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+ 0.012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love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+ 0.011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great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+ 0.011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bar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+ 0.011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eat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+ 0.011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snack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072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Topic</a:t>
                      </a:r>
                      <a:r>
                        <a:rPr kumimoji="0" lang="it-IT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7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0.106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tea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+ 0.021×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green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+ 0.018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flavor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+ 0.016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hot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+ 0.013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br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+ 0.012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taste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+ 0.011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like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+ 0.010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ginger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+ 0.010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good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+ 0.008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cup</a:t>
                      </a:r>
                      <a:endParaRPr kumimoji="0" lang="it-IT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768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Topic</a:t>
                      </a:r>
                      <a:r>
                        <a:rPr kumimoji="0" lang="it-IT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8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0.023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br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+ 0.014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use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+ 0.014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work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+ 0.011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time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+ 0.010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day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+ 0.009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get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+ 0.009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one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+ 0.008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make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+ 0.008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well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+ 0.007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keep</a:t>
                      </a:r>
                      <a:endParaRPr kumimoji="0" lang="it-IT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178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Topic</a:t>
                      </a:r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9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0.037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food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+ 0.037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dog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+ 0.020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treat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+ 0.018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cat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+ 0.015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love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+ 0.012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like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+ 0.010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one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+ 0.009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eat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+ 0.007 × </a:t>
                      </a:r>
                      <a:r>
                        <a:rPr kumimoji="0" lang="it-IT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baby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+ 0.007 × </a:t>
                      </a:r>
                      <a:r>
                        <a:rPr kumimoji="0" lang="it-IT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hair</a:t>
                      </a:r>
                      <a:endParaRPr kumimoji="0" lang="it-IT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1012737"/>
                  </a:ext>
                </a:extLst>
              </a:tr>
            </a:tbl>
          </a:graphicData>
        </a:graphic>
      </p:graphicFrame>
      <p:sp>
        <p:nvSpPr>
          <p:cNvPr id="12" name="Sottotitolo 2">
            <a:extLst>
              <a:ext uri="{FF2B5EF4-FFF2-40B4-BE49-F238E27FC236}">
                <a16:creationId xmlns:a16="http://schemas.microsoft.com/office/drawing/2014/main" id="{B84DA853-A181-423D-B9D2-27DB70D5B86C}"/>
              </a:ext>
            </a:extLst>
          </p:cNvPr>
          <p:cNvSpPr txBox="1">
            <a:spLocks/>
          </p:cNvSpPr>
          <p:nvPr/>
        </p:nvSpPr>
        <p:spPr>
          <a:xfrm>
            <a:off x="4520614" y="6296376"/>
            <a:ext cx="7145924" cy="320498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Identificazione per </a:t>
            </a:r>
            <a:r>
              <a:rPr lang="it-IT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Topic</a:t>
            </a: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 (LDA)</a:t>
            </a:r>
          </a:p>
        </p:txBody>
      </p:sp>
    </p:spTree>
    <p:extLst>
      <p:ext uri="{BB962C8B-B14F-4D97-AF65-F5344CB8AC3E}">
        <p14:creationId xmlns:p14="http://schemas.microsoft.com/office/powerpoint/2010/main" val="423048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25108B46-7A6F-4798-9907-1ECB75C97678}"/>
              </a:ext>
            </a:extLst>
          </p:cNvPr>
          <p:cNvSpPr/>
          <p:nvPr/>
        </p:nvSpPr>
        <p:spPr>
          <a:xfrm>
            <a:off x="263770" y="6289490"/>
            <a:ext cx="1266092" cy="5198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039DD8-1CA4-40E8-A206-AB5675C4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it-IT" dirty="0"/>
              <a:t>Risposta alle domande di ricerca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BE85C42-4892-44D2-9ECB-35013BF7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11</a:t>
            </a:fld>
            <a:endParaRPr lang="it-IT" noProof="0" dirty="0"/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BFF05B5-AA42-4169-AE8E-9717AF166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402440"/>
              </p:ext>
            </p:extLst>
          </p:nvPr>
        </p:nvGraphicFramePr>
        <p:xfrm>
          <a:off x="515938" y="1075283"/>
          <a:ext cx="11142218" cy="5380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975B8AC3-E852-4583-8858-586DF9422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574" y="1293581"/>
            <a:ext cx="993076" cy="105305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A525133-4875-4D8D-B9F1-60C66EA2FC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404" y="5174936"/>
            <a:ext cx="993076" cy="112516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1F56D40-9E79-43E4-89EB-CA6AADE189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404" y="3164055"/>
            <a:ext cx="993076" cy="11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7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99984-532E-4B59-955D-89D9D4EB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it-IT" dirty="0"/>
              <a:t>pipeline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947128C-2970-40FB-9B51-9686485D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2</a:t>
            </a:fld>
            <a:endParaRPr lang="it-IT" noProof="0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8393BB3-2FFC-43E1-B09C-5C03DB00C76B}"/>
              </a:ext>
            </a:extLst>
          </p:cNvPr>
          <p:cNvSpPr/>
          <p:nvPr/>
        </p:nvSpPr>
        <p:spPr>
          <a:xfrm>
            <a:off x="515938" y="1166957"/>
            <a:ext cx="2880000" cy="1800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ECECBD2E-5392-4AE1-9BB5-0235987E82DC}"/>
              </a:ext>
            </a:extLst>
          </p:cNvPr>
          <p:cNvSpPr/>
          <p:nvPr/>
        </p:nvSpPr>
        <p:spPr>
          <a:xfrm>
            <a:off x="515938" y="4459885"/>
            <a:ext cx="2880000" cy="1800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FC0D78D-4DEF-427C-8014-19F71481BD11}"/>
              </a:ext>
            </a:extLst>
          </p:cNvPr>
          <p:cNvSpPr/>
          <p:nvPr/>
        </p:nvSpPr>
        <p:spPr>
          <a:xfrm>
            <a:off x="4651238" y="1172446"/>
            <a:ext cx="2880000" cy="1800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DEE232EB-4A60-4F12-924C-2BCF16BAB0C7}"/>
              </a:ext>
            </a:extLst>
          </p:cNvPr>
          <p:cNvSpPr/>
          <p:nvPr/>
        </p:nvSpPr>
        <p:spPr>
          <a:xfrm>
            <a:off x="4651238" y="4459885"/>
            <a:ext cx="2880000" cy="1800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AAFE1378-9018-4B36-89F8-F901705E1D01}"/>
              </a:ext>
            </a:extLst>
          </p:cNvPr>
          <p:cNvSpPr/>
          <p:nvPr/>
        </p:nvSpPr>
        <p:spPr>
          <a:xfrm>
            <a:off x="8778156" y="1166957"/>
            <a:ext cx="2880000" cy="1800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12D9E737-CD8A-4A4E-828B-91850DBC58BC}"/>
              </a:ext>
            </a:extLst>
          </p:cNvPr>
          <p:cNvSpPr/>
          <p:nvPr/>
        </p:nvSpPr>
        <p:spPr>
          <a:xfrm>
            <a:off x="8796064" y="4459885"/>
            <a:ext cx="2880000" cy="1800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852EF34-EAA8-4F99-BEDD-AECE31F1E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2" y="1327638"/>
            <a:ext cx="946637" cy="94663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62B0501-4A60-46E3-A919-9DB801370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40" y="1704073"/>
            <a:ext cx="1145626" cy="114562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39ACE56-EEC6-4D47-B9FC-A1E97E54F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32" y="5084698"/>
            <a:ext cx="1082506" cy="1082506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48787C2-D80F-4CEF-8BFD-A393D917A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325" y="4647056"/>
            <a:ext cx="1013741" cy="1013741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17C0BAA-C2C0-439E-B51E-1BD132138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182" y="4933913"/>
            <a:ext cx="1221076" cy="122107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59DEA6D9-8166-4255-888A-BE62A154C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7519" y="4426724"/>
            <a:ext cx="1487439" cy="1487439"/>
          </a:xfrm>
          <a:prstGeom prst="rect">
            <a:avLst/>
          </a:prstGeom>
        </p:spPr>
      </p:pic>
      <p:sp>
        <p:nvSpPr>
          <p:cNvPr id="31" name="Rettangolo 30">
            <a:extLst>
              <a:ext uri="{FF2B5EF4-FFF2-40B4-BE49-F238E27FC236}">
                <a16:creationId xmlns:a16="http://schemas.microsoft.com/office/drawing/2014/main" id="{86BAF7B8-5756-48D7-90DA-357552F83E88}"/>
              </a:ext>
            </a:extLst>
          </p:cNvPr>
          <p:cNvSpPr/>
          <p:nvPr/>
        </p:nvSpPr>
        <p:spPr>
          <a:xfrm>
            <a:off x="263770" y="6289490"/>
            <a:ext cx="1266092" cy="5198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Sottotitolo 2">
            <a:extLst>
              <a:ext uri="{FF2B5EF4-FFF2-40B4-BE49-F238E27FC236}">
                <a16:creationId xmlns:a16="http://schemas.microsoft.com/office/drawing/2014/main" id="{07F93FAF-6DF1-4D08-B077-09B624A7545E}"/>
              </a:ext>
            </a:extLst>
          </p:cNvPr>
          <p:cNvSpPr txBox="1">
            <a:spLocks/>
          </p:cNvSpPr>
          <p:nvPr/>
        </p:nvSpPr>
        <p:spPr>
          <a:xfrm>
            <a:off x="515938" y="6322608"/>
            <a:ext cx="2870476" cy="3204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Analisi Esplorativa</a:t>
            </a:r>
          </a:p>
        </p:txBody>
      </p:sp>
      <p:sp>
        <p:nvSpPr>
          <p:cNvPr id="32" name="Sottotitolo 2">
            <a:extLst>
              <a:ext uri="{FF2B5EF4-FFF2-40B4-BE49-F238E27FC236}">
                <a16:creationId xmlns:a16="http://schemas.microsoft.com/office/drawing/2014/main" id="{A78D4835-CED4-4DC9-B39F-B2DA9F1E8136}"/>
              </a:ext>
            </a:extLst>
          </p:cNvPr>
          <p:cNvSpPr txBox="1">
            <a:spLocks/>
          </p:cNvSpPr>
          <p:nvPr/>
        </p:nvSpPr>
        <p:spPr>
          <a:xfrm>
            <a:off x="4660762" y="6333585"/>
            <a:ext cx="2870476" cy="3204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Preparazione Dati</a:t>
            </a:r>
          </a:p>
        </p:txBody>
      </p:sp>
      <p:sp>
        <p:nvSpPr>
          <p:cNvPr id="33" name="Sottotitolo 2">
            <a:extLst>
              <a:ext uri="{FF2B5EF4-FFF2-40B4-BE49-F238E27FC236}">
                <a16:creationId xmlns:a16="http://schemas.microsoft.com/office/drawing/2014/main" id="{1C5C702A-8A7F-465E-B371-D52CFFC87A4A}"/>
              </a:ext>
            </a:extLst>
          </p:cNvPr>
          <p:cNvSpPr txBox="1">
            <a:spLocks/>
          </p:cNvSpPr>
          <p:nvPr/>
        </p:nvSpPr>
        <p:spPr>
          <a:xfrm>
            <a:off x="8800826" y="6333585"/>
            <a:ext cx="2870476" cy="320498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Topic</a:t>
            </a:r>
            <a:r>
              <a:rPr lang="it-IT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Modeling</a:t>
            </a:r>
            <a:endParaRPr lang="it-IT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Sottotitolo 2">
            <a:extLst>
              <a:ext uri="{FF2B5EF4-FFF2-40B4-BE49-F238E27FC236}">
                <a16:creationId xmlns:a16="http://schemas.microsoft.com/office/drawing/2014/main" id="{3A84A284-30D1-4B7E-804C-76876F88CD81}"/>
              </a:ext>
            </a:extLst>
          </p:cNvPr>
          <p:cNvSpPr txBox="1">
            <a:spLocks/>
          </p:cNvSpPr>
          <p:nvPr/>
        </p:nvSpPr>
        <p:spPr>
          <a:xfrm>
            <a:off x="4660762" y="819749"/>
            <a:ext cx="2870476" cy="320498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Classification</a:t>
            </a:r>
            <a:endParaRPr lang="it-IT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Sottotitolo 2">
            <a:extLst>
              <a:ext uri="{FF2B5EF4-FFF2-40B4-BE49-F238E27FC236}">
                <a16:creationId xmlns:a16="http://schemas.microsoft.com/office/drawing/2014/main" id="{CB4DB85B-7AB1-465D-9E5F-CA777ABF105C}"/>
              </a:ext>
            </a:extLst>
          </p:cNvPr>
          <p:cNvSpPr txBox="1">
            <a:spLocks/>
          </p:cNvSpPr>
          <p:nvPr/>
        </p:nvSpPr>
        <p:spPr>
          <a:xfrm>
            <a:off x="8805586" y="819759"/>
            <a:ext cx="2870476" cy="320498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</a:p>
        </p:txBody>
      </p:sp>
      <p:sp>
        <p:nvSpPr>
          <p:cNvPr id="36" name="Sottotitolo 2">
            <a:extLst>
              <a:ext uri="{FF2B5EF4-FFF2-40B4-BE49-F238E27FC236}">
                <a16:creationId xmlns:a16="http://schemas.microsoft.com/office/drawing/2014/main" id="{7427185B-B163-4147-BFA1-4497DA3B7515}"/>
              </a:ext>
            </a:extLst>
          </p:cNvPr>
          <p:cNvSpPr txBox="1">
            <a:spLocks/>
          </p:cNvSpPr>
          <p:nvPr/>
        </p:nvSpPr>
        <p:spPr>
          <a:xfrm>
            <a:off x="525462" y="815098"/>
            <a:ext cx="2870476" cy="3204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Acquisizione Dati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F0E5C61-9491-4E0F-89F6-8D03981D3B0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1955938" y="2966957"/>
            <a:ext cx="0" cy="14929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097D03D-D5EC-4587-90AF-F5A4698B723D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395938" y="5359885"/>
            <a:ext cx="12553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7A04C62-33B7-4AA5-AB12-00D5C4B88D4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091238" y="2972446"/>
            <a:ext cx="0" cy="14874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BDE93065-609C-42F4-9070-8BD2508437F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0218156" y="2966957"/>
            <a:ext cx="17908" cy="14929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E54B73B1-9C7E-48E8-B6C5-5516FCBE025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7531238" y="2066957"/>
            <a:ext cx="1246918" cy="54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6960A2-343E-4180-843E-4BBF78CE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93" y="1293319"/>
            <a:ext cx="1201553" cy="120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4C459C0-0FCE-4C8A-AD22-7804F0255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182" y="4647056"/>
            <a:ext cx="1073180" cy="107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754C420-4150-4D66-8DAF-9213BDA2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477" y="5016990"/>
            <a:ext cx="1146791" cy="114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Win/loss Research in a B2C Environment | The Insight Advantage">
            <a:extLst>
              <a:ext uri="{FF2B5EF4-FFF2-40B4-BE49-F238E27FC236}">
                <a16:creationId xmlns:a16="http://schemas.microsoft.com/office/drawing/2014/main" id="{31DBEDB7-C78E-401A-97A9-5B859F8CF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311" y="1321348"/>
            <a:ext cx="2322277" cy="14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DD029EE-DB8C-441B-9079-D0F6E2FFD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676" y="1730767"/>
            <a:ext cx="1118932" cy="111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78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it-IT" smtClean="0"/>
              <a:pPr rtl="0"/>
              <a:t>3</a:t>
            </a:fld>
            <a:endParaRPr lang="it-IT" dirty="0"/>
          </a:p>
        </p:txBody>
      </p:sp>
      <p:pic>
        <p:nvPicPr>
          <p:cNvPr id="15" name="Segnaposto immagine 14">
            <a:extLst>
              <a:ext uri="{FF2B5EF4-FFF2-40B4-BE49-F238E27FC236}">
                <a16:creationId xmlns:a16="http://schemas.microsoft.com/office/drawing/2014/main" id="{A26107B5-DD0C-4DA3-BC45-FCBE061D2F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4178" b="4178"/>
          <a:stretch>
            <a:fillRect/>
          </a:stretch>
        </p:blipFill>
        <p:spPr>
          <a:xfrm>
            <a:off x="7183315" y="0"/>
            <a:ext cx="5008686" cy="4590209"/>
          </a:xfr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A6B45E39-0803-47B0-AF3B-D1D831C6C970}"/>
              </a:ext>
            </a:extLst>
          </p:cNvPr>
          <p:cNvSpPr/>
          <p:nvPr/>
        </p:nvSpPr>
        <p:spPr>
          <a:xfrm>
            <a:off x="263770" y="6289490"/>
            <a:ext cx="1266092" cy="5198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D2FE94F7-D8B6-41A2-84E9-C520A19755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44044"/>
              </p:ext>
            </p:extLst>
          </p:nvPr>
        </p:nvGraphicFramePr>
        <p:xfrm>
          <a:off x="515938" y="1526457"/>
          <a:ext cx="7441100" cy="465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42942C3E-66D8-4E76-A1F9-9E736D85B2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182" y="1732091"/>
            <a:ext cx="900000" cy="90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8EAA5BA-E83A-4B29-9062-8FD1E59E52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871" y="5090334"/>
            <a:ext cx="900000" cy="9000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6D8690CF-0BCC-4ADB-8EB6-FDBA543BA4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6287" y="3375709"/>
            <a:ext cx="900000" cy="900000"/>
          </a:xfrm>
          <a:prstGeom prst="rect">
            <a:avLst/>
          </a:prstGeom>
        </p:spPr>
      </p:pic>
      <p:sp>
        <p:nvSpPr>
          <p:cNvPr id="22" name="Titolo 1">
            <a:extLst>
              <a:ext uri="{FF2B5EF4-FFF2-40B4-BE49-F238E27FC236}">
                <a16:creationId xmlns:a16="http://schemas.microsoft.com/office/drawing/2014/main" id="{4CA603A3-9E63-4506-9F10-18EB8B1DA08B}"/>
              </a:ext>
            </a:extLst>
          </p:cNvPr>
          <p:cNvSpPr txBox="1">
            <a:spLocks/>
          </p:cNvSpPr>
          <p:nvPr/>
        </p:nvSpPr>
        <p:spPr>
          <a:xfrm>
            <a:off x="515938" y="246621"/>
            <a:ext cx="11150600" cy="9203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Domande di ricerca</a:t>
            </a:r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9164E-F2B6-4148-A215-B37DB3B6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it-IT" dirty="0"/>
              <a:t>Analisi esplorativa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823981F-7391-4F25-B984-73A0F7D4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4</a:t>
            </a:fld>
            <a:endParaRPr lang="it-IT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C96D85-272C-45A8-86D3-E7531BA0D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2150899"/>
            <a:ext cx="5200109" cy="372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3EDDE9-AE8D-47D8-B862-AAA81ECA9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60" y="1983295"/>
            <a:ext cx="4976002" cy="386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4B9974E0-BFCA-4BEC-98C7-1E33E22E6800}"/>
              </a:ext>
            </a:extLst>
          </p:cNvPr>
          <p:cNvSpPr txBox="1">
            <a:spLocks/>
          </p:cNvSpPr>
          <p:nvPr/>
        </p:nvSpPr>
        <p:spPr>
          <a:xfrm>
            <a:off x="515938" y="706789"/>
            <a:ext cx="11160124" cy="1034088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4000"/>
              </a:lnSpc>
              <a:buNone/>
            </a:pPr>
            <a:r>
              <a:rPr lang="it-IT" sz="1800" dirty="0">
                <a:latin typeface="Segoe UI" panose="020B0502040204020203" pitchFamily="34" charset="0"/>
                <a:cs typeface="Segoe UI" panose="020B0502040204020203" pitchFamily="34" charset="0"/>
              </a:rPr>
              <a:t>Si osserva uno sbilanciamento del punteggio delle recensioni. Le recensioni con la frequenza maggiore sono relative al punteggio massimo. È stata osservata la distribuzione delle lunghezze delle frasi: il 90% della distribuzione della lunghezza delle recensioni ha meno di 1’000 caratteri.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75C3AD7-8FE5-4E68-BD49-50B870E08982}"/>
              </a:ext>
            </a:extLst>
          </p:cNvPr>
          <p:cNvSpPr/>
          <p:nvPr/>
        </p:nvSpPr>
        <p:spPr>
          <a:xfrm>
            <a:off x="263770" y="6289490"/>
            <a:ext cx="1266092" cy="5198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3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e 19">
            <a:extLst>
              <a:ext uri="{FF2B5EF4-FFF2-40B4-BE49-F238E27FC236}">
                <a16:creationId xmlns:a16="http://schemas.microsoft.com/office/drawing/2014/main" id="{5F9103D7-5890-4988-AF55-D87037DBABD3}"/>
              </a:ext>
            </a:extLst>
          </p:cNvPr>
          <p:cNvSpPr/>
          <p:nvPr/>
        </p:nvSpPr>
        <p:spPr>
          <a:xfrm>
            <a:off x="9817754" y="178636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t"/>
          <a:lstStyle/>
          <a:p>
            <a:pPr rtl="0"/>
            <a:r>
              <a:rPr lang="it-IT" dirty="0"/>
              <a:t>PREPARAZIONE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ctr">
            <a:normAutofit fontScale="92500"/>
          </a:bodyPr>
          <a:lstStyle/>
          <a:p>
            <a:pPr marL="742950" lvl="1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Bilanciamento dei Dati</a:t>
            </a:r>
          </a:p>
          <a:p>
            <a:pPr marL="742950" lvl="1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it-IT" sz="1800" i="1" dirty="0"/>
              <a:t>Lower Case</a:t>
            </a:r>
          </a:p>
          <a:p>
            <a:pPr marL="742950" lvl="1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Rimozione di spazi in eccesso</a:t>
            </a:r>
          </a:p>
          <a:p>
            <a:pPr marL="742950" lvl="1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it-IT" sz="1800" i="1" dirty="0" err="1"/>
              <a:t>Tokenization</a:t>
            </a:r>
            <a:endParaRPr lang="it-IT" sz="1800" i="1" dirty="0"/>
          </a:p>
          <a:p>
            <a:pPr marL="742950" lvl="1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Rimozione </a:t>
            </a:r>
            <a:r>
              <a:rPr lang="it-IT" sz="1800" i="1" dirty="0" err="1"/>
              <a:t>Stopword</a:t>
            </a:r>
            <a:endParaRPr lang="it-IT" sz="1800" i="1" dirty="0"/>
          </a:p>
          <a:p>
            <a:pPr marL="742950" lvl="1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it-IT" sz="1800" i="1" dirty="0" err="1"/>
              <a:t>Stemmatization</a:t>
            </a:r>
            <a:endParaRPr lang="it-IT" sz="1800" i="1" dirty="0"/>
          </a:p>
          <a:p>
            <a:pPr marL="742950" lvl="1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it-IT" sz="1800" i="1" dirty="0" err="1"/>
              <a:t>Lemmatization</a:t>
            </a:r>
            <a:endParaRPr lang="it-IT" sz="1800" i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it-IT" smtClean="0"/>
              <a:pPr rtl="0"/>
              <a:t>5</a:t>
            </a:fld>
            <a:endParaRPr lang="it-IT" dirty="0"/>
          </a:p>
        </p:txBody>
      </p:sp>
      <p:graphicFrame>
        <p:nvGraphicFramePr>
          <p:cNvPr id="5" name="Tabella 8">
            <a:extLst>
              <a:ext uri="{FF2B5EF4-FFF2-40B4-BE49-F238E27FC236}">
                <a16:creationId xmlns:a16="http://schemas.microsoft.com/office/drawing/2014/main" id="{85BBF748-DDFD-47E3-8C01-D69C9AC19104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639842492"/>
              </p:ext>
            </p:extLst>
          </p:nvPr>
        </p:nvGraphicFramePr>
        <p:xfrm>
          <a:off x="8528050" y="3268294"/>
          <a:ext cx="3444874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22437">
                  <a:extLst>
                    <a:ext uri="{9D8B030D-6E8A-4147-A177-3AD203B41FA5}">
                      <a16:colId xmlns:a16="http://schemas.microsoft.com/office/drawing/2014/main" val="4003784901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1602343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Rappresentazione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Varianza Spiegata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55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Stemmed</a:t>
                      </a:r>
                      <a:r>
                        <a:rPr lang="it-IT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it-IT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Bynary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19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Stemmed</a:t>
                      </a:r>
                      <a:r>
                        <a:rPr lang="it-IT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it-IT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BoW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1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Stemmed</a:t>
                      </a:r>
                      <a:r>
                        <a:rPr lang="it-IT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it-IT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Tf-Idf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9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Lemmed</a:t>
                      </a:r>
                      <a:r>
                        <a:rPr lang="it-IT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it-IT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Tf-Idf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8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Lemmed</a:t>
                      </a:r>
                      <a:r>
                        <a:rPr lang="it-IT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it-IT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9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Lemmed</a:t>
                      </a:r>
                      <a:r>
                        <a:rPr lang="it-IT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it-IT" sz="14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BoW</a:t>
                      </a:r>
                      <a:endParaRPr lang="it-IT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62342"/>
                  </a:ext>
                </a:extLst>
              </a:tr>
            </a:tbl>
          </a:graphicData>
        </a:graphic>
      </p:graphicFrame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rtlCol="0"/>
          <a:lstStyle/>
          <a:p>
            <a:pPr rtl="0"/>
            <a:r>
              <a:rPr lang="it-IT" dirty="0" err="1"/>
              <a:t>Pre</a:t>
            </a:r>
            <a:r>
              <a:rPr lang="it-IT" dirty="0"/>
              <a:t> - processing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rtlCol="0"/>
          <a:lstStyle/>
          <a:p>
            <a:pPr rtl="0"/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(</a:t>
            </a:r>
            <a:r>
              <a:rPr lang="it-IT" dirty="0" err="1"/>
              <a:t>svd</a:t>
            </a:r>
            <a:r>
              <a:rPr lang="it-IT" dirty="0"/>
              <a:t>)</a:t>
            </a:r>
          </a:p>
        </p:txBody>
      </p:sp>
      <p:pic>
        <p:nvPicPr>
          <p:cNvPr id="85" name="Segnaposto immagine 84" descr="Riduci con riempimento a tinta unita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98318" y="1988373"/>
            <a:ext cx="502873" cy="502873"/>
          </a:xfrm>
        </p:spPr>
      </p:pic>
      <p:pic>
        <p:nvPicPr>
          <p:cNvPr id="83" name="Segnaposto immagine 82" descr="Lavoro con riempimento a tinta unita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88269" y="1988373"/>
            <a:ext cx="502873" cy="502873"/>
          </a:xfr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9FFA629-E87F-4271-8A50-737445888A28}"/>
              </a:ext>
            </a:extLst>
          </p:cNvPr>
          <p:cNvSpPr/>
          <p:nvPr/>
        </p:nvSpPr>
        <p:spPr>
          <a:xfrm>
            <a:off x="3898900" y="1621536"/>
            <a:ext cx="4391660" cy="4389120"/>
          </a:xfrm>
          <a:prstGeom prst="rect">
            <a:avLst/>
          </a:prstGeom>
          <a:solidFill>
            <a:srgbClr val="E7E6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contenuto 7">
            <a:extLst>
              <a:ext uri="{FF2B5EF4-FFF2-40B4-BE49-F238E27FC236}">
                <a16:creationId xmlns:a16="http://schemas.microsoft.com/office/drawing/2014/main" id="{D96D2327-F904-4C7E-BC78-05AB689B1790}"/>
              </a:ext>
            </a:extLst>
          </p:cNvPr>
          <p:cNvSpPr txBox="1">
            <a:spLocks/>
          </p:cNvSpPr>
          <p:nvPr/>
        </p:nvSpPr>
        <p:spPr>
          <a:xfrm>
            <a:off x="4368455" y="2711636"/>
            <a:ext cx="3445566" cy="4953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Text </a:t>
            </a:r>
            <a:r>
              <a:rPr lang="it-IT" dirty="0" err="1"/>
              <a:t>Representation</a:t>
            </a:r>
            <a:endParaRPr lang="it-IT" dirty="0"/>
          </a:p>
        </p:txBody>
      </p:sp>
      <p:sp>
        <p:nvSpPr>
          <p:cNvPr id="15" name="Segnaposto contenuto 5">
            <a:extLst>
              <a:ext uri="{FF2B5EF4-FFF2-40B4-BE49-F238E27FC236}">
                <a16:creationId xmlns:a16="http://schemas.microsoft.com/office/drawing/2014/main" id="{741C83EC-9CC8-4521-B799-0A41A72C73CC}"/>
              </a:ext>
            </a:extLst>
          </p:cNvPr>
          <p:cNvSpPr txBox="1">
            <a:spLocks/>
          </p:cNvSpPr>
          <p:nvPr/>
        </p:nvSpPr>
        <p:spPr>
          <a:xfrm>
            <a:off x="4368821" y="3207024"/>
            <a:ext cx="3445200" cy="25046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49148BE-5FE3-4EB2-8CC3-97D0C4A9C1DB}"/>
              </a:ext>
            </a:extLst>
          </p:cNvPr>
          <p:cNvSpPr txBox="1">
            <a:spLocks/>
          </p:cNvSpPr>
          <p:nvPr/>
        </p:nvSpPr>
        <p:spPr>
          <a:xfrm>
            <a:off x="4368455" y="3207024"/>
            <a:ext cx="3445566" cy="25046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it-IT" sz="1800" i="1" dirty="0" err="1"/>
              <a:t>Bag</a:t>
            </a:r>
            <a:r>
              <a:rPr lang="it-IT" sz="1800" i="1" dirty="0"/>
              <a:t> of Words</a:t>
            </a:r>
          </a:p>
          <a:p>
            <a:pPr marL="742950" lvl="1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it-IT" sz="1800" i="1" dirty="0" err="1"/>
              <a:t>Binary</a:t>
            </a:r>
            <a:r>
              <a:rPr lang="it-IT" sz="1800" i="1" dirty="0"/>
              <a:t> </a:t>
            </a:r>
            <a:r>
              <a:rPr lang="it-IT" sz="1800" i="1" dirty="0" err="1"/>
              <a:t>Representation</a:t>
            </a:r>
            <a:endParaRPr lang="it-IT" sz="1800" i="1" dirty="0"/>
          </a:p>
          <a:p>
            <a:pPr marL="742950" lvl="1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it-IT" sz="1800" i="1" dirty="0" err="1"/>
              <a:t>Tf-Idf</a:t>
            </a:r>
            <a:endParaRPr lang="it-IT" sz="1800" i="1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B35F4104-1BDF-4D6B-88E4-6E0C7D9895A1}"/>
              </a:ext>
            </a:extLst>
          </p:cNvPr>
          <p:cNvSpPr/>
          <p:nvPr/>
        </p:nvSpPr>
        <p:spPr>
          <a:xfrm>
            <a:off x="5659237" y="180780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Segnaposto immagine 84" descr="Grafico lineare con riempimento a tinta unita">
            <a:extLst>
              <a:ext uri="{FF2B5EF4-FFF2-40B4-BE49-F238E27FC236}">
                <a16:creationId xmlns:a16="http://schemas.microsoft.com/office/drawing/2014/main" id="{6AC2AE2A-5757-46FF-AD0D-348FAC6E1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852042" y="1988036"/>
            <a:ext cx="502873" cy="502873"/>
          </a:xfrm>
          <a:prstGeom prst="rect">
            <a:avLst/>
          </a:prstGeom>
          <a:noFill/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BB0E3036-3233-46CB-ADEB-F90F1B62FCC8}"/>
              </a:ext>
            </a:extLst>
          </p:cNvPr>
          <p:cNvSpPr/>
          <p:nvPr/>
        </p:nvSpPr>
        <p:spPr>
          <a:xfrm>
            <a:off x="263770" y="6289490"/>
            <a:ext cx="1266092" cy="5198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749F4C-A804-46BB-A69F-5923DDE9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668B554-DF08-40C2-A037-DF2B9669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6</a:t>
            </a:fld>
            <a:endParaRPr lang="it-IT" noProof="0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70D2A3DF-2ADD-4790-B1BE-575862CFC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68379"/>
              </p:ext>
            </p:extLst>
          </p:nvPr>
        </p:nvGraphicFramePr>
        <p:xfrm>
          <a:off x="7200900" y="2965421"/>
          <a:ext cx="3973678" cy="2219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5842">
                  <a:extLst>
                    <a:ext uri="{9D8B030D-6E8A-4147-A177-3AD203B41FA5}">
                      <a16:colId xmlns:a16="http://schemas.microsoft.com/office/drawing/2014/main" val="462038026"/>
                    </a:ext>
                  </a:extLst>
                </a:gridCol>
                <a:gridCol w="1221017">
                  <a:extLst>
                    <a:ext uri="{9D8B030D-6E8A-4147-A177-3AD203B41FA5}">
                      <a16:colId xmlns:a16="http://schemas.microsoft.com/office/drawing/2014/main" val="940983739"/>
                    </a:ext>
                  </a:extLst>
                </a:gridCol>
                <a:gridCol w="1221017">
                  <a:extLst>
                    <a:ext uri="{9D8B030D-6E8A-4147-A177-3AD203B41FA5}">
                      <a16:colId xmlns:a16="http://schemas.microsoft.com/office/drawing/2014/main" val="909041273"/>
                    </a:ext>
                  </a:extLst>
                </a:gridCol>
                <a:gridCol w="1145802">
                  <a:extLst>
                    <a:ext uri="{9D8B030D-6E8A-4147-A177-3AD203B41FA5}">
                      <a16:colId xmlns:a16="http://schemas.microsoft.com/office/drawing/2014/main" val="3358644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t-IT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5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7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4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95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71695"/>
                  </a:ext>
                </a:extLst>
              </a:tr>
            </a:tbl>
          </a:graphicData>
        </a:graphic>
      </p:graphicFrame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6316860D-A324-4352-AE43-41FB1544C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35762"/>
              </p:ext>
            </p:extLst>
          </p:nvPr>
        </p:nvGraphicFramePr>
        <p:xfrm>
          <a:off x="2339351" y="3429000"/>
          <a:ext cx="231178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8140">
                  <a:extLst>
                    <a:ext uri="{9D8B030D-6E8A-4147-A177-3AD203B41FA5}">
                      <a16:colId xmlns:a16="http://schemas.microsoft.com/office/drawing/2014/main" val="1564278525"/>
                    </a:ext>
                  </a:extLst>
                </a:gridCol>
                <a:gridCol w="1183640">
                  <a:extLst>
                    <a:ext uri="{9D8B030D-6E8A-4147-A177-3AD203B41FA5}">
                      <a16:colId xmlns:a16="http://schemas.microsoft.com/office/drawing/2014/main" val="281972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Accuracy</a:t>
                      </a:r>
                      <a:endParaRPr lang="it-IT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8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K-NN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42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81270"/>
                  </a:ext>
                </a:extLst>
              </a:tr>
            </a:tbl>
          </a:graphicData>
        </a:graphic>
      </p:graphicFrame>
      <p:sp>
        <p:nvSpPr>
          <p:cNvPr id="8" name="Rettangolo 7">
            <a:extLst>
              <a:ext uri="{FF2B5EF4-FFF2-40B4-BE49-F238E27FC236}">
                <a16:creationId xmlns:a16="http://schemas.microsoft.com/office/drawing/2014/main" id="{7B69A873-0F77-43DD-8410-2559AFD6FCEC}"/>
              </a:ext>
            </a:extLst>
          </p:cNvPr>
          <p:cNvSpPr/>
          <p:nvPr/>
        </p:nvSpPr>
        <p:spPr>
          <a:xfrm>
            <a:off x="263770" y="6289490"/>
            <a:ext cx="1266092" cy="5198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1BC12A-9CF1-493D-BA4E-1AA23BDEA1DE}"/>
              </a:ext>
            </a:extLst>
          </p:cNvPr>
          <p:cNvSpPr txBox="1"/>
          <p:nvPr/>
        </p:nvSpPr>
        <p:spPr>
          <a:xfrm>
            <a:off x="515938" y="706789"/>
            <a:ext cx="11142218" cy="225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Il Dataset delle recensioni è stato diviso in Train (67 %) e Test (33 %). Sono stati costruiti i seguenti modelli di classificazione multinomiale:</a:t>
            </a:r>
          </a:p>
          <a:p>
            <a:pPr algn="just">
              <a:lnSpc>
                <a:spcPct val="114000"/>
              </a:lnSpc>
            </a:pPr>
            <a:endParaRPr lang="it-IT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Singular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Vector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Machine;</a:t>
            </a:r>
          </a:p>
          <a:p>
            <a:pPr marL="285750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k 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Nearest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Neighbor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k = 5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marL="285750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Random 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Forest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lnSpc>
                <a:spcPct val="114000"/>
              </a:lnSpc>
            </a:pPr>
            <a:endParaRPr lang="it-IT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4000"/>
              </a:lnSpc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I modelli hanno prodotto le seguenti performance: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42FA0D2F-B357-428F-BD44-1507B1065648}"/>
              </a:ext>
            </a:extLst>
          </p:cNvPr>
          <p:cNvSpPr txBox="1">
            <a:spLocks/>
          </p:cNvSpPr>
          <p:nvPr/>
        </p:nvSpPr>
        <p:spPr>
          <a:xfrm>
            <a:off x="2339350" y="4989884"/>
            <a:ext cx="2311779" cy="3204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Accuracy</a:t>
            </a: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 dei modelli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C525DF04-3F7E-418C-846D-4EAE2CAA6057}"/>
              </a:ext>
            </a:extLst>
          </p:cNvPr>
          <p:cNvSpPr txBox="1">
            <a:spLocks/>
          </p:cNvSpPr>
          <p:nvPr/>
        </p:nvSpPr>
        <p:spPr>
          <a:xfrm>
            <a:off x="7200899" y="5277312"/>
            <a:ext cx="3982061" cy="3204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Altre Metriche di Classificazione (SVM </a:t>
            </a:r>
            <a:r>
              <a:rPr lang="it-IT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Lemmed</a:t>
            </a: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Tf-Idf</a:t>
            </a: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303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B4165C-DEDE-4ED6-B7D7-6C156D7B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it-IT" dirty="0"/>
              <a:t>clustering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3EB2F11-A4A5-4FF3-B7C7-5885D643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7</a:t>
            </a:fld>
            <a:endParaRPr lang="it-IT" noProof="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F2DEA6-FD3A-4D69-9D2B-A7B1090A44D5}"/>
              </a:ext>
            </a:extLst>
          </p:cNvPr>
          <p:cNvSpPr txBox="1"/>
          <p:nvPr/>
        </p:nvSpPr>
        <p:spPr>
          <a:xfrm>
            <a:off x="525462" y="706789"/>
            <a:ext cx="11132694" cy="2627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Le tecniche di clustering prese in considerazione sono:</a:t>
            </a:r>
          </a:p>
          <a:p>
            <a:pPr algn="just">
              <a:lnSpc>
                <a:spcPct val="114000"/>
              </a:lnSpc>
            </a:pPr>
            <a:endParaRPr lang="it-IT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Means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Hierarchical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Clustering: </a:t>
            </a:r>
            <a:r>
              <a:rPr lang="it-IT" i="1" dirty="0" err="1">
                <a:latin typeface="Segoe UI" panose="020B0502040204020203" pitchFamily="34" charset="0"/>
                <a:cs typeface="Segoe UI" panose="020B0502040204020203" pitchFamily="34" charset="0"/>
              </a:rPr>
              <a:t>Agglomerative</a:t>
            </a: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 Single linkage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Hierarchical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Clustering: </a:t>
            </a:r>
            <a:r>
              <a:rPr lang="it-IT" i="1" dirty="0" err="1">
                <a:latin typeface="Segoe UI" panose="020B0502040204020203" pitchFamily="34" charset="0"/>
                <a:cs typeface="Segoe UI" panose="020B0502040204020203" pitchFamily="34" charset="0"/>
              </a:rPr>
              <a:t>Agglomerative</a:t>
            </a: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i="1" dirty="0" err="1">
                <a:latin typeface="Segoe UI" panose="020B0502040204020203" pitchFamily="34" charset="0"/>
                <a:cs typeface="Segoe UI" panose="020B0502040204020203" pitchFamily="34" charset="0"/>
              </a:rPr>
              <a:t>Average</a:t>
            </a: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 linkage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it-IT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4000"/>
              </a:lnSpc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In entrambe le partizioni è stato preso in considerazione un numero di gruppi pari a 5, così da intendere il clustering come classificazione non supervisionata, valutata tramite la metrica </a:t>
            </a:r>
            <a:r>
              <a:rPr lang="it-IT" i="1" dirty="0" err="1">
                <a:latin typeface="Segoe UI" panose="020B0502040204020203" pitchFamily="34" charset="0"/>
                <a:cs typeface="Segoe UI" panose="020B0502040204020203" pitchFamily="34" charset="0"/>
              </a:rPr>
              <a:t>Normalized</a:t>
            </a: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i="1" dirty="0" err="1">
                <a:latin typeface="Segoe UI" panose="020B0502040204020203" pitchFamily="34" charset="0"/>
                <a:cs typeface="Segoe UI" panose="020B0502040204020203" pitchFamily="34" charset="0"/>
              </a:rPr>
              <a:t>Mutual</a:t>
            </a: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 Information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3480593B-CD7B-46D8-BDDF-F828FDBB2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1771"/>
              </p:ext>
            </p:extLst>
          </p:nvPr>
        </p:nvGraphicFramePr>
        <p:xfrm>
          <a:off x="598058" y="3270081"/>
          <a:ext cx="3616453" cy="2219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16">
                  <a:extLst>
                    <a:ext uri="{9D8B030D-6E8A-4147-A177-3AD203B41FA5}">
                      <a16:colId xmlns:a16="http://schemas.microsoft.com/office/drawing/2014/main" val="462038026"/>
                    </a:ext>
                  </a:extLst>
                </a:gridCol>
                <a:gridCol w="704797">
                  <a:extLst>
                    <a:ext uri="{9D8B030D-6E8A-4147-A177-3AD203B41FA5}">
                      <a16:colId xmlns:a16="http://schemas.microsoft.com/office/drawing/2014/main" val="940983739"/>
                    </a:ext>
                  </a:extLst>
                </a:gridCol>
                <a:gridCol w="704797">
                  <a:extLst>
                    <a:ext uri="{9D8B030D-6E8A-4147-A177-3AD203B41FA5}">
                      <a16:colId xmlns:a16="http://schemas.microsoft.com/office/drawing/2014/main" val="909041273"/>
                    </a:ext>
                  </a:extLst>
                </a:gridCol>
                <a:gridCol w="661381">
                  <a:extLst>
                    <a:ext uri="{9D8B030D-6E8A-4147-A177-3AD203B41FA5}">
                      <a16:colId xmlns:a16="http://schemas.microsoft.com/office/drawing/2014/main" val="3358644843"/>
                    </a:ext>
                  </a:extLst>
                </a:gridCol>
                <a:gridCol w="661381">
                  <a:extLst>
                    <a:ext uri="{9D8B030D-6E8A-4147-A177-3AD203B41FA5}">
                      <a16:colId xmlns:a16="http://schemas.microsoft.com/office/drawing/2014/main" val="402801853"/>
                    </a:ext>
                  </a:extLst>
                </a:gridCol>
                <a:gridCol w="661381">
                  <a:extLst>
                    <a:ext uri="{9D8B030D-6E8A-4147-A177-3AD203B41FA5}">
                      <a16:colId xmlns:a16="http://schemas.microsoft.com/office/drawing/2014/main" val="2195307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t-IT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5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7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4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95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71695"/>
                  </a:ext>
                </a:extLst>
              </a:tr>
            </a:tbl>
          </a:graphicData>
        </a:graphic>
      </p:graphicFrame>
      <p:sp>
        <p:nvSpPr>
          <p:cNvPr id="7" name="Sottotitolo 2">
            <a:extLst>
              <a:ext uri="{FF2B5EF4-FFF2-40B4-BE49-F238E27FC236}">
                <a16:creationId xmlns:a16="http://schemas.microsoft.com/office/drawing/2014/main" id="{EB8770C9-9573-4F3B-9A9A-42BDB7E2EB08}"/>
              </a:ext>
            </a:extLst>
          </p:cNvPr>
          <p:cNvSpPr txBox="1">
            <a:spLocks/>
          </p:cNvSpPr>
          <p:nvPr/>
        </p:nvSpPr>
        <p:spPr>
          <a:xfrm>
            <a:off x="515938" y="5592349"/>
            <a:ext cx="3780692" cy="3204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Matrice di Confusione (k-</a:t>
            </a:r>
            <a:r>
              <a:rPr lang="it-IT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Means</a:t>
            </a: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Lemmed</a:t>
            </a: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Tf-Idf</a:t>
            </a: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1FEBE6E2-B32A-4FD8-A643-0FA7EE7D4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14301"/>
              </p:ext>
            </p:extLst>
          </p:nvPr>
        </p:nvGraphicFramePr>
        <p:xfrm>
          <a:off x="1739072" y="5945026"/>
          <a:ext cx="1334424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4424">
                  <a:extLst>
                    <a:ext uri="{9D8B030D-6E8A-4147-A177-3AD203B41FA5}">
                      <a16:colId xmlns:a16="http://schemas.microsoft.com/office/drawing/2014/main" val="1564278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NMIS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8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4058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67728A77-886B-45AB-8D22-515412382211}"/>
              </a:ext>
            </a:extLst>
          </p:cNvPr>
          <p:cNvSpPr txBox="1"/>
          <p:nvPr/>
        </p:nvSpPr>
        <p:spPr>
          <a:xfrm>
            <a:off x="5266271" y="3302843"/>
            <a:ext cx="6391885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Il metodo delle </a:t>
            </a: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-medie non è un buon classificatore, in quanto l’appartenenza in un gruppo non implica un punteggio di recensione simile.</a:t>
            </a:r>
          </a:p>
          <a:p>
            <a:pPr algn="just"/>
            <a:endParaRPr lang="it-IT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Inoltre, i metodi di tipo gerarchico (sia </a:t>
            </a: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Single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che </a:t>
            </a:r>
            <a:r>
              <a:rPr lang="it-IT" i="1" dirty="0" err="1">
                <a:latin typeface="Segoe UI" panose="020B0502040204020203" pitchFamily="34" charset="0"/>
                <a:cs typeface="Segoe UI" panose="020B0502040204020203" pitchFamily="34" charset="0"/>
              </a:rPr>
              <a:t>Average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) non riescono a dividere le unità in gruppi, in quanto generavano 4 gruppi composti da una sola unità ed il restante comprendente tutte le altre.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7094A8A-ADE5-4A61-B2CE-8400D4010120}"/>
              </a:ext>
            </a:extLst>
          </p:cNvPr>
          <p:cNvSpPr/>
          <p:nvPr/>
        </p:nvSpPr>
        <p:spPr>
          <a:xfrm>
            <a:off x="263770" y="6289490"/>
            <a:ext cx="1266092" cy="5198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04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DA400CD8-D665-4689-A048-C476AB52A327}"/>
              </a:ext>
            </a:extLst>
          </p:cNvPr>
          <p:cNvSpPr/>
          <p:nvPr/>
        </p:nvSpPr>
        <p:spPr>
          <a:xfrm>
            <a:off x="263770" y="6289490"/>
            <a:ext cx="1266092" cy="5198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9CDF90F-9A98-4545-B43B-9DE6483F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14539" y="4291748"/>
            <a:ext cx="3851997" cy="199774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4EF2D25-DBAB-4074-B8DC-13EB4A71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it-IT" dirty="0"/>
              <a:t>Caratterizzazione gruppi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FB1A4F1-BC73-4171-AEB7-4D0913C8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8</a:t>
            </a:fld>
            <a:endParaRPr lang="it-IT" noProof="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1D1BBB-B922-4BAE-B76A-9D208C886AB9}"/>
              </a:ext>
            </a:extLst>
          </p:cNvPr>
          <p:cNvSpPr txBox="1"/>
          <p:nvPr/>
        </p:nvSpPr>
        <p:spPr>
          <a:xfrm>
            <a:off x="525462" y="706789"/>
            <a:ext cx="11132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A conferma di quanto detto in precedenza, le 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Wordcloud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dei gruppi appaiono molto confuse.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38A89E8-28E3-43FF-B024-27364210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10348" y="1076121"/>
            <a:ext cx="3851997" cy="199774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600E391-2802-4D8D-A9FD-C9E3675680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2686" y="4291750"/>
            <a:ext cx="3851993" cy="1997739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549953-BD76-4BDD-BCF8-5069B1F98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83" y="1166957"/>
            <a:ext cx="3852000" cy="199774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753306B-376B-4D57-9BAD-760729C2568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165239" y="2557846"/>
            <a:ext cx="3851997" cy="1997741"/>
          </a:xfrm>
          <a:prstGeom prst="rect">
            <a:avLst/>
          </a:prstGeom>
        </p:spPr>
      </p:pic>
      <p:sp>
        <p:nvSpPr>
          <p:cNvPr id="11" name="Sottotitolo 2">
            <a:extLst>
              <a:ext uri="{FF2B5EF4-FFF2-40B4-BE49-F238E27FC236}">
                <a16:creationId xmlns:a16="http://schemas.microsoft.com/office/drawing/2014/main" id="{FF50971A-70AE-427B-A704-31CD9163DA65}"/>
              </a:ext>
            </a:extLst>
          </p:cNvPr>
          <p:cNvSpPr txBox="1">
            <a:spLocks/>
          </p:cNvSpPr>
          <p:nvPr/>
        </p:nvSpPr>
        <p:spPr>
          <a:xfrm>
            <a:off x="7955454" y="3073862"/>
            <a:ext cx="3661716" cy="320498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Wordcloud</a:t>
            </a: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 Cluster 2</a:t>
            </a:r>
          </a:p>
        </p:txBody>
      </p:sp>
      <p:sp>
        <p:nvSpPr>
          <p:cNvPr id="13" name="Sottotitolo 2">
            <a:extLst>
              <a:ext uri="{FF2B5EF4-FFF2-40B4-BE49-F238E27FC236}">
                <a16:creationId xmlns:a16="http://schemas.microsoft.com/office/drawing/2014/main" id="{5D6FC537-3CA2-4F4E-B313-253140F187EF}"/>
              </a:ext>
            </a:extLst>
          </p:cNvPr>
          <p:cNvSpPr txBox="1">
            <a:spLocks/>
          </p:cNvSpPr>
          <p:nvPr/>
        </p:nvSpPr>
        <p:spPr>
          <a:xfrm>
            <a:off x="604734" y="3164699"/>
            <a:ext cx="3671239" cy="320498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Wordcloud</a:t>
            </a: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 Cluster 1</a:t>
            </a: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5671D27D-22A5-4E5D-A2DD-2D8ECD889189}"/>
              </a:ext>
            </a:extLst>
          </p:cNvPr>
          <p:cNvSpPr txBox="1">
            <a:spLocks/>
          </p:cNvSpPr>
          <p:nvPr/>
        </p:nvSpPr>
        <p:spPr>
          <a:xfrm>
            <a:off x="538995" y="6259341"/>
            <a:ext cx="3799376" cy="320498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Wordcloud</a:t>
            </a: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 Cluster 4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B6F426E6-56F0-49AD-8EB1-BD3F999FF1BD}"/>
              </a:ext>
            </a:extLst>
          </p:cNvPr>
          <p:cNvSpPr txBox="1">
            <a:spLocks/>
          </p:cNvSpPr>
          <p:nvPr/>
        </p:nvSpPr>
        <p:spPr>
          <a:xfrm>
            <a:off x="4191550" y="4556679"/>
            <a:ext cx="3799376" cy="320498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Wordcloud</a:t>
            </a: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 Cluster 3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F8868E0B-20E3-4A48-B523-795685F23C58}"/>
              </a:ext>
            </a:extLst>
          </p:cNvPr>
          <p:cNvSpPr txBox="1">
            <a:spLocks/>
          </p:cNvSpPr>
          <p:nvPr/>
        </p:nvSpPr>
        <p:spPr>
          <a:xfrm>
            <a:off x="7886624" y="6198653"/>
            <a:ext cx="3799376" cy="320498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Wordcloud</a:t>
            </a: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 Cluster 5</a:t>
            </a:r>
          </a:p>
        </p:txBody>
      </p:sp>
    </p:spTree>
    <p:extLst>
      <p:ext uri="{BB962C8B-B14F-4D97-AF65-F5344CB8AC3E}">
        <p14:creationId xmlns:p14="http://schemas.microsoft.com/office/powerpoint/2010/main" val="284329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017016-BBBA-485E-A0FA-B869018E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- </a:t>
            </a:r>
            <a:r>
              <a:rPr lang="it-IT" dirty="0" err="1"/>
              <a:t>lsa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DD79279-5966-4C01-819E-FBD81D29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9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454E3FA-F1C5-4FFE-8498-3E1EA670EED8}"/>
              </a:ext>
            </a:extLst>
          </p:cNvPr>
          <p:cNvSpPr/>
          <p:nvPr/>
        </p:nvSpPr>
        <p:spPr>
          <a:xfrm>
            <a:off x="263770" y="6289490"/>
            <a:ext cx="1266092" cy="5198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B468215-8A3F-416E-8C66-BAEA919E6CD9}"/>
              </a:ext>
            </a:extLst>
          </p:cNvPr>
          <p:cNvSpPr txBox="1"/>
          <p:nvPr/>
        </p:nvSpPr>
        <p:spPr>
          <a:xfrm>
            <a:off x="515938" y="4803804"/>
            <a:ext cx="11150600" cy="101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La procedura ha identificato 10 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topic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, i quali non sono tutti interpretabili. Ad esempio, nei 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topic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5 e 7 la lista di parole appare chiaramente riconducibile ad argomenti comuni (</a:t>
            </a: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Amazon, Order, Shipping e </a:t>
            </a:r>
            <a:r>
              <a:rPr lang="it-IT" i="1" dirty="0" err="1">
                <a:latin typeface="Segoe UI" panose="020B0502040204020203" pitchFamily="34" charset="0"/>
                <a:cs typeface="Segoe UI" panose="020B0502040204020203" pitchFamily="34" charset="0"/>
              </a:rPr>
              <a:t>Chocolate</a:t>
            </a: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, Candy, Cookie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), mentre in altri, come il 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topic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8 la tematica non è ben definita.</a:t>
            </a:r>
          </a:p>
        </p:txBody>
      </p:sp>
      <p:graphicFrame>
        <p:nvGraphicFramePr>
          <p:cNvPr id="9" name="Tabella 4">
            <a:extLst>
              <a:ext uri="{FF2B5EF4-FFF2-40B4-BE49-F238E27FC236}">
                <a16:creationId xmlns:a16="http://schemas.microsoft.com/office/drawing/2014/main" id="{4EE33FD1-7A71-4D75-813A-8735857AC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532442"/>
              </p:ext>
            </p:extLst>
          </p:nvPr>
        </p:nvGraphicFramePr>
        <p:xfrm>
          <a:off x="1361962" y="1126350"/>
          <a:ext cx="9458552" cy="330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1794">
                  <a:extLst>
                    <a:ext uri="{9D8B030D-6E8A-4147-A177-3AD203B41FA5}">
                      <a16:colId xmlns:a16="http://schemas.microsoft.com/office/drawing/2014/main" val="940983739"/>
                    </a:ext>
                  </a:extLst>
                </a:gridCol>
                <a:gridCol w="891794">
                  <a:extLst>
                    <a:ext uri="{9D8B030D-6E8A-4147-A177-3AD203B41FA5}">
                      <a16:colId xmlns:a16="http://schemas.microsoft.com/office/drawing/2014/main" val="909041273"/>
                    </a:ext>
                  </a:extLst>
                </a:gridCol>
                <a:gridCol w="891794">
                  <a:extLst>
                    <a:ext uri="{9D8B030D-6E8A-4147-A177-3AD203B41FA5}">
                      <a16:colId xmlns:a16="http://schemas.microsoft.com/office/drawing/2014/main" val="3358644843"/>
                    </a:ext>
                  </a:extLst>
                </a:gridCol>
                <a:gridCol w="891794">
                  <a:extLst>
                    <a:ext uri="{9D8B030D-6E8A-4147-A177-3AD203B41FA5}">
                      <a16:colId xmlns:a16="http://schemas.microsoft.com/office/drawing/2014/main" val="3587387017"/>
                    </a:ext>
                  </a:extLst>
                </a:gridCol>
                <a:gridCol w="891794">
                  <a:extLst>
                    <a:ext uri="{9D8B030D-6E8A-4147-A177-3AD203B41FA5}">
                      <a16:colId xmlns:a16="http://schemas.microsoft.com/office/drawing/2014/main" val="3514771375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580845316"/>
                    </a:ext>
                  </a:extLst>
                </a:gridCol>
                <a:gridCol w="994601">
                  <a:extLst>
                    <a:ext uri="{9D8B030D-6E8A-4147-A177-3AD203B41FA5}">
                      <a16:colId xmlns:a16="http://schemas.microsoft.com/office/drawing/2014/main" val="3686125705"/>
                    </a:ext>
                  </a:extLst>
                </a:gridCol>
                <a:gridCol w="994601">
                  <a:extLst>
                    <a:ext uri="{9D8B030D-6E8A-4147-A177-3AD203B41FA5}">
                      <a16:colId xmlns:a16="http://schemas.microsoft.com/office/drawing/2014/main" val="824065771"/>
                    </a:ext>
                  </a:extLst>
                </a:gridCol>
                <a:gridCol w="994601">
                  <a:extLst>
                    <a:ext uri="{9D8B030D-6E8A-4147-A177-3AD203B41FA5}">
                      <a16:colId xmlns:a16="http://schemas.microsoft.com/office/drawing/2014/main" val="1364772571"/>
                    </a:ext>
                  </a:extLst>
                </a:gridCol>
                <a:gridCol w="989619">
                  <a:extLst>
                    <a:ext uri="{9D8B030D-6E8A-4147-A177-3AD203B41FA5}">
                      <a16:colId xmlns:a16="http://schemas.microsoft.com/office/drawing/2014/main" val="1238105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Topic</a:t>
                      </a:r>
                      <a:r>
                        <a:rPr lang="it-IT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Topic</a:t>
                      </a:r>
                      <a:r>
                        <a:rPr lang="it-IT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Topic</a:t>
                      </a:r>
                      <a:r>
                        <a:rPr lang="it-IT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Topic</a:t>
                      </a:r>
                      <a:r>
                        <a:rPr lang="it-IT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Topic</a:t>
                      </a:r>
                      <a:r>
                        <a:rPr lang="it-IT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Topic</a:t>
                      </a:r>
                      <a:r>
                        <a:rPr lang="it-IT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Topic</a:t>
                      </a:r>
                      <a:r>
                        <a:rPr lang="it-IT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Topic</a:t>
                      </a:r>
                      <a:r>
                        <a:rPr lang="it-IT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Topic</a:t>
                      </a:r>
                      <a:r>
                        <a:rPr lang="it-IT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Topic</a:t>
                      </a:r>
                      <a:r>
                        <a:rPr lang="it-IT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5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Like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Tea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Tea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Dog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Water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Chocolate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Great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37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Taste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Coffe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Green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Food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Amazon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Bar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Food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Chocolate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Love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90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Coffee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Cup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Dog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Coffee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Prize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Food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Box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Eat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Taste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Flavor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024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Flavor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Bag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Treat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Box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Drink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Cooky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Bar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Bar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Food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995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Tea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Green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Food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Tea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Ingredient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Bag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Chocolate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Food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Price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887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Flavor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Drink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Leaf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Shipping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Dark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Box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Good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221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Good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Strong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Box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Bag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Sauce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Treat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Brand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Tea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Chocolate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625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Taste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Love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Bottle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Candy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Dry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Coffee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4251834"/>
                  </a:ext>
                </a:extLst>
              </a:tr>
            </a:tbl>
          </a:graphicData>
        </a:graphic>
      </p:graphicFrame>
      <p:sp>
        <p:nvSpPr>
          <p:cNvPr id="11" name="Sottotitolo 2">
            <a:extLst>
              <a:ext uri="{FF2B5EF4-FFF2-40B4-BE49-F238E27FC236}">
                <a16:creationId xmlns:a16="http://schemas.microsoft.com/office/drawing/2014/main" id="{518B5105-E953-41A2-99BB-0399ADA4D9D5}"/>
              </a:ext>
            </a:extLst>
          </p:cNvPr>
          <p:cNvSpPr txBox="1">
            <a:spLocks/>
          </p:cNvSpPr>
          <p:nvPr/>
        </p:nvSpPr>
        <p:spPr>
          <a:xfrm>
            <a:off x="1361962" y="4484241"/>
            <a:ext cx="9458552" cy="320498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Identificazione per </a:t>
            </a:r>
            <a:r>
              <a:rPr lang="it-IT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Topic</a:t>
            </a:r>
            <a:r>
              <a:rPr lang="it-IT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 (LSA)</a:t>
            </a:r>
          </a:p>
        </p:txBody>
      </p:sp>
    </p:spTree>
    <p:extLst>
      <p:ext uri="{BB962C8B-B14F-4D97-AF65-F5344CB8AC3E}">
        <p14:creationId xmlns:p14="http://schemas.microsoft.com/office/powerpoint/2010/main" val="1960612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34_TF34076243" id="{8D25DEF9-14AB-4658-AEE9-E2A85E71F056}" vid="{5DF5FB86-660A-4A10-82D0-5D2FF65C212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sfere blu</Template>
  <TotalTime>281</TotalTime>
  <Words>1229</Words>
  <Application>Microsoft Office PowerPoint</Application>
  <PresentationFormat>Widescreen</PresentationFormat>
  <Paragraphs>284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Corbel</vt:lpstr>
      <vt:lpstr>Segoe UI</vt:lpstr>
      <vt:lpstr>Tema di Office</vt:lpstr>
      <vt:lpstr>Amazon fine food</vt:lpstr>
      <vt:lpstr>pipeline</vt:lpstr>
      <vt:lpstr>Presentazione standard di PowerPoint</vt:lpstr>
      <vt:lpstr>Analisi esplorativa</vt:lpstr>
      <vt:lpstr>PREPARAZIONE DEI DATI</vt:lpstr>
      <vt:lpstr>Classification</vt:lpstr>
      <vt:lpstr>clustering</vt:lpstr>
      <vt:lpstr>Caratterizzazione gruppi</vt:lpstr>
      <vt:lpstr>Topic modeling - lsa</vt:lpstr>
      <vt:lpstr>Topic modeling - lda</vt:lpstr>
      <vt:lpstr>Risposta alle domande di ricerca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fine food</dc:title>
  <dc:creator>a.filosa1@campus.unimib.it</dc:creator>
  <cp:lastModifiedBy>a.filosa1@campus.unimib.it</cp:lastModifiedBy>
  <cp:revision>38</cp:revision>
  <dcterms:created xsi:type="dcterms:W3CDTF">2021-01-10T17:33:52Z</dcterms:created>
  <dcterms:modified xsi:type="dcterms:W3CDTF">2021-01-11T14:21:46Z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