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9" r:id="rId3"/>
    <p:sldId id="268" r:id="rId4"/>
    <p:sldId id="287" r:id="rId5"/>
    <p:sldId id="270" r:id="rId6"/>
    <p:sldId id="260" r:id="rId7"/>
    <p:sldId id="288" r:id="rId8"/>
    <p:sldId id="257" r:id="rId9"/>
    <p:sldId id="271" r:id="rId10"/>
    <p:sldId id="263" r:id="rId11"/>
    <p:sldId id="272" r:id="rId12"/>
    <p:sldId id="273" r:id="rId13"/>
    <p:sldId id="275" r:id="rId14"/>
    <p:sldId id="276" r:id="rId15"/>
    <p:sldId id="277" r:id="rId16"/>
    <p:sldId id="278" r:id="rId17"/>
    <p:sldId id="279" r:id="rId18"/>
    <p:sldId id="289" r:id="rId19"/>
    <p:sldId id="282" r:id="rId20"/>
    <p:sldId id="290" r:id="rId21"/>
    <p:sldId id="283" r:id="rId22"/>
    <p:sldId id="291" r:id="rId23"/>
    <p:sldId id="285" r:id="rId24"/>
    <p:sldId id="292" r:id="rId25"/>
    <p:sldId id="29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E48312"/>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1554E-9284-4AF6-9BE8-A0FA174CCD3E}" v="27" dt="2023-10-27T13:59:1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82" autoAdjust="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van de Zande" userId="0c462f217e87b991" providerId="LiveId" clId="{CFE1554E-9284-4AF6-9BE8-A0FA174CCD3E}"/>
    <pc:docChg chg="undo custSel addSld delSld modSld">
      <pc:chgData name="Simone van de Zande" userId="0c462f217e87b991" providerId="LiveId" clId="{CFE1554E-9284-4AF6-9BE8-A0FA174CCD3E}" dt="2023-10-28T14:22:00.097" v="220" actId="20577"/>
      <pc:docMkLst>
        <pc:docMk/>
      </pc:docMkLst>
      <pc:sldChg chg="modSp mod">
        <pc:chgData name="Simone van de Zande" userId="0c462f217e87b991" providerId="LiveId" clId="{CFE1554E-9284-4AF6-9BE8-A0FA174CCD3E}" dt="2023-10-28T14:22:00.097" v="220" actId="20577"/>
        <pc:sldMkLst>
          <pc:docMk/>
          <pc:sldMk cId="64828081" sldId="287"/>
        </pc:sldMkLst>
        <pc:spChg chg="mod">
          <ac:chgData name="Simone van de Zande" userId="0c462f217e87b991" providerId="LiveId" clId="{CFE1554E-9284-4AF6-9BE8-A0FA174CCD3E}" dt="2023-10-28T14:22:00.097" v="220" actId="20577"/>
          <ac:spMkLst>
            <pc:docMk/>
            <pc:sldMk cId="64828081" sldId="287"/>
            <ac:spMk id="18" creationId="{FD425AE1-3C6A-B25E-6F85-01D923A37C13}"/>
          </ac:spMkLst>
        </pc:spChg>
      </pc:sldChg>
      <pc:sldChg chg="modNotesTx">
        <pc:chgData name="Simone van de Zande" userId="0c462f217e87b991" providerId="LiveId" clId="{CFE1554E-9284-4AF6-9BE8-A0FA174CCD3E}" dt="2023-10-19T14:59:32.895" v="108" actId="20577"/>
        <pc:sldMkLst>
          <pc:docMk/>
          <pc:sldMk cId="1186065674" sldId="293"/>
        </pc:sldMkLst>
      </pc:sldChg>
      <pc:sldChg chg="addSp delSp modSp new del mod">
        <pc:chgData name="Simone van de Zande" userId="0c462f217e87b991" providerId="LiveId" clId="{CFE1554E-9284-4AF6-9BE8-A0FA174CCD3E}" dt="2023-10-28T14:21:27.957" v="218" actId="47"/>
        <pc:sldMkLst>
          <pc:docMk/>
          <pc:sldMk cId="2485798523" sldId="294"/>
        </pc:sldMkLst>
        <pc:spChg chg="del">
          <ac:chgData name="Simone van de Zande" userId="0c462f217e87b991" providerId="LiveId" clId="{CFE1554E-9284-4AF6-9BE8-A0FA174CCD3E}" dt="2023-10-23T07:04:39.295" v="110" actId="478"/>
          <ac:spMkLst>
            <pc:docMk/>
            <pc:sldMk cId="2485798523" sldId="294"/>
            <ac:spMk id="2" creationId="{E5EDD82B-488A-BF31-809E-47B53F43BE91}"/>
          </ac:spMkLst>
        </pc:spChg>
        <pc:spChg chg="del">
          <ac:chgData name="Simone van de Zande" userId="0c462f217e87b991" providerId="LiveId" clId="{CFE1554E-9284-4AF6-9BE8-A0FA174CCD3E}" dt="2023-10-23T07:04:40.040" v="111" actId="478"/>
          <ac:spMkLst>
            <pc:docMk/>
            <pc:sldMk cId="2485798523" sldId="294"/>
            <ac:spMk id="3" creationId="{5142B9B3-EB87-C611-B341-1177828ED7C0}"/>
          </ac:spMkLst>
        </pc:spChg>
        <pc:spChg chg="add del mod">
          <ac:chgData name="Simone van de Zande" userId="0c462f217e87b991" providerId="LiveId" clId="{CFE1554E-9284-4AF6-9BE8-A0FA174CCD3E}" dt="2023-10-23T07:05:07.805" v="119" actId="478"/>
          <ac:spMkLst>
            <pc:docMk/>
            <pc:sldMk cId="2485798523" sldId="294"/>
            <ac:spMk id="7" creationId="{F6662F43-483C-7DE8-B81B-8E8937D84167}"/>
          </ac:spMkLst>
        </pc:spChg>
        <pc:spChg chg="add mod">
          <ac:chgData name="Simone van de Zande" userId="0c462f217e87b991" providerId="LiveId" clId="{CFE1554E-9284-4AF6-9BE8-A0FA174CCD3E}" dt="2023-10-23T07:06:22.608" v="125" actId="14100"/>
          <ac:spMkLst>
            <pc:docMk/>
            <pc:sldMk cId="2485798523" sldId="294"/>
            <ac:spMk id="8" creationId="{899382EC-C3B5-D373-F6BD-86D99C01A36D}"/>
          </ac:spMkLst>
        </pc:spChg>
        <pc:spChg chg="add mod">
          <ac:chgData name="Simone van de Zande" userId="0c462f217e87b991" providerId="LiveId" clId="{CFE1554E-9284-4AF6-9BE8-A0FA174CCD3E}" dt="2023-10-23T07:07:06.548" v="127"/>
          <ac:spMkLst>
            <pc:docMk/>
            <pc:sldMk cId="2485798523" sldId="294"/>
            <ac:spMk id="10" creationId="{F40DF284-2156-51B7-D850-2DFB0612E0A6}"/>
          </ac:spMkLst>
        </pc:spChg>
        <pc:picChg chg="add mod modCrop">
          <ac:chgData name="Simone van de Zande" userId="0c462f217e87b991" providerId="LiveId" clId="{CFE1554E-9284-4AF6-9BE8-A0FA174CCD3E}" dt="2023-10-23T07:04:57.071" v="117" actId="1076"/>
          <ac:picMkLst>
            <pc:docMk/>
            <pc:sldMk cId="2485798523" sldId="294"/>
            <ac:picMk id="6" creationId="{A3DA44DB-59AA-2E16-01C1-46AE3F906333}"/>
          </ac:picMkLst>
        </pc:picChg>
        <pc:picChg chg="add mod">
          <ac:chgData name="Simone van de Zande" userId="0c462f217e87b991" providerId="LiveId" clId="{CFE1554E-9284-4AF6-9BE8-A0FA174CCD3E}" dt="2023-10-23T07:07:06.548" v="127"/>
          <ac:picMkLst>
            <pc:docMk/>
            <pc:sldMk cId="2485798523" sldId="294"/>
            <ac:picMk id="9" creationId="{39EB0125-9181-12CC-D7E2-A0D0B7B45BB4}"/>
          </ac:picMkLst>
        </pc:picChg>
      </pc:sldChg>
      <pc:sldChg chg="addSp delSp modSp add del mod">
        <pc:chgData name="Simone van de Zande" userId="0c462f217e87b991" providerId="LiveId" clId="{CFE1554E-9284-4AF6-9BE8-A0FA174CCD3E}" dt="2023-10-28T14:21:27.957" v="218" actId="47"/>
        <pc:sldMkLst>
          <pc:docMk/>
          <pc:sldMk cId="3775236634" sldId="295"/>
        </pc:sldMkLst>
        <pc:spChg chg="mod">
          <ac:chgData name="Simone van de Zande" userId="0c462f217e87b991" providerId="LiveId" clId="{CFE1554E-9284-4AF6-9BE8-A0FA174CCD3E}" dt="2023-10-23T07:07:13.333" v="130" actId="1076"/>
          <ac:spMkLst>
            <pc:docMk/>
            <pc:sldMk cId="3775236634" sldId="295"/>
            <ac:spMk id="8" creationId="{899382EC-C3B5-D373-F6BD-86D99C01A36D}"/>
          </ac:spMkLst>
        </pc:spChg>
        <pc:spChg chg="add mod">
          <ac:chgData name="Simone van de Zande" userId="0c462f217e87b991" providerId="LiveId" clId="{CFE1554E-9284-4AF6-9BE8-A0FA174CCD3E}" dt="2023-10-23T07:27:19.940" v="182" actId="14100"/>
          <ac:spMkLst>
            <pc:docMk/>
            <pc:sldMk cId="3775236634" sldId="295"/>
            <ac:spMk id="13" creationId="{FC255F80-F4C6-8D4E-6CE9-D49ECB701474}"/>
          </ac:spMkLst>
        </pc:spChg>
        <pc:spChg chg="add mod">
          <ac:chgData name="Simone van de Zande" userId="0c462f217e87b991" providerId="LiveId" clId="{CFE1554E-9284-4AF6-9BE8-A0FA174CCD3E}" dt="2023-10-23T07:27:03.458" v="180" actId="1076"/>
          <ac:spMkLst>
            <pc:docMk/>
            <pc:sldMk cId="3775236634" sldId="295"/>
            <ac:spMk id="14" creationId="{003D6294-A7F2-F559-2F54-B1D9A771A938}"/>
          </ac:spMkLst>
        </pc:spChg>
        <pc:picChg chg="add del mod">
          <ac:chgData name="Simone van de Zande" userId="0c462f217e87b991" providerId="LiveId" clId="{CFE1554E-9284-4AF6-9BE8-A0FA174CCD3E}" dt="2023-10-23T07:22:25.899" v="137" actId="478"/>
          <ac:picMkLst>
            <pc:docMk/>
            <pc:sldMk cId="3775236634" sldId="295"/>
            <ac:picMk id="3" creationId="{3392B41E-026E-5A1A-0C2E-53C405E40C73}"/>
          </ac:picMkLst>
        </pc:picChg>
        <pc:picChg chg="del">
          <ac:chgData name="Simone van de Zande" userId="0c462f217e87b991" providerId="LiveId" clId="{CFE1554E-9284-4AF6-9BE8-A0FA174CCD3E}" dt="2023-10-23T07:07:10.853" v="129" actId="478"/>
          <ac:picMkLst>
            <pc:docMk/>
            <pc:sldMk cId="3775236634" sldId="295"/>
            <ac:picMk id="6" creationId="{A3DA44DB-59AA-2E16-01C1-46AE3F906333}"/>
          </ac:picMkLst>
        </pc:picChg>
        <pc:picChg chg="add del mod">
          <ac:chgData name="Simone van de Zande" userId="0c462f217e87b991" providerId="LiveId" clId="{CFE1554E-9284-4AF6-9BE8-A0FA174CCD3E}" dt="2023-10-23T07:22:30.098" v="140" actId="478"/>
          <ac:picMkLst>
            <pc:docMk/>
            <pc:sldMk cId="3775236634" sldId="295"/>
            <ac:picMk id="7" creationId="{E85D0CF5-1939-C3A9-F7EB-7FC8C0BF8DC5}"/>
          </ac:picMkLst>
        </pc:picChg>
        <pc:picChg chg="add del mod">
          <ac:chgData name="Simone van de Zande" userId="0c462f217e87b991" providerId="LiveId" clId="{CFE1554E-9284-4AF6-9BE8-A0FA174CCD3E}" dt="2023-10-23T07:25:37.819" v="145" actId="478"/>
          <ac:picMkLst>
            <pc:docMk/>
            <pc:sldMk cId="3775236634" sldId="295"/>
            <ac:picMk id="10" creationId="{3CCE41AF-BD7D-7E25-2683-A41BB354DA8C}"/>
          </ac:picMkLst>
        </pc:picChg>
        <pc:picChg chg="add mod modCrop">
          <ac:chgData name="Simone van de Zande" userId="0c462f217e87b991" providerId="LiveId" clId="{CFE1554E-9284-4AF6-9BE8-A0FA174CCD3E}" dt="2023-10-23T07:27:14.478" v="181" actId="732"/>
          <ac:picMkLst>
            <pc:docMk/>
            <pc:sldMk cId="3775236634" sldId="295"/>
            <ac:picMk id="12" creationId="{78D9DFAE-74E1-38CB-5BD9-9B448912B1EC}"/>
          </ac:picMkLst>
        </pc:picChg>
      </pc:sldChg>
      <pc:sldChg chg="addSp delSp modSp new del mod">
        <pc:chgData name="Simone van de Zande" userId="0c462f217e87b991" providerId="LiveId" clId="{CFE1554E-9284-4AF6-9BE8-A0FA174CCD3E}" dt="2023-10-28T14:21:27.957" v="218" actId="47"/>
        <pc:sldMkLst>
          <pc:docMk/>
          <pc:sldMk cId="355188075" sldId="296"/>
        </pc:sldMkLst>
        <pc:spChg chg="mod">
          <ac:chgData name="Simone van de Zande" userId="0c462f217e87b991" providerId="LiveId" clId="{CFE1554E-9284-4AF6-9BE8-A0FA174CCD3E}" dt="2023-10-27T08:58:15.928" v="203" actId="20577"/>
          <ac:spMkLst>
            <pc:docMk/>
            <pc:sldMk cId="355188075" sldId="296"/>
            <ac:spMk id="2" creationId="{21153445-BAC9-F894-A7F1-D0F41F4B65B7}"/>
          </ac:spMkLst>
        </pc:spChg>
        <pc:picChg chg="add del mod">
          <ac:chgData name="Simone van de Zande" userId="0c462f217e87b991" providerId="LiveId" clId="{CFE1554E-9284-4AF6-9BE8-A0FA174CCD3E}" dt="2023-10-27T12:18:26.731" v="204" actId="478"/>
          <ac:picMkLst>
            <pc:docMk/>
            <pc:sldMk cId="355188075" sldId="296"/>
            <ac:picMk id="6" creationId="{A99B498C-297F-77E3-DA55-712080635F18}"/>
          </ac:picMkLst>
        </pc:picChg>
        <pc:picChg chg="add del mod">
          <ac:chgData name="Simone van de Zande" userId="0c462f217e87b991" providerId="LiveId" clId="{CFE1554E-9284-4AF6-9BE8-A0FA174CCD3E}" dt="2023-10-27T13:58:56.164" v="212" actId="478"/>
          <ac:picMkLst>
            <pc:docMk/>
            <pc:sldMk cId="355188075" sldId="296"/>
            <ac:picMk id="8" creationId="{4FA39D82-4E2B-FBBF-F89F-817566673093}"/>
          </ac:picMkLst>
        </pc:picChg>
        <pc:picChg chg="add del mod">
          <ac:chgData name="Simone van de Zande" userId="0c462f217e87b991" providerId="LiveId" clId="{CFE1554E-9284-4AF6-9BE8-A0FA174CCD3E}" dt="2023-10-27T07:19:10.272" v="189" actId="478"/>
          <ac:picMkLst>
            <pc:docMk/>
            <pc:sldMk cId="355188075" sldId="296"/>
            <ac:picMk id="1026" creationId="{9E3994C1-BAE9-F07D-E78D-1198B3430302}"/>
          </ac:picMkLst>
        </pc:picChg>
        <pc:picChg chg="add del mod">
          <ac:chgData name="Simone van de Zande" userId="0c462f217e87b991" providerId="LiveId" clId="{CFE1554E-9284-4AF6-9BE8-A0FA174CCD3E}" dt="2023-10-27T12:18:27.187" v="205" actId="478"/>
          <ac:picMkLst>
            <pc:docMk/>
            <pc:sldMk cId="355188075" sldId="296"/>
            <ac:picMk id="1028" creationId="{6C68CF42-795E-E4A4-6F50-2F78DF2A3A8F}"/>
          </ac:picMkLst>
        </pc:picChg>
        <pc:picChg chg="add mod">
          <ac:chgData name="Simone van de Zande" userId="0c462f217e87b991" providerId="LiveId" clId="{CFE1554E-9284-4AF6-9BE8-A0FA174CCD3E}" dt="2023-10-27T13:59:13.380" v="217" actId="732"/>
          <ac:picMkLst>
            <pc:docMk/>
            <pc:sldMk cId="355188075" sldId="296"/>
            <ac:picMk id="1030" creationId="{E68E1C03-CFA4-0A87-9F21-68B2EF89D0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A18B7-49BD-4912-B48B-3B583608EC92}" type="datetimeFigureOut">
              <a:rPr lang="en-NL" smtClean="0"/>
              <a:t>18/10/2023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5A3FD-0CEC-4F62-92BB-EEF707E00710}" type="slidenum">
              <a:rPr lang="en-NL" smtClean="0"/>
              <a:t>‹#›</a:t>
            </a:fld>
            <a:endParaRPr lang="en-NL"/>
          </a:p>
        </p:txBody>
      </p:sp>
    </p:spTree>
    <p:extLst>
      <p:ext uri="{BB962C8B-B14F-4D97-AF65-F5344CB8AC3E}">
        <p14:creationId xmlns:p14="http://schemas.microsoft.com/office/powerpoint/2010/main" val="408257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6</a:t>
            </a:fld>
            <a:endParaRPr lang="en-NL"/>
          </a:p>
        </p:txBody>
      </p:sp>
    </p:spTree>
    <p:extLst>
      <p:ext uri="{BB962C8B-B14F-4D97-AF65-F5344CB8AC3E}">
        <p14:creationId xmlns:p14="http://schemas.microsoft.com/office/powerpoint/2010/main" val="155871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17</a:t>
            </a:fld>
            <a:endParaRPr lang="en-NL"/>
          </a:p>
        </p:txBody>
      </p:sp>
    </p:spTree>
    <p:extLst>
      <p:ext uri="{BB962C8B-B14F-4D97-AF65-F5344CB8AC3E}">
        <p14:creationId xmlns:p14="http://schemas.microsoft.com/office/powerpoint/2010/main" val="4244922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18</a:t>
            </a:fld>
            <a:endParaRPr lang="en-NL"/>
          </a:p>
        </p:txBody>
      </p:sp>
    </p:spTree>
    <p:extLst>
      <p:ext uri="{BB962C8B-B14F-4D97-AF65-F5344CB8AC3E}">
        <p14:creationId xmlns:p14="http://schemas.microsoft.com/office/powerpoint/2010/main" val="203569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22</a:t>
            </a:fld>
            <a:endParaRPr lang="en-NL"/>
          </a:p>
        </p:txBody>
      </p:sp>
    </p:spTree>
    <p:extLst>
      <p:ext uri="{BB962C8B-B14F-4D97-AF65-F5344CB8AC3E}">
        <p14:creationId xmlns:p14="http://schemas.microsoft.com/office/powerpoint/2010/main" val="2977469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case only one </a:t>
            </a:r>
            <a:r>
              <a:rPr lang="en-GB" dirty="0" err="1"/>
              <a:t>geneset</a:t>
            </a:r>
            <a:r>
              <a:rPr lang="en-GB" dirty="0"/>
              <a:t> was found to be enriched with p-value 0.08</a:t>
            </a:r>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25</a:t>
            </a:fld>
            <a:endParaRPr lang="en-NL"/>
          </a:p>
        </p:txBody>
      </p:sp>
    </p:spTree>
    <p:extLst>
      <p:ext uri="{BB962C8B-B14F-4D97-AF65-F5344CB8AC3E}">
        <p14:creationId xmlns:p14="http://schemas.microsoft.com/office/powerpoint/2010/main" val="424421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7</a:t>
            </a:fld>
            <a:endParaRPr lang="en-NL"/>
          </a:p>
        </p:txBody>
      </p:sp>
    </p:spTree>
    <p:extLst>
      <p:ext uri="{BB962C8B-B14F-4D97-AF65-F5344CB8AC3E}">
        <p14:creationId xmlns:p14="http://schemas.microsoft.com/office/powerpoint/2010/main" val="197909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9</a:t>
            </a:fld>
            <a:endParaRPr lang="en-NL"/>
          </a:p>
        </p:txBody>
      </p:sp>
    </p:spTree>
    <p:extLst>
      <p:ext uri="{BB962C8B-B14F-4D97-AF65-F5344CB8AC3E}">
        <p14:creationId xmlns:p14="http://schemas.microsoft.com/office/powerpoint/2010/main" val="81009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-threads 8</a:t>
            </a:r>
          </a:p>
          <a:p>
            <a:pPr marL="628650" lvl="1" indent="-171450">
              <a:buFont typeface="Arial" panose="020B0604020202020204" pitchFamily="34" charset="0"/>
              <a:buChar char="•"/>
            </a:pPr>
            <a:r>
              <a:rPr lang="en-GB" dirty="0"/>
              <a:t>Specifies the number of threads made available for trimming. 8 is usually sufficient.</a:t>
            </a:r>
          </a:p>
          <a:p>
            <a:pPr marL="171450" lvl="0" indent="-171450">
              <a:buFont typeface="Arial" panose="020B0604020202020204" pitchFamily="34" charset="0"/>
              <a:buChar char="•"/>
            </a:pPr>
            <a:r>
              <a:rPr lang="en-GB" dirty="0" err="1"/>
              <a:t>raw_data</a:t>
            </a:r>
            <a:r>
              <a:rPr lang="en-GB" dirty="0"/>
              <a:t>/S0${i}_S${i}_R1_001.fastq.gz </a:t>
            </a:r>
            <a:r>
              <a:rPr lang="en-GB" dirty="0" err="1"/>
              <a:t>raw_data</a:t>
            </a:r>
            <a:r>
              <a:rPr lang="en-GB" dirty="0"/>
              <a:t>/S0${i}_S${i}_R2_001.fastq.gz </a:t>
            </a:r>
          </a:p>
          <a:p>
            <a:pPr marL="628650" lvl="1" indent="-171450">
              <a:buFont typeface="Arial" panose="020B0604020202020204" pitchFamily="34" charset="0"/>
              <a:buChar char="•"/>
            </a:pPr>
            <a:r>
              <a:rPr lang="en-GB" dirty="0"/>
              <a:t>Since we specified a sample number, this will pull the forward (R1) and reverse (R2) read files for sample ${</a:t>
            </a:r>
            <a:r>
              <a:rPr lang="en-GB" dirty="0" err="1"/>
              <a:t>i</a:t>
            </a:r>
            <a:r>
              <a:rPr lang="en-GB" dirty="0"/>
              <a:t>} from the ‘</a:t>
            </a:r>
            <a:r>
              <a:rPr lang="en-GB" dirty="0" err="1"/>
              <a:t>raw_data</a:t>
            </a:r>
            <a:r>
              <a:rPr lang="en-GB" dirty="0"/>
              <a:t>’ directory </a:t>
            </a:r>
          </a:p>
          <a:p>
            <a:pPr marL="171450" lvl="0" indent="-171450">
              <a:buFont typeface="Arial" panose="020B0604020202020204" pitchFamily="34" charset="0"/>
              <a:buChar char="•"/>
            </a:pPr>
            <a:r>
              <a:rPr lang="en-GB" dirty="0"/>
              <a:t>ILLUMINACLIP:TruSeq3-PE.fa:2:30:10:2:True </a:t>
            </a:r>
          </a:p>
          <a:p>
            <a:pPr marL="628650" lvl="1" indent="-171450">
              <a:buFont typeface="Arial" panose="020B0604020202020204" pitchFamily="34" charset="0"/>
              <a:buChar char="•"/>
            </a:pPr>
            <a:r>
              <a:rPr lang="en-GB" dirty="0"/>
              <a:t>To remove remaining traces of </a:t>
            </a:r>
            <a:r>
              <a:rPr lang="en-GB" dirty="0" err="1"/>
              <a:t>illumina</a:t>
            </a:r>
            <a:r>
              <a:rPr lang="en-GB" dirty="0"/>
              <a:t> adapters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LEADING:33 TRAILING:32 MINLEN:36</a:t>
            </a:r>
          </a:p>
          <a:p>
            <a:pPr marL="628650" lvl="1" indent="-171450">
              <a:buFont typeface="Arial" panose="020B0604020202020204" pitchFamily="34" charset="0"/>
              <a:buChar char="•"/>
            </a:pPr>
            <a:r>
              <a:rPr lang="en-GB" dirty="0"/>
              <a:t>These parameters allow quality restrictions to be set. The quality of the reads in the beginning are set to 33, whereas those at the end are set to 32 (feel free to play around with this). The minimum length for the remaining read is set to be 36 bases, any reads ending up shorter than this will be removed.</a:t>
            </a:r>
          </a:p>
          <a:p>
            <a:endParaRPr lang="en-NL" dirty="0"/>
          </a:p>
        </p:txBody>
      </p:sp>
      <p:sp>
        <p:nvSpPr>
          <p:cNvPr id="4" name="Slide Number Placeholder 3"/>
          <p:cNvSpPr>
            <a:spLocks noGrp="1"/>
          </p:cNvSpPr>
          <p:nvPr>
            <p:ph type="sldNum" sz="quarter" idx="5"/>
          </p:nvPr>
        </p:nvSpPr>
        <p:spPr/>
        <p:txBody>
          <a:bodyPr/>
          <a:lstStyle/>
          <a:p>
            <a:fld id="{4685A3FD-0CEC-4F62-92BB-EEF707E00710}" type="slidenum">
              <a:rPr lang="en-NL" smtClean="0"/>
              <a:t>10</a:t>
            </a:fld>
            <a:endParaRPr lang="en-NL"/>
          </a:p>
        </p:txBody>
      </p:sp>
    </p:spTree>
    <p:extLst>
      <p:ext uri="{BB962C8B-B14F-4D97-AF65-F5344CB8AC3E}">
        <p14:creationId xmlns:p14="http://schemas.microsoft.com/office/powerpoint/2010/main" val="252098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11</a:t>
            </a:fld>
            <a:endParaRPr lang="en-NL"/>
          </a:p>
        </p:txBody>
      </p:sp>
    </p:spTree>
    <p:extLst>
      <p:ext uri="{BB962C8B-B14F-4D97-AF65-F5344CB8AC3E}">
        <p14:creationId xmlns:p14="http://schemas.microsoft.com/office/powerpoint/2010/main" val="33801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12</a:t>
            </a:fld>
            <a:endParaRPr lang="en-NL"/>
          </a:p>
        </p:txBody>
      </p:sp>
    </p:spTree>
    <p:extLst>
      <p:ext uri="{BB962C8B-B14F-4D97-AF65-F5344CB8AC3E}">
        <p14:creationId xmlns:p14="http://schemas.microsoft.com/office/powerpoint/2010/main" val="55005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err="1"/>
              <a:t>htseq</a:t>
            </a:r>
            <a:r>
              <a:rPr lang="en-GB" dirty="0"/>
              <a:t>-count (</a:t>
            </a:r>
            <a:r>
              <a:rPr lang="en-GB" dirty="0">
                <a:hlinkClick r:id="rId3"/>
              </a:rPr>
              <a:t>Counting reads in features with </a:t>
            </a:r>
            <a:r>
              <a:rPr lang="en-GB" dirty="0" err="1">
                <a:hlinkClick r:id="rId3"/>
              </a:rPr>
              <a:t>htseq</a:t>
            </a:r>
            <a:r>
              <a:rPr lang="en-GB" dirty="0">
                <a:hlinkClick r:id="rId3"/>
              </a:rPr>
              <a:t>-count — </a:t>
            </a:r>
            <a:r>
              <a:rPr lang="en-GB" dirty="0" err="1">
                <a:hlinkClick r:id="rId3"/>
              </a:rPr>
              <a:t>HTSeq</a:t>
            </a:r>
            <a:r>
              <a:rPr lang="en-GB" dirty="0">
                <a:hlinkClick r:id="rId3"/>
              </a:rPr>
              <a:t> 0.11.1 documentation</a:t>
            </a:r>
            <a:r>
              <a:rPr lang="en-GB" dirty="0"/>
              <a:t>)</a:t>
            </a:r>
          </a:p>
          <a:p>
            <a:pPr marL="171450" indent="-171450">
              <a:buFont typeface="Arial" panose="020B0604020202020204" pitchFamily="34" charset="0"/>
              <a:buChar char="•"/>
            </a:pPr>
            <a:r>
              <a:rPr lang="en-GB" dirty="0"/>
              <a:t>-s</a:t>
            </a:r>
          </a:p>
          <a:p>
            <a:pPr marL="628650" lvl="1" indent="-171450">
              <a:buFont typeface="Arial" panose="020B0604020202020204" pitchFamily="34" charset="0"/>
              <a:buChar char="•"/>
            </a:pPr>
            <a:r>
              <a:rPr lang="en-GB" b="0" i="0" dirty="0">
                <a:solidFill>
                  <a:srgbClr val="000000"/>
                </a:solidFill>
                <a:effectLst/>
                <a:latin typeface="Arial" panose="020B0604020202020204" pitchFamily="34" charset="0"/>
              </a:rPr>
              <a:t>whether the data is from a strand-specific assay. For paired-end data use ‘reverse’</a:t>
            </a:r>
          </a:p>
          <a:p>
            <a:pPr marL="171450" lvl="0" indent="-171450">
              <a:buFont typeface="Arial" panose="020B0604020202020204" pitchFamily="34" charset="0"/>
              <a:buChar char="•"/>
            </a:pPr>
            <a:r>
              <a:rPr lang="en-GB" b="0" i="0" dirty="0">
                <a:solidFill>
                  <a:srgbClr val="000000"/>
                </a:solidFill>
                <a:effectLst/>
                <a:latin typeface="Arial" panose="020B0604020202020204" pitchFamily="34" charset="0"/>
              </a:rPr>
              <a:t>-r</a:t>
            </a:r>
          </a:p>
          <a:p>
            <a:pPr marL="628650" lvl="1" indent="-171450">
              <a:buFont typeface="Arial" panose="020B0604020202020204" pitchFamily="34" charset="0"/>
              <a:buChar char="•"/>
            </a:pPr>
            <a:r>
              <a:rPr lang="en-GB" b="0" i="0" dirty="0">
                <a:solidFill>
                  <a:srgbClr val="000000"/>
                </a:solidFill>
                <a:effectLst/>
                <a:latin typeface="Arial" panose="020B0604020202020204" pitchFamily="34" charset="0"/>
              </a:rPr>
              <a:t>Order. For paired-end data, the alignment have to be sorted either by read name or by alignment position.</a:t>
            </a:r>
          </a:p>
          <a:p>
            <a:pPr marL="171450" lvl="0" indent="-171450">
              <a:buFont typeface="Arial" panose="020B0604020202020204" pitchFamily="34" charset="0"/>
              <a:buChar char="•"/>
            </a:pPr>
            <a:r>
              <a:rPr lang="en-GB" b="0" i="0" dirty="0">
                <a:solidFill>
                  <a:srgbClr val="000000"/>
                </a:solidFill>
                <a:effectLst/>
                <a:latin typeface="Arial" panose="020B0604020202020204" pitchFamily="34" charset="0"/>
              </a:rPr>
              <a:t>-a</a:t>
            </a:r>
          </a:p>
          <a:p>
            <a:pPr marL="628650" lvl="1" indent="-171450">
              <a:buFont typeface="Arial" panose="020B0604020202020204" pitchFamily="34" charset="0"/>
              <a:buChar char="•"/>
            </a:pPr>
            <a:r>
              <a:rPr lang="en-GB" b="0" i="0" dirty="0">
                <a:solidFill>
                  <a:srgbClr val="000000"/>
                </a:solidFill>
                <a:effectLst/>
                <a:latin typeface="Arial" panose="020B0604020202020204" pitchFamily="34" charset="0"/>
              </a:rPr>
              <a:t>skip all reads with alignment quality lower than the given minimum value</a:t>
            </a:r>
          </a:p>
          <a:p>
            <a:pPr marL="171450" lvl="0" indent="-171450">
              <a:buFont typeface="Arial" panose="020B0604020202020204" pitchFamily="34" charset="0"/>
              <a:buChar char="•"/>
            </a:pPr>
            <a:r>
              <a:rPr lang="en-GB" b="0" i="0" dirty="0">
                <a:solidFill>
                  <a:srgbClr val="000000"/>
                </a:solidFill>
                <a:effectLst/>
                <a:latin typeface="Arial" panose="020B0604020202020204" pitchFamily="34" charset="0"/>
              </a:rPr>
              <a:t>-t</a:t>
            </a:r>
          </a:p>
          <a:p>
            <a:pPr marL="628650" lvl="1" indent="-171450">
              <a:buFont typeface="Arial" panose="020B0604020202020204" pitchFamily="34" charset="0"/>
              <a:buChar char="•"/>
            </a:pPr>
            <a:r>
              <a:rPr lang="en-GB" b="0" i="0" dirty="0">
                <a:solidFill>
                  <a:srgbClr val="000000"/>
                </a:solidFill>
                <a:effectLst/>
                <a:latin typeface="Arial" panose="020B0604020202020204" pitchFamily="34" charset="0"/>
              </a:rPr>
              <a:t>feature type (3rd column in GFF file) to be used, all features of other type are ignored.</a:t>
            </a:r>
          </a:p>
          <a:p>
            <a:pPr marL="171450" lvl="0" indent="-171450">
              <a:buFont typeface="Arial" panose="020B0604020202020204" pitchFamily="34" charset="0"/>
              <a:buChar char="•"/>
            </a:pPr>
            <a:r>
              <a:rPr lang="en-GB" b="0" i="0" dirty="0">
                <a:solidFill>
                  <a:srgbClr val="000000"/>
                </a:solidFill>
                <a:effectLst/>
                <a:latin typeface="Arial" panose="020B0604020202020204" pitchFamily="34" charset="0"/>
              </a:rPr>
              <a:t>-</a:t>
            </a:r>
            <a:r>
              <a:rPr lang="en-GB" b="0" i="0" dirty="0" err="1">
                <a:solidFill>
                  <a:srgbClr val="000000"/>
                </a:solidFill>
                <a:effectLst/>
                <a:latin typeface="Arial" panose="020B0604020202020204" pitchFamily="34" charset="0"/>
              </a:rPr>
              <a:t>i</a:t>
            </a:r>
            <a:endParaRPr lang="en-GB" b="0" i="0" dirty="0">
              <a:solidFill>
                <a:srgbClr val="000000"/>
              </a:solidFill>
              <a:effectLst/>
              <a:latin typeface="Arial" panose="020B0604020202020204" pitchFamily="34" charset="0"/>
            </a:endParaRPr>
          </a:p>
          <a:p>
            <a:pPr marL="628650" lvl="1" indent="-171450">
              <a:buFont typeface="Arial" panose="020B0604020202020204" pitchFamily="34" charset="0"/>
              <a:buChar char="•"/>
            </a:pPr>
            <a:r>
              <a:rPr lang="en-GB" b="0" i="0" dirty="0">
                <a:solidFill>
                  <a:srgbClr val="000000"/>
                </a:solidFill>
                <a:effectLst/>
                <a:latin typeface="Arial" panose="020B0604020202020204" pitchFamily="34" charset="0"/>
              </a:rPr>
              <a:t>GFF attribute to be used as feature ID.</a:t>
            </a:r>
          </a:p>
          <a:p>
            <a:pPr marL="628650" lvl="1" indent="-171450">
              <a:buFont typeface="Arial" panose="020B0604020202020204" pitchFamily="34" charset="0"/>
              <a:buChar char="•"/>
            </a:pPr>
            <a:endParaRPr lang="en-GB" dirty="0"/>
          </a:p>
          <a:p>
            <a:pPr marL="628650" lvl="1"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13</a:t>
            </a:fld>
            <a:endParaRPr lang="en-NL"/>
          </a:p>
        </p:txBody>
      </p:sp>
    </p:spTree>
    <p:extLst>
      <p:ext uri="{BB962C8B-B14F-4D97-AF65-F5344CB8AC3E}">
        <p14:creationId xmlns:p14="http://schemas.microsoft.com/office/powerpoint/2010/main" val="156974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4685A3FD-0CEC-4F62-92BB-EEF707E00710}" type="slidenum">
              <a:rPr lang="en-NL" smtClean="0"/>
              <a:t>15</a:t>
            </a:fld>
            <a:endParaRPr lang="en-NL"/>
          </a:p>
        </p:txBody>
      </p:sp>
    </p:spTree>
    <p:extLst>
      <p:ext uri="{BB962C8B-B14F-4D97-AF65-F5344CB8AC3E}">
        <p14:creationId xmlns:p14="http://schemas.microsoft.com/office/powerpoint/2010/main" val="1347925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GB" dirty="0"/>
              <a:t>35: create list of filenames</a:t>
            </a:r>
          </a:p>
          <a:p>
            <a:pPr marL="457200" lvl="1" indent="0">
              <a:buFont typeface="Arial" panose="020B0604020202020204" pitchFamily="34" charset="0"/>
              <a:buNone/>
            </a:pPr>
            <a:r>
              <a:rPr lang="en-GB" dirty="0"/>
              <a:t>36: use list of filenames to load all into a list of </a:t>
            </a:r>
            <a:r>
              <a:rPr lang="en-GB" dirty="0" err="1"/>
              <a:t>dataframes</a:t>
            </a:r>
            <a:endParaRPr lang="en-GB" dirty="0"/>
          </a:p>
          <a:p>
            <a:pPr marL="457200" lvl="1" indent="0">
              <a:buFont typeface="Arial" panose="020B0604020202020204" pitchFamily="34" charset="0"/>
              <a:buNone/>
            </a:pPr>
            <a:r>
              <a:rPr lang="en-GB" dirty="0"/>
              <a:t>43: combine the individual sample </a:t>
            </a:r>
            <a:r>
              <a:rPr lang="en-GB" dirty="0" err="1"/>
              <a:t>dataframes</a:t>
            </a:r>
            <a:r>
              <a:rPr lang="en-GB" dirty="0"/>
              <a:t> into a single </a:t>
            </a:r>
            <a:r>
              <a:rPr lang="en-GB" dirty="0" err="1"/>
              <a:t>dataframe</a:t>
            </a:r>
            <a:endParaRPr lang="en-GB" dirty="0"/>
          </a:p>
          <a:p>
            <a:pPr marL="457200" lvl="1" indent="0">
              <a:buFont typeface="Arial" panose="020B0604020202020204" pitchFamily="34" charset="0"/>
              <a:buNone/>
            </a:pPr>
            <a:r>
              <a:rPr lang="en-GB" dirty="0"/>
              <a:t>44: filter out any lines that are not genes as well as genes with counts below 24 for any of the instances</a:t>
            </a:r>
          </a:p>
          <a:p>
            <a:pPr marL="457200" lvl="1" indent="0">
              <a:buFont typeface="Arial" panose="020B0604020202020204" pitchFamily="34" charset="0"/>
              <a:buNone/>
            </a:pPr>
            <a:endParaRPr lang="en-GB" dirty="0"/>
          </a:p>
          <a:p>
            <a:pPr marL="457200" lvl="1" indent="0">
              <a:buFont typeface="Arial" panose="020B0604020202020204" pitchFamily="34" charset="0"/>
              <a:buNone/>
            </a:pPr>
            <a:r>
              <a:rPr lang="en-GB" dirty="0"/>
              <a:t>48: load ID translation file</a:t>
            </a:r>
          </a:p>
          <a:p>
            <a:pPr marL="457200" lvl="1" indent="0">
              <a:buFont typeface="Arial" panose="020B0604020202020204" pitchFamily="34" charset="0"/>
              <a:buNone/>
            </a:pPr>
            <a:r>
              <a:rPr lang="en-GB" dirty="0"/>
              <a:t>49: rename the duplicate ID</a:t>
            </a:r>
          </a:p>
          <a:p>
            <a:pPr marL="457200" lvl="1" indent="0">
              <a:buFont typeface="Arial" panose="020B0604020202020204" pitchFamily="34" charset="0"/>
              <a:buNone/>
            </a:pPr>
            <a:r>
              <a:rPr lang="en-GB" dirty="0"/>
              <a:t>50-52: change </a:t>
            </a:r>
            <a:r>
              <a:rPr lang="en-GB" dirty="0" err="1"/>
              <a:t>rownames</a:t>
            </a:r>
            <a:r>
              <a:rPr lang="en-GB" dirty="0"/>
              <a:t> into gene IDs</a:t>
            </a:r>
          </a:p>
          <a:p>
            <a:pPr marL="457200" lvl="1" indent="0">
              <a:buFont typeface="Arial" panose="020B0604020202020204" pitchFamily="34" charset="0"/>
              <a:buNone/>
            </a:pPr>
            <a:r>
              <a:rPr lang="en-GB" dirty="0"/>
              <a:t>53-54: list and remove knockouts</a:t>
            </a:r>
          </a:p>
          <a:p>
            <a:pPr marL="457200" lvl="1" indent="0">
              <a:buFont typeface="Arial" panose="020B0604020202020204" pitchFamily="34" charset="0"/>
              <a:buNone/>
            </a:pPr>
            <a:endParaRPr lang="en-GB" dirty="0"/>
          </a:p>
          <a:p>
            <a:pPr marL="457200" lvl="1" indent="0">
              <a:buFont typeface="Arial" panose="020B0604020202020204" pitchFamily="34" charset="0"/>
              <a:buNone/>
            </a:pPr>
            <a:r>
              <a:rPr lang="en-GB" dirty="0"/>
              <a:t>57: load metadata</a:t>
            </a:r>
          </a:p>
        </p:txBody>
      </p:sp>
      <p:sp>
        <p:nvSpPr>
          <p:cNvPr id="4" name="Slide Number Placeholder 3"/>
          <p:cNvSpPr>
            <a:spLocks noGrp="1"/>
          </p:cNvSpPr>
          <p:nvPr>
            <p:ph type="sldNum" sz="quarter" idx="5"/>
          </p:nvPr>
        </p:nvSpPr>
        <p:spPr/>
        <p:txBody>
          <a:bodyPr/>
          <a:lstStyle/>
          <a:p>
            <a:fld id="{4685A3FD-0CEC-4F62-92BB-EEF707E00710}" type="slidenum">
              <a:rPr lang="en-NL" smtClean="0"/>
              <a:t>16</a:t>
            </a:fld>
            <a:endParaRPr lang="en-NL"/>
          </a:p>
        </p:txBody>
      </p:sp>
    </p:spTree>
    <p:extLst>
      <p:ext uri="{BB962C8B-B14F-4D97-AF65-F5344CB8AC3E}">
        <p14:creationId xmlns:p14="http://schemas.microsoft.com/office/powerpoint/2010/main" val="275673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068071-1613-4B10-A8FE-4806C62A5256}" type="datetime8">
              <a:rPr lang="en-NL" smtClean="0"/>
              <a:t>18/10/2023 14:33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8E45369-15BD-4438-8794-1FD3F3BB53DD}"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66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0E8D-1119-4A74-B615-A89EC9E5CD0C}" type="datetime8">
              <a:rPr lang="en-NL" smtClean="0"/>
              <a:t>18/10/2023 14:33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4535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C8933-D612-486D-831B-71E86F26D5C1}" type="datetime8">
              <a:rPr lang="en-NL" smtClean="0"/>
              <a:t>18/10/2023 14:33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351408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7BC7C-9FCD-4561-993F-A3DCE0795B99}" type="datetime8">
              <a:rPr lang="en-NL" smtClean="0"/>
              <a:t>18/10/2023 14:33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418073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AD930-0873-4CF1-8BFB-A8E662656F5B}" type="datetime8">
              <a:rPr lang="en-NL" smtClean="0"/>
              <a:t>18/10/2023 14:33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8E45369-15BD-4438-8794-1FD3F3BB53DD}"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3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A94502-9828-4F87-A780-8D9DA8408C07}" type="datetime8">
              <a:rPr lang="en-NL" smtClean="0"/>
              <a:t>18/10/2023 14:33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195358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D4CAD7-158C-4CDB-9B2A-E2FAA118263E}" type="datetime8">
              <a:rPr lang="en-NL" smtClean="0"/>
              <a:t>18/10/2023 14:33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132449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2DE74-4356-47AA-8287-B5A770CBFFF6}" type="datetime8">
              <a:rPr lang="en-NL" smtClean="0"/>
              <a:t>18/10/2023 14:33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121916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51224D-37D8-41E8-A883-3290E4DB426F}" type="datetime8">
              <a:rPr lang="en-NL" smtClean="0"/>
              <a:t>18/10/2023 14:33</a:t>
            </a:fld>
            <a:endParaRPr lang="en-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L"/>
          </a:p>
        </p:txBody>
      </p:sp>
      <p:sp>
        <p:nvSpPr>
          <p:cNvPr id="9" name="Slide Number Placeholder 8"/>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127864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6CEC9E-6755-488A-A7A6-1B5E39928706}" type="datetime8">
              <a:rPr lang="en-NL" smtClean="0"/>
              <a:t>18/10/2023 14:33</a:t>
            </a:fld>
            <a:endParaRPr lang="en-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E45369-15BD-4438-8794-1FD3F3BB53DD}" type="slidenum">
              <a:rPr lang="en-NL" smtClean="0"/>
              <a:t>‹#›</a:t>
            </a:fld>
            <a:endParaRPr lang="en-NL"/>
          </a:p>
        </p:txBody>
      </p:sp>
    </p:spTree>
    <p:extLst>
      <p:ext uri="{BB962C8B-B14F-4D97-AF65-F5344CB8AC3E}">
        <p14:creationId xmlns:p14="http://schemas.microsoft.com/office/powerpoint/2010/main" val="365896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5BA43-674A-4057-BB21-A725DF558DC8}" type="datetime8">
              <a:rPr lang="en-NL" smtClean="0"/>
              <a:t>18/10/2023 14:33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58E45369-15BD-4438-8794-1FD3F3BB53DD}" type="slidenum">
              <a:rPr lang="en-NL" smtClean="0"/>
              <a:t>‹#›</a:t>
            </a:fld>
            <a:endParaRPr lang="en-NL"/>
          </a:p>
        </p:txBody>
      </p:sp>
    </p:spTree>
    <p:extLst>
      <p:ext uri="{BB962C8B-B14F-4D97-AF65-F5344CB8AC3E}">
        <p14:creationId xmlns:p14="http://schemas.microsoft.com/office/powerpoint/2010/main" val="104812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3FEB5C-A314-47A8-AA06-58C25F374495}" type="datetime8">
              <a:rPr lang="en-NL" smtClean="0"/>
              <a:t>18/10/2023 14:33</a:t>
            </a:fld>
            <a:endParaRPr lang="en-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E45369-15BD-4438-8794-1FD3F3BB53DD}" type="slidenum">
              <a:rPr lang="en-NL" smtClean="0"/>
              <a:t>‹#›</a:t>
            </a:fld>
            <a:endParaRPr lang="en-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8094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849D-01F9-7992-DF87-6654268B51DF}"/>
              </a:ext>
            </a:extLst>
          </p:cNvPr>
          <p:cNvSpPr>
            <a:spLocks noGrp="1"/>
          </p:cNvSpPr>
          <p:nvPr>
            <p:ph type="ctrTitle"/>
          </p:nvPr>
        </p:nvSpPr>
        <p:spPr/>
        <p:txBody>
          <a:bodyPr/>
          <a:lstStyle/>
          <a:p>
            <a:r>
              <a:rPr lang="en-GB" dirty="0"/>
              <a:t>You’ve got reads! </a:t>
            </a:r>
            <a:br>
              <a:rPr lang="en-GB" dirty="0"/>
            </a:br>
            <a:r>
              <a:rPr lang="en-GB" dirty="0"/>
              <a:t>Now what?</a:t>
            </a:r>
            <a:endParaRPr lang="en-NL" dirty="0"/>
          </a:p>
        </p:txBody>
      </p:sp>
      <p:sp>
        <p:nvSpPr>
          <p:cNvPr id="3" name="Subtitle 2">
            <a:extLst>
              <a:ext uri="{FF2B5EF4-FFF2-40B4-BE49-F238E27FC236}">
                <a16:creationId xmlns:a16="http://schemas.microsoft.com/office/drawing/2014/main" id="{5F29108B-A04F-737C-4CA7-B8AF138A22C5}"/>
              </a:ext>
            </a:extLst>
          </p:cNvPr>
          <p:cNvSpPr>
            <a:spLocks noGrp="1"/>
          </p:cNvSpPr>
          <p:nvPr>
            <p:ph type="subTitle" idx="1"/>
          </p:nvPr>
        </p:nvSpPr>
        <p:spPr/>
        <p:txBody>
          <a:bodyPr>
            <a:normAutofit/>
          </a:bodyPr>
          <a:lstStyle/>
          <a:p>
            <a:r>
              <a:rPr lang="en-GB" dirty="0"/>
              <a:t>A guide on processing paired-end reads to count tables</a:t>
            </a:r>
          </a:p>
          <a:p>
            <a:r>
              <a:rPr lang="en-GB" dirty="0"/>
              <a:t>and subsequent differential expression analysis</a:t>
            </a:r>
            <a:endParaRPr lang="en-NL" dirty="0"/>
          </a:p>
        </p:txBody>
      </p:sp>
      <p:sp>
        <p:nvSpPr>
          <p:cNvPr id="4" name="Slide Number Placeholder 3">
            <a:extLst>
              <a:ext uri="{FF2B5EF4-FFF2-40B4-BE49-F238E27FC236}">
                <a16:creationId xmlns:a16="http://schemas.microsoft.com/office/drawing/2014/main" id="{EF7A63DE-CE4D-B624-2508-0782BE2BC22F}"/>
              </a:ext>
            </a:extLst>
          </p:cNvPr>
          <p:cNvSpPr>
            <a:spLocks noGrp="1"/>
          </p:cNvSpPr>
          <p:nvPr>
            <p:ph type="sldNum" sz="quarter" idx="12"/>
          </p:nvPr>
        </p:nvSpPr>
        <p:spPr/>
        <p:txBody>
          <a:bodyPr/>
          <a:lstStyle/>
          <a:p>
            <a:fld id="{58E45369-15BD-4438-8794-1FD3F3BB53DD}" type="slidenum">
              <a:rPr lang="en-NL" smtClean="0"/>
              <a:t>1</a:t>
            </a:fld>
            <a:endParaRPr lang="en-NL"/>
          </a:p>
        </p:txBody>
      </p:sp>
    </p:spTree>
    <p:extLst>
      <p:ext uri="{BB962C8B-B14F-4D97-AF65-F5344CB8AC3E}">
        <p14:creationId xmlns:p14="http://schemas.microsoft.com/office/powerpoint/2010/main" val="206854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2. Trimming</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10</a:t>
            </a:fld>
            <a:endParaRPr lang="en-NL"/>
          </a:p>
        </p:txBody>
      </p:sp>
      <p:pic>
        <p:nvPicPr>
          <p:cNvPr id="9" name="Picture 8">
            <a:extLst>
              <a:ext uri="{FF2B5EF4-FFF2-40B4-BE49-F238E27FC236}">
                <a16:creationId xmlns:a16="http://schemas.microsoft.com/office/drawing/2014/main" id="{EFFE53E2-2AB6-A367-3C63-ED12A06E4769}"/>
              </a:ext>
            </a:extLst>
          </p:cNvPr>
          <p:cNvPicPr>
            <a:picLocks noChangeAspect="1"/>
          </p:cNvPicPr>
          <p:nvPr/>
        </p:nvPicPr>
        <p:blipFill>
          <a:blip r:embed="rId3"/>
          <a:stretch>
            <a:fillRect/>
          </a:stretch>
        </p:blipFill>
        <p:spPr>
          <a:xfrm>
            <a:off x="1198177" y="1896807"/>
            <a:ext cx="9330434" cy="1673707"/>
          </a:xfrm>
          <a:prstGeom prst="rect">
            <a:avLst/>
          </a:prstGeom>
        </p:spPr>
      </p:pic>
      <p:sp>
        <p:nvSpPr>
          <p:cNvPr id="10" name="Content Placeholder 2">
            <a:extLst>
              <a:ext uri="{FF2B5EF4-FFF2-40B4-BE49-F238E27FC236}">
                <a16:creationId xmlns:a16="http://schemas.microsoft.com/office/drawing/2014/main" id="{8A2767CF-E7DF-837C-F109-0560203E1310}"/>
              </a:ext>
            </a:extLst>
          </p:cNvPr>
          <p:cNvSpPr>
            <a:spLocks noGrp="1"/>
          </p:cNvSpPr>
          <p:nvPr>
            <p:ph idx="1"/>
          </p:nvPr>
        </p:nvSpPr>
        <p:spPr>
          <a:xfrm>
            <a:off x="1198176" y="3694877"/>
            <a:ext cx="9330434" cy="2466438"/>
          </a:xfrm>
        </p:spPr>
        <p:txBody>
          <a:bodyPr>
            <a:normAutofit/>
          </a:bodyPr>
          <a:lstStyle/>
          <a:p>
            <a:pPr marL="0" indent="0">
              <a:spcBef>
                <a:spcPts val="600"/>
              </a:spcBef>
              <a:buNone/>
            </a:pPr>
            <a:r>
              <a:rPr lang="en-GB" sz="1800" dirty="0"/>
              <a:t>33: run </a:t>
            </a:r>
            <a:r>
              <a:rPr lang="en-GB" sz="1800" dirty="0" err="1"/>
              <a:t>trimmomatic</a:t>
            </a:r>
            <a:r>
              <a:rPr lang="en-GB" sz="1800" dirty="0"/>
              <a:t> and assign a number of threads </a:t>
            </a:r>
          </a:p>
          <a:p>
            <a:pPr marL="0" indent="0">
              <a:spcBef>
                <a:spcPts val="600"/>
              </a:spcBef>
              <a:buNone/>
            </a:pPr>
            <a:r>
              <a:rPr lang="en-GB" sz="1800" dirty="0"/>
              <a:t>34: define forward (R1) and reverse (R2) input reads</a:t>
            </a:r>
          </a:p>
          <a:p>
            <a:pPr marL="0" indent="0">
              <a:spcBef>
                <a:spcPts val="600"/>
              </a:spcBef>
              <a:buNone/>
            </a:pPr>
            <a:r>
              <a:rPr lang="en-GB" sz="1800" dirty="0"/>
              <a:t>35: forward output files, respectively paired and unpaired reads</a:t>
            </a:r>
          </a:p>
          <a:p>
            <a:pPr marL="0" indent="0">
              <a:spcBef>
                <a:spcPts val="600"/>
              </a:spcBef>
              <a:buNone/>
            </a:pPr>
            <a:r>
              <a:rPr lang="en-GB" sz="1800" dirty="0"/>
              <a:t>36: reverse output files, respectively paired and unpaired reads</a:t>
            </a:r>
          </a:p>
          <a:p>
            <a:pPr marL="0" indent="0">
              <a:spcBef>
                <a:spcPts val="600"/>
              </a:spcBef>
              <a:buNone/>
            </a:pPr>
            <a:r>
              <a:rPr lang="en-GB" sz="1800" dirty="0"/>
              <a:t>37: remove remaining traces of illumine adapters and set quality restrictions</a:t>
            </a:r>
          </a:p>
          <a:p>
            <a:pPr marL="0" indent="0">
              <a:spcBef>
                <a:spcPts val="600"/>
              </a:spcBef>
              <a:buNone/>
            </a:pPr>
            <a:endParaRPr lang="en-GB" sz="1800" dirty="0"/>
          </a:p>
        </p:txBody>
      </p:sp>
    </p:spTree>
    <p:extLst>
      <p:ext uri="{BB962C8B-B14F-4D97-AF65-F5344CB8AC3E}">
        <p14:creationId xmlns:p14="http://schemas.microsoft.com/office/powerpoint/2010/main" val="417156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3. Quality control – post trimming</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11</a:t>
            </a:fld>
            <a:endParaRPr lang="en-NL"/>
          </a:p>
        </p:txBody>
      </p:sp>
      <p:pic>
        <p:nvPicPr>
          <p:cNvPr id="11" name="Picture 2" descr="Per base quality graph">
            <a:extLst>
              <a:ext uri="{FF2B5EF4-FFF2-40B4-BE49-F238E27FC236}">
                <a16:creationId xmlns:a16="http://schemas.microsoft.com/office/drawing/2014/main" id="{959C277C-EEBB-0AE0-3383-5F3DB3D7C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010" y="3139964"/>
            <a:ext cx="4019550" cy="30587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C6E6B73-5D7F-CEF4-3CBA-1C3510F5F928}"/>
              </a:ext>
            </a:extLst>
          </p:cNvPr>
          <p:cNvPicPr>
            <a:picLocks noChangeAspect="1"/>
          </p:cNvPicPr>
          <p:nvPr/>
        </p:nvPicPr>
        <p:blipFill>
          <a:blip r:embed="rId4"/>
          <a:stretch>
            <a:fillRect/>
          </a:stretch>
        </p:blipFill>
        <p:spPr>
          <a:xfrm>
            <a:off x="1186719" y="1899886"/>
            <a:ext cx="5072158" cy="1803434"/>
          </a:xfrm>
          <a:prstGeom prst="rect">
            <a:avLst/>
          </a:prstGeom>
        </p:spPr>
      </p:pic>
      <p:sp>
        <p:nvSpPr>
          <p:cNvPr id="8" name="TextBox 7">
            <a:extLst>
              <a:ext uri="{FF2B5EF4-FFF2-40B4-BE49-F238E27FC236}">
                <a16:creationId xmlns:a16="http://schemas.microsoft.com/office/drawing/2014/main" id="{2CAE2102-D3BA-995E-7A3F-6E0A7D5FE9CC}"/>
              </a:ext>
            </a:extLst>
          </p:cNvPr>
          <p:cNvSpPr txBox="1"/>
          <p:nvPr/>
        </p:nvSpPr>
        <p:spPr>
          <a:xfrm>
            <a:off x="7132515" y="2681962"/>
            <a:ext cx="4123045" cy="369332"/>
          </a:xfrm>
          <a:prstGeom prst="rect">
            <a:avLst/>
          </a:prstGeom>
          <a:noFill/>
          <a:ln w="28575">
            <a:solidFill>
              <a:srgbClr val="FFC000"/>
            </a:solidFill>
          </a:ln>
        </p:spPr>
        <p:txBody>
          <a:bodyPr wrap="square" rtlCol="0">
            <a:spAutoFit/>
          </a:bodyPr>
          <a:lstStyle/>
          <a:p>
            <a:r>
              <a:rPr lang="en-GB" dirty="0"/>
              <a:t>Example of a single sample, forward reads</a:t>
            </a:r>
          </a:p>
        </p:txBody>
      </p:sp>
      <p:sp>
        <p:nvSpPr>
          <p:cNvPr id="9" name="Content Placeholder 2">
            <a:extLst>
              <a:ext uri="{FF2B5EF4-FFF2-40B4-BE49-F238E27FC236}">
                <a16:creationId xmlns:a16="http://schemas.microsoft.com/office/drawing/2014/main" id="{90C888FD-9565-4A59-0087-DD9AF2E9E113}"/>
              </a:ext>
            </a:extLst>
          </p:cNvPr>
          <p:cNvSpPr>
            <a:spLocks noGrp="1"/>
          </p:cNvSpPr>
          <p:nvPr>
            <p:ph idx="1"/>
          </p:nvPr>
        </p:nvSpPr>
        <p:spPr>
          <a:xfrm>
            <a:off x="1186719" y="3865846"/>
            <a:ext cx="4484390" cy="2359183"/>
          </a:xfrm>
        </p:spPr>
        <p:txBody>
          <a:bodyPr>
            <a:normAutofit/>
          </a:bodyPr>
          <a:lstStyle/>
          <a:p>
            <a:pPr marL="0" indent="0">
              <a:spcBef>
                <a:spcPts val="600"/>
              </a:spcBef>
              <a:buNone/>
            </a:pPr>
            <a:r>
              <a:rPr lang="en-GB" sz="1800" dirty="0"/>
              <a:t>23: run </a:t>
            </a:r>
            <a:r>
              <a:rPr lang="en-GB" sz="1800" dirty="0" err="1"/>
              <a:t>fastqc</a:t>
            </a:r>
            <a:endParaRPr lang="en-GB" sz="1800" dirty="0"/>
          </a:p>
          <a:p>
            <a:pPr marL="0" indent="0">
              <a:spcBef>
                <a:spcPts val="600"/>
              </a:spcBef>
              <a:buNone/>
            </a:pPr>
            <a:r>
              <a:rPr lang="en-GB" sz="1800" dirty="0"/>
              <a:t>24: input file containing forward trimmed reads</a:t>
            </a:r>
          </a:p>
          <a:p>
            <a:pPr marL="0" indent="0">
              <a:spcBef>
                <a:spcPts val="600"/>
              </a:spcBef>
              <a:buNone/>
            </a:pPr>
            <a:r>
              <a:rPr lang="en-GB" sz="1800" dirty="0"/>
              <a:t>25: input file containing reverse trimmed reads</a:t>
            </a:r>
          </a:p>
          <a:p>
            <a:pPr marL="0" indent="0">
              <a:spcBef>
                <a:spcPts val="600"/>
              </a:spcBef>
              <a:buNone/>
            </a:pPr>
            <a:r>
              <a:rPr lang="en-GB" sz="1800" dirty="0"/>
              <a:t>26: point to output directory</a:t>
            </a:r>
          </a:p>
          <a:p>
            <a:pPr marL="0" indent="0">
              <a:spcBef>
                <a:spcPts val="600"/>
              </a:spcBef>
              <a:buNone/>
            </a:pPr>
            <a:r>
              <a:rPr lang="en-GB" sz="1800" dirty="0"/>
              <a:t>27: check if all samples have been run</a:t>
            </a:r>
          </a:p>
          <a:p>
            <a:pPr marL="0" indent="0">
              <a:spcBef>
                <a:spcPts val="600"/>
              </a:spcBef>
              <a:buNone/>
            </a:pPr>
            <a:r>
              <a:rPr lang="en-GB" sz="1800" dirty="0"/>
              <a:t>29: run a </a:t>
            </a:r>
            <a:r>
              <a:rPr lang="en-GB" sz="1800" dirty="0" err="1"/>
              <a:t>multiqc</a:t>
            </a:r>
            <a:r>
              <a:rPr lang="en-GB" sz="1800" dirty="0"/>
              <a:t> report on all samples</a:t>
            </a:r>
          </a:p>
        </p:txBody>
      </p:sp>
    </p:spTree>
    <p:extLst>
      <p:ext uri="{BB962C8B-B14F-4D97-AF65-F5344CB8AC3E}">
        <p14:creationId xmlns:p14="http://schemas.microsoft.com/office/powerpoint/2010/main" val="245076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4. Mapping</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12</a:t>
            </a:fld>
            <a:endParaRPr lang="en-NL"/>
          </a:p>
        </p:txBody>
      </p:sp>
      <p:sp>
        <p:nvSpPr>
          <p:cNvPr id="8" name="Content Placeholder 2">
            <a:extLst>
              <a:ext uri="{FF2B5EF4-FFF2-40B4-BE49-F238E27FC236}">
                <a16:creationId xmlns:a16="http://schemas.microsoft.com/office/drawing/2014/main" id="{D3A04763-43F1-4CD9-93AE-F8742075CCE8}"/>
              </a:ext>
            </a:extLst>
          </p:cNvPr>
          <p:cNvSpPr>
            <a:spLocks noGrp="1"/>
          </p:cNvSpPr>
          <p:nvPr>
            <p:ph idx="1"/>
          </p:nvPr>
        </p:nvSpPr>
        <p:spPr>
          <a:xfrm>
            <a:off x="1181613" y="4060003"/>
            <a:ext cx="9330434" cy="2272218"/>
          </a:xfrm>
        </p:spPr>
        <p:txBody>
          <a:bodyPr>
            <a:normAutofit lnSpcReduction="10000"/>
          </a:bodyPr>
          <a:lstStyle/>
          <a:p>
            <a:pPr marL="0" indent="0">
              <a:spcBef>
                <a:spcPts val="600"/>
              </a:spcBef>
              <a:buNone/>
            </a:pPr>
            <a:r>
              <a:rPr lang="en-GB" sz="1800" dirty="0"/>
              <a:t>51: only perform indexing once, at the first sample</a:t>
            </a:r>
          </a:p>
          <a:p>
            <a:pPr marL="0" indent="0">
              <a:spcBef>
                <a:spcPts val="600"/>
              </a:spcBef>
              <a:buNone/>
            </a:pPr>
            <a:r>
              <a:rPr lang="en-GB" sz="1800" dirty="0"/>
              <a:t>53: build bowtie index using reference genome and save in index/ folder</a:t>
            </a:r>
          </a:p>
          <a:p>
            <a:pPr marL="0" indent="0">
              <a:spcBef>
                <a:spcPts val="600"/>
              </a:spcBef>
              <a:buNone/>
            </a:pPr>
            <a:r>
              <a:rPr lang="en-GB" sz="1800" dirty="0"/>
              <a:t>54: run bowtie with indicated amount of threads and point to index</a:t>
            </a:r>
          </a:p>
          <a:p>
            <a:pPr marL="0" indent="0">
              <a:spcBef>
                <a:spcPts val="600"/>
              </a:spcBef>
              <a:buNone/>
            </a:pPr>
            <a:r>
              <a:rPr lang="en-GB" sz="1800" dirty="0"/>
              <a:t>55: forward trimmed reads</a:t>
            </a:r>
          </a:p>
          <a:p>
            <a:pPr marL="0" indent="0">
              <a:spcBef>
                <a:spcPts val="600"/>
              </a:spcBef>
              <a:buNone/>
            </a:pPr>
            <a:r>
              <a:rPr lang="en-GB" sz="1800" dirty="0"/>
              <a:t>56 reverse trimmed reads</a:t>
            </a:r>
          </a:p>
          <a:p>
            <a:pPr marL="0" indent="0">
              <a:spcBef>
                <a:spcPts val="600"/>
              </a:spcBef>
              <a:buNone/>
            </a:pPr>
            <a:r>
              <a:rPr lang="en-GB" sz="1800" dirty="0"/>
              <a:t>57: identify output file</a:t>
            </a:r>
          </a:p>
          <a:p>
            <a:pPr marL="0" indent="0">
              <a:spcBef>
                <a:spcPts val="600"/>
              </a:spcBef>
              <a:buNone/>
            </a:pPr>
            <a:r>
              <a:rPr lang="en-GB" sz="1800" dirty="0"/>
              <a:t>58:  sort output file</a:t>
            </a:r>
          </a:p>
        </p:txBody>
      </p:sp>
      <p:pic>
        <p:nvPicPr>
          <p:cNvPr id="11" name="Picture 10">
            <a:extLst>
              <a:ext uri="{FF2B5EF4-FFF2-40B4-BE49-F238E27FC236}">
                <a16:creationId xmlns:a16="http://schemas.microsoft.com/office/drawing/2014/main" id="{C45E60DC-4982-FFB0-33E1-E6A161955E8E}"/>
              </a:ext>
            </a:extLst>
          </p:cNvPr>
          <p:cNvPicPr>
            <a:picLocks noChangeAspect="1"/>
          </p:cNvPicPr>
          <p:nvPr/>
        </p:nvPicPr>
        <p:blipFill>
          <a:blip r:embed="rId3"/>
          <a:stretch>
            <a:fillRect/>
          </a:stretch>
        </p:blipFill>
        <p:spPr>
          <a:xfrm>
            <a:off x="1181612" y="1831505"/>
            <a:ext cx="6967977" cy="2220052"/>
          </a:xfrm>
          <a:prstGeom prst="rect">
            <a:avLst/>
          </a:prstGeom>
        </p:spPr>
      </p:pic>
    </p:spTree>
    <p:extLst>
      <p:ext uri="{BB962C8B-B14F-4D97-AF65-F5344CB8AC3E}">
        <p14:creationId xmlns:p14="http://schemas.microsoft.com/office/powerpoint/2010/main" val="64643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4. quantification</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13</a:t>
            </a:fld>
            <a:endParaRPr lang="en-NL"/>
          </a:p>
        </p:txBody>
      </p:sp>
      <p:sp>
        <p:nvSpPr>
          <p:cNvPr id="11" name="Content Placeholder 2">
            <a:extLst>
              <a:ext uri="{FF2B5EF4-FFF2-40B4-BE49-F238E27FC236}">
                <a16:creationId xmlns:a16="http://schemas.microsoft.com/office/drawing/2014/main" id="{1D974C33-ADC6-A1A0-B57F-416BC96C0B92}"/>
              </a:ext>
            </a:extLst>
          </p:cNvPr>
          <p:cNvSpPr>
            <a:spLocks noGrp="1"/>
          </p:cNvSpPr>
          <p:nvPr>
            <p:ph idx="1"/>
          </p:nvPr>
        </p:nvSpPr>
        <p:spPr>
          <a:xfrm>
            <a:off x="1193057" y="3724887"/>
            <a:ext cx="10019426" cy="2272218"/>
          </a:xfrm>
        </p:spPr>
        <p:txBody>
          <a:bodyPr>
            <a:normAutofit/>
          </a:bodyPr>
          <a:lstStyle/>
          <a:p>
            <a:pPr marL="0" indent="0">
              <a:spcBef>
                <a:spcPts val="600"/>
              </a:spcBef>
              <a:buNone/>
            </a:pPr>
            <a:r>
              <a:rPr lang="en-GB" sz="1800" dirty="0"/>
              <a:t>62: run </a:t>
            </a:r>
            <a:r>
              <a:rPr lang="en-GB" sz="1800" dirty="0" err="1"/>
              <a:t>htseq</a:t>
            </a:r>
            <a:r>
              <a:rPr lang="en-GB" sz="1800" dirty="0"/>
              <a:t> with identified parameters (for more </a:t>
            </a:r>
            <a:r>
              <a:rPr lang="en-GB" sz="1800" dirty="0" err="1"/>
              <a:t>etails</a:t>
            </a:r>
            <a:r>
              <a:rPr lang="en-GB" sz="1800" dirty="0"/>
              <a:t> see notes)</a:t>
            </a:r>
          </a:p>
          <a:p>
            <a:pPr marL="0" indent="0">
              <a:spcBef>
                <a:spcPts val="600"/>
              </a:spcBef>
              <a:buNone/>
            </a:pPr>
            <a:r>
              <a:rPr lang="en-GB" sz="1800" dirty="0"/>
              <a:t>63: identify </a:t>
            </a:r>
            <a:r>
              <a:rPr lang="en-GB" sz="1800" dirty="0" err="1"/>
              <a:t>sam</a:t>
            </a:r>
            <a:r>
              <a:rPr lang="en-GB" sz="1800" dirty="0"/>
              <a:t> file with mapped reads and supply a reference</a:t>
            </a:r>
          </a:p>
          <a:p>
            <a:pPr marL="0" indent="0">
              <a:spcBef>
                <a:spcPts val="600"/>
              </a:spcBef>
              <a:buNone/>
            </a:pPr>
            <a:r>
              <a:rPr lang="en-GB" sz="1800" dirty="0"/>
              <a:t>64: define output file</a:t>
            </a:r>
          </a:p>
        </p:txBody>
      </p:sp>
      <p:pic>
        <p:nvPicPr>
          <p:cNvPr id="13" name="Picture 12">
            <a:extLst>
              <a:ext uri="{FF2B5EF4-FFF2-40B4-BE49-F238E27FC236}">
                <a16:creationId xmlns:a16="http://schemas.microsoft.com/office/drawing/2014/main" id="{CCBC9BA3-FFD3-4CC3-4B89-4184E443B9FE}"/>
              </a:ext>
            </a:extLst>
          </p:cNvPr>
          <p:cNvPicPr>
            <a:picLocks noChangeAspect="1"/>
          </p:cNvPicPr>
          <p:nvPr/>
        </p:nvPicPr>
        <p:blipFill>
          <a:blip r:embed="rId3"/>
          <a:stretch>
            <a:fillRect/>
          </a:stretch>
        </p:blipFill>
        <p:spPr>
          <a:xfrm>
            <a:off x="1193057" y="1924632"/>
            <a:ext cx="8398925" cy="1635986"/>
          </a:xfrm>
          <a:prstGeom prst="rect">
            <a:avLst/>
          </a:prstGeom>
        </p:spPr>
      </p:pic>
    </p:spTree>
    <p:extLst>
      <p:ext uri="{BB962C8B-B14F-4D97-AF65-F5344CB8AC3E}">
        <p14:creationId xmlns:p14="http://schemas.microsoft.com/office/powerpoint/2010/main" val="144627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849D-01F9-7992-DF87-6654268B51DF}"/>
              </a:ext>
            </a:extLst>
          </p:cNvPr>
          <p:cNvSpPr>
            <a:spLocks noGrp="1"/>
          </p:cNvSpPr>
          <p:nvPr>
            <p:ph type="ctrTitle"/>
          </p:nvPr>
        </p:nvSpPr>
        <p:spPr/>
        <p:txBody>
          <a:bodyPr/>
          <a:lstStyle/>
          <a:p>
            <a:r>
              <a:rPr lang="en-GB" dirty="0"/>
              <a:t>Congrats! You now have count tables</a:t>
            </a:r>
            <a:endParaRPr lang="en-NL" dirty="0"/>
          </a:p>
        </p:txBody>
      </p:sp>
      <p:sp>
        <p:nvSpPr>
          <p:cNvPr id="3" name="Subtitle 2">
            <a:extLst>
              <a:ext uri="{FF2B5EF4-FFF2-40B4-BE49-F238E27FC236}">
                <a16:creationId xmlns:a16="http://schemas.microsoft.com/office/drawing/2014/main" id="{5F29108B-A04F-737C-4CA7-B8AF138A22C5}"/>
              </a:ext>
            </a:extLst>
          </p:cNvPr>
          <p:cNvSpPr>
            <a:spLocks noGrp="1"/>
          </p:cNvSpPr>
          <p:nvPr>
            <p:ph type="subTitle" idx="1"/>
          </p:nvPr>
        </p:nvSpPr>
        <p:spPr/>
        <p:txBody>
          <a:bodyPr>
            <a:normAutofit/>
          </a:bodyPr>
          <a:lstStyle/>
          <a:p>
            <a:r>
              <a:rPr lang="en-GB" dirty="0"/>
              <a:t>Now we move to R-studio</a:t>
            </a:r>
            <a:endParaRPr lang="en-NL" dirty="0"/>
          </a:p>
        </p:txBody>
      </p:sp>
      <p:sp>
        <p:nvSpPr>
          <p:cNvPr id="4" name="Slide Number Placeholder 3">
            <a:extLst>
              <a:ext uri="{FF2B5EF4-FFF2-40B4-BE49-F238E27FC236}">
                <a16:creationId xmlns:a16="http://schemas.microsoft.com/office/drawing/2014/main" id="{EF7A63DE-CE4D-B624-2508-0782BE2BC22F}"/>
              </a:ext>
            </a:extLst>
          </p:cNvPr>
          <p:cNvSpPr>
            <a:spLocks noGrp="1"/>
          </p:cNvSpPr>
          <p:nvPr>
            <p:ph type="sldNum" sz="quarter" idx="12"/>
          </p:nvPr>
        </p:nvSpPr>
        <p:spPr/>
        <p:txBody>
          <a:bodyPr/>
          <a:lstStyle/>
          <a:p>
            <a:fld id="{58E45369-15BD-4438-8794-1FD3F3BB53DD}" type="slidenum">
              <a:rPr lang="en-NL" smtClean="0"/>
              <a:t>14</a:t>
            </a:fld>
            <a:endParaRPr lang="en-NL"/>
          </a:p>
        </p:txBody>
      </p:sp>
    </p:spTree>
    <p:extLst>
      <p:ext uri="{BB962C8B-B14F-4D97-AF65-F5344CB8AC3E}">
        <p14:creationId xmlns:p14="http://schemas.microsoft.com/office/powerpoint/2010/main" val="302744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Differential expression analysis</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p:txBody>
          <a:bodyPr/>
          <a:lstStyle/>
          <a:p>
            <a:pPr marL="457200" indent="-457200">
              <a:buFont typeface="+mj-lt"/>
              <a:buAutoNum type="arabicPeriod"/>
            </a:pPr>
            <a:r>
              <a:rPr lang="en-GB" dirty="0"/>
              <a:t>Load count- and meta- data</a:t>
            </a:r>
          </a:p>
          <a:p>
            <a:pPr marL="457200" indent="-457200">
              <a:buFont typeface="+mj-lt"/>
              <a:buAutoNum type="arabicPeriod"/>
            </a:pPr>
            <a:r>
              <a:rPr lang="en-GB" dirty="0"/>
              <a:t>Perform quality control</a:t>
            </a:r>
          </a:p>
          <a:p>
            <a:pPr marL="457200" indent="-457200">
              <a:buFont typeface="+mj-lt"/>
              <a:buAutoNum type="arabicPeriod"/>
            </a:pPr>
            <a:r>
              <a:rPr lang="en-GB" dirty="0"/>
              <a:t>DESeq2</a:t>
            </a:r>
          </a:p>
          <a:p>
            <a:pPr marL="457200" indent="-457200">
              <a:buFont typeface="+mj-lt"/>
              <a:buAutoNum type="arabicPeriod"/>
            </a:pPr>
            <a:r>
              <a:rPr lang="en-GB" dirty="0"/>
              <a:t>Gene set enrichment</a:t>
            </a:r>
          </a:p>
          <a:p>
            <a:pPr marL="0" indent="0">
              <a:buNone/>
            </a:pPr>
            <a:endParaRPr lang="en-GB"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15</a:t>
            </a:fld>
            <a:endParaRPr lang="en-NL"/>
          </a:p>
        </p:txBody>
      </p:sp>
    </p:spTree>
    <p:extLst>
      <p:ext uri="{BB962C8B-B14F-4D97-AF65-F5344CB8AC3E}">
        <p14:creationId xmlns:p14="http://schemas.microsoft.com/office/powerpoint/2010/main" val="108069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pPr marL="457200" indent="-457200">
              <a:buFont typeface="+mj-lt"/>
              <a:buAutoNum type="arabicPeriod"/>
            </a:pPr>
            <a:r>
              <a:rPr lang="en-GB" dirty="0"/>
              <a:t>Load data</a:t>
            </a:r>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16</a:t>
            </a:fld>
            <a:endParaRPr lang="en-NL"/>
          </a:p>
        </p:txBody>
      </p:sp>
      <p:pic>
        <p:nvPicPr>
          <p:cNvPr id="7" name="Picture 6">
            <a:extLst>
              <a:ext uri="{FF2B5EF4-FFF2-40B4-BE49-F238E27FC236}">
                <a16:creationId xmlns:a16="http://schemas.microsoft.com/office/drawing/2014/main" id="{874AA0DA-1F40-CEC0-06BB-6590542064C2}"/>
              </a:ext>
            </a:extLst>
          </p:cNvPr>
          <p:cNvPicPr>
            <a:picLocks noChangeAspect="1"/>
          </p:cNvPicPr>
          <p:nvPr/>
        </p:nvPicPr>
        <p:blipFill>
          <a:blip r:embed="rId3"/>
          <a:stretch>
            <a:fillRect/>
          </a:stretch>
        </p:blipFill>
        <p:spPr>
          <a:xfrm>
            <a:off x="1222552" y="1813560"/>
            <a:ext cx="7471502" cy="4434840"/>
          </a:xfrm>
          <a:prstGeom prst="rect">
            <a:avLst/>
          </a:prstGeom>
        </p:spPr>
      </p:pic>
    </p:spTree>
    <p:extLst>
      <p:ext uri="{BB962C8B-B14F-4D97-AF65-F5344CB8AC3E}">
        <p14:creationId xmlns:p14="http://schemas.microsoft.com/office/powerpoint/2010/main" val="260088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2. Quality control</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17</a:t>
            </a:fld>
            <a:endParaRPr lang="en-NL"/>
          </a:p>
        </p:txBody>
      </p:sp>
      <p:sp>
        <p:nvSpPr>
          <p:cNvPr id="5" name="Content Placeholder 2">
            <a:extLst>
              <a:ext uri="{FF2B5EF4-FFF2-40B4-BE49-F238E27FC236}">
                <a16:creationId xmlns:a16="http://schemas.microsoft.com/office/drawing/2014/main" id="{9959EF50-5037-07BA-7619-A63EF5ECC2BD}"/>
              </a:ext>
            </a:extLst>
          </p:cNvPr>
          <p:cNvSpPr>
            <a:spLocks noGrp="1"/>
          </p:cNvSpPr>
          <p:nvPr>
            <p:ph idx="1"/>
          </p:nvPr>
        </p:nvSpPr>
        <p:spPr>
          <a:xfrm>
            <a:off x="1097280" y="1845734"/>
            <a:ext cx="10058400" cy="4023360"/>
          </a:xfrm>
        </p:spPr>
        <p:txBody>
          <a:bodyPr>
            <a:normAutofit/>
          </a:bodyPr>
          <a:lstStyle/>
          <a:p>
            <a:pPr marL="514350" indent="-514350">
              <a:buFont typeface="+mj-lt"/>
              <a:buAutoNum type="arabicPeriod"/>
            </a:pPr>
            <a:r>
              <a:rPr lang="en-GB" dirty="0"/>
              <a:t>Count distribution</a:t>
            </a:r>
          </a:p>
        </p:txBody>
      </p:sp>
      <p:pic>
        <p:nvPicPr>
          <p:cNvPr id="8" name="Picture 7">
            <a:extLst>
              <a:ext uri="{FF2B5EF4-FFF2-40B4-BE49-F238E27FC236}">
                <a16:creationId xmlns:a16="http://schemas.microsoft.com/office/drawing/2014/main" id="{B4CA7494-9684-DE5D-16A7-361E7A0EC8B0}"/>
              </a:ext>
            </a:extLst>
          </p:cNvPr>
          <p:cNvPicPr>
            <a:picLocks noChangeAspect="1"/>
          </p:cNvPicPr>
          <p:nvPr/>
        </p:nvPicPr>
        <p:blipFill>
          <a:blip r:embed="rId3"/>
          <a:stretch>
            <a:fillRect/>
          </a:stretch>
        </p:blipFill>
        <p:spPr>
          <a:xfrm>
            <a:off x="7627917" y="3044494"/>
            <a:ext cx="4145280" cy="3119946"/>
          </a:xfrm>
          <a:prstGeom prst="rect">
            <a:avLst/>
          </a:prstGeom>
        </p:spPr>
      </p:pic>
      <p:pic>
        <p:nvPicPr>
          <p:cNvPr id="6" name="Picture 5">
            <a:extLst>
              <a:ext uri="{FF2B5EF4-FFF2-40B4-BE49-F238E27FC236}">
                <a16:creationId xmlns:a16="http://schemas.microsoft.com/office/drawing/2014/main" id="{7618DAEB-CABE-EA51-9EFA-A74BFF32019C}"/>
              </a:ext>
            </a:extLst>
          </p:cNvPr>
          <p:cNvPicPr>
            <a:picLocks noChangeAspect="1"/>
          </p:cNvPicPr>
          <p:nvPr/>
        </p:nvPicPr>
        <p:blipFill>
          <a:blip r:embed="rId4"/>
          <a:stretch>
            <a:fillRect/>
          </a:stretch>
        </p:blipFill>
        <p:spPr>
          <a:xfrm>
            <a:off x="1097280" y="2406657"/>
            <a:ext cx="6129777" cy="1450757"/>
          </a:xfrm>
          <a:prstGeom prst="rect">
            <a:avLst/>
          </a:prstGeom>
        </p:spPr>
      </p:pic>
    </p:spTree>
    <p:extLst>
      <p:ext uri="{BB962C8B-B14F-4D97-AF65-F5344CB8AC3E}">
        <p14:creationId xmlns:p14="http://schemas.microsoft.com/office/powerpoint/2010/main" val="177804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2. Quality control</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18</a:t>
            </a:fld>
            <a:endParaRPr lang="en-NL"/>
          </a:p>
        </p:txBody>
      </p:sp>
      <p:sp>
        <p:nvSpPr>
          <p:cNvPr id="5" name="Content Placeholder 2">
            <a:extLst>
              <a:ext uri="{FF2B5EF4-FFF2-40B4-BE49-F238E27FC236}">
                <a16:creationId xmlns:a16="http://schemas.microsoft.com/office/drawing/2014/main" id="{9959EF50-5037-07BA-7619-A63EF5ECC2BD}"/>
              </a:ext>
            </a:extLst>
          </p:cNvPr>
          <p:cNvSpPr>
            <a:spLocks noGrp="1"/>
          </p:cNvSpPr>
          <p:nvPr>
            <p:ph idx="1"/>
          </p:nvPr>
        </p:nvSpPr>
        <p:spPr>
          <a:xfrm>
            <a:off x="1097280" y="1845734"/>
            <a:ext cx="10058400" cy="4023360"/>
          </a:xfrm>
        </p:spPr>
        <p:txBody>
          <a:bodyPr>
            <a:normAutofit/>
          </a:bodyPr>
          <a:lstStyle/>
          <a:p>
            <a:pPr marL="514350" indent="-514350">
              <a:buFont typeface="+mj-lt"/>
              <a:buAutoNum type="arabicPeriod"/>
            </a:pPr>
            <a:r>
              <a:rPr lang="en-GB" dirty="0"/>
              <a:t>Mean vs variance</a:t>
            </a:r>
          </a:p>
        </p:txBody>
      </p:sp>
      <p:pic>
        <p:nvPicPr>
          <p:cNvPr id="10" name="Picture 9">
            <a:extLst>
              <a:ext uri="{FF2B5EF4-FFF2-40B4-BE49-F238E27FC236}">
                <a16:creationId xmlns:a16="http://schemas.microsoft.com/office/drawing/2014/main" id="{0CAB6992-C333-29B5-2C30-F073B3BC3AEF}"/>
              </a:ext>
            </a:extLst>
          </p:cNvPr>
          <p:cNvPicPr>
            <a:picLocks noChangeAspect="1"/>
          </p:cNvPicPr>
          <p:nvPr/>
        </p:nvPicPr>
        <p:blipFill>
          <a:blip r:embed="rId3"/>
          <a:stretch>
            <a:fillRect/>
          </a:stretch>
        </p:blipFill>
        <p:spPr>
          <a:xfrm>
            <a:off x="7659584" y="3092017"/>
            <a:ext cx="3961976" cy="3058593"/>
          </a:xfrm>
          <a:prstGeom prst="rect">
            <a:avLst/>
          </a:prstGeom>
        </p:spPr>
      </p:pic>
      <p:pic>
        <p:nvPicPr>
          <p:cNvPr id="7" name="Picture 6">
            <a:extLst>
              <a:ext uri="{FF2B5EF4-FFF2-40B4-BE49-F238E27FC236}">
                <a16:creationId xmlns:a16="http://schemas.microsoft.com/office/drawing/2014/main" id="{86E9F8DE-CB58-6AA9-A000-F9448A38ECD4}"/>
              </a:ext>
            </a:extLst>
          </p:cNvPr>
          <p:cNvPicPr>
            <a:picLocks noChangeAspect="1"/>
          </p:cNvPicPr>
          <p:nvPr/>
        </p:nvPicPr>
        <p:blipFill>
          <a:blip r:embed="rId4"/>
          <a:stretch>
            <a:fillRect/>
          </a:stretch>
        </p:blipFill>
        <p:spPr>
          <a:xfrm>
            <a:off x="1033300" y="2233505"/>
            <a:ext cx="6519406" cy="1970983"/>
          </a:xfrm>
          <a:prstGeom prst="rect">
            <a:avLst/>
          </a:prstGeom>
        </p:spPr>
      </p:pic>
    </p:spTree>
    <p:extLst>
      <p:ext uri="{BB962C8B-B14F-4D97-AF65-F5344CB8AC3E}">
        <p14:creationId xmlns:p14="http://schemas.microsoft.com/office/powerpoint/2010/main" val="298163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dataset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19</a:t>
            </a:fld>
            <a:endParaRPr lang="en-NL"/>
          </a:p>
        </p:txBody>
      </p:sp>
      <p:pic>
        <p:nvPicPr>
          <p:cNvPr id="10" name="Picture 9">
            <a:extLst>
              <a:ext uri="{FF2B5EF4-FFF2-40B4-BE49-F238E27FC236}">
                <a16:creationId xmlns:a16="http://schemas.microsoft.com/office/drawing/2014/main" id="{90EC13FB-A1C2-D8DB-52F5-87912FFFEFAA}"/>
              </a:ext>
            </a:extLst>
          </p:cNvPr>
          <p:cNvPicPr>
            <a:picLocks noChangeAspect="1"/>
          </p:cNvPicPr>
          <p:nvPr/>
        </p:nvPicPr>
        <p:blipFill rotWithShape="1">
          <a:blip r:embed="rId2"/>
          <a:srcRect t="28371" b="28097"/>
          <a:stretch/>
        </p:blipFill>
        <p:spPr>
          <a:xfrm>
            <a:off x="6906130" y="2078354"/>
            <a:ext cx="5232689" cy="2701291"/>
          </a:xfrm>
          <a:prstGeom prst="rect">
            <a:avLst/>
          </a:prstGeom>
        </p:spPr>
      </p:pic>
      <p:pic>
        <p:nvPicPr>
          <p:cNvPr id="11" name="Picture 10">
            <a:extLst>
              <a:ext uri="{FF2B5EF4-FFF2-40B4-BE49-F238E27FC236}">
                <a16:creationId xmlns:a16="http://schemas.microsoft.com/office/drawing/2014/main" id="{A2A4567A-8870-9A1A-AE8F-905BB54337DD}"/>
              </a:ext>
            </a:extLst>
          </p:cNvPr>
          <p:cNvPicPr>
            <a:picLocks noChangeAspect="1"/>
          </p:cNvPicPr>
          <p:nvPr/>
        </p:nvPicPr>
        <p:blipFill>
          <a:blip r:embed="rId3"/>
          <a:stretch>
            <a:fillRect/>
          </a:stretch>
        </p:blipFill>
        <p:spPr>
          <a:xfrm>
            <a:off x="1226702" y="1859060"/>
            <a:ext cx="5513274" cy="3021698"/>
          </a:xfrm>
          <a:prstGeom prst="rect">
            <a:avLst/>
          </a:prstGeom>
        </p:spPr>
      </p:pic>
    </p:spTree>
    <p:extLst>
      <p:ext uri="{BB962C8B-B14F-4D97-AF65-F5344CB8AC3E}">
        <p14:creationId xmlns:p14="http://schemas.microsoft.com/office/powerpoint/2010/main" val="73940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Get right document structure</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a:xfrm>
            <a:off x="2153920" y="1825625"/>
            <a:ext cx="9199880" cy="4351338"/>
          </a:xfrm>
        </p:spPr>
        <p:txBody>
          <a:bodyPr>
            <a:normAutofit/>
          </a:bodyPr>
          <a:lstStyle/>
          <a:p>
            <a:pPr marL="0" indent="0">
              <a:lnSpc>
                <a:spcPct val="150000"/>
              </a:lnSpc>
              <a:buNone/>
            </a:pPr>
            <a:r>
              <a:rPr lang="en-GB" sz="3600" dirty="0" err="1"/>
              <a:t>raw_data</a:t>
            </a:r>
            <a:endParaRPr lang="en-GB" sz="3600" dirty="0"/>
          </a:p>
          <a:p>
            <a:pPr marL="0" indent="0">
              <a:buNone/>
            </a:pPr>
            <a:r>
              <a:rPr lang="en-GB" sz="3600" dirty="0"/>
              <a:t>ref</a:t>
            </a:r>
          </a:p>
          <a:p>
            <a:pPr marL="0" indent="0">
              <a:buNone/>
            </a:pPr>
            <a:r>
              <a:rPr lang="en-GB" sz="3600" dirty="0"/>
              <a:t>run.sh</a:t>
            </a:r>
          </a:p>
          <a:p>
            <a:pPr marL="0" indent="0">
              <a:buNone/>
            </a:pPr>
            <a:r>
              <a:rPr lang="en-GB" sz="3600" dirty="0"/>
              <a:t>RNA-seq.sh</a:t>
            </a:r>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2</a:t>
            </a:fld>
            <a:endParaRPr lang="en-NL"/>
          </a:p>
        </p:txBody>
      </p:sp>
      <p:pic>
        <p:nvPicPr>
          <p:cNvPr id="6" name="Graphic 5" descr="Open folder outline">
            <a:extLst>
              <a:ext uri="{FF2B5EF4-FFF2-40B4-BE49-F238E27FC236}">
                <a16:creationId xmlns:a16="http://schemas.microsoft.com/office/drawing/2014/main" id="{E60BF23C-E599-9595-B940-02AA00C78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 y="1825625"/>
            <a:ext cx="914400" cy="914400"/>
          </a:xfrm>
          <a:prstGeom prst="rect">
            <a:avLst/>
          </a:prstGeom>
        </p:spPr>
      </p:pic>
      <p:pic>
        <p:nvPicPr>
          <p:cNvPr id="7" name="Graphic 6" descr="Open folder outline">
            <a:extLst>
              <a:ext uri="{FF2B5EF4-FFF2-40B4-BE49-F238E27FC236}">
                <a16:creationId xmlns:a16="http://schemas.microsoft.com/office/drawing/2014/main" id="{4872435B-CB5E-296F-E47F-7DE7B0B5D5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 y="2514600"/>
            <a:ext cx="914400" cy="914400"/>
          </a:xfrm>
          <a:prstGeom prst="rect">
            <a:avLst/>
          </a:prstGeom>
        </p:spPr>
      </p:pic>
      <p:sp>
        <p:nvSpPr>
          <p:cNvPr id="8" name="TextBox 7">
            <a:extLst>
              <a:ext uri="{FF2B5EF4-FFF2-40B4-BE49-F238E27FC236}">
                <a16:creationId xmlns:a16="http://schemas.microsoft.com/office/drawing/2014/main" id="{3631631A-2EEF-A2B8-08C6-27A6C3273C41}"/>
              </a:ext>
            </a:extLst>
          </p:cNvPr>
          <p:cNvSpPr txBox="1"/>
          <p:nvPr/>
        </p:nvSpPr>
        <p:spPr>
          <a:xfrm>
            <a:off x="6096000" y="1952109"/>
            <a:ext cx="2661920" cy="1754326"/>
          </a:xfrm>
          <a:prstGeom prst="rect">
            <a:avLst/>
          </a:prstGeom>
          <a:noFill/>
          <a:ln w="28575">
            <a:solidFill>
              <a:srgbClr val="FFC000"/>
            </a:solidFill>
          </a:ln>
        </p:spPr>
        <p:txBody>
          <a:bodyPr wrap="square" rtlCol="0">
            <a:spAutoFit/>
          </a:bodyPr>
          <a:lstStyle/>
          <a:p>
            <a:r>
              <a:rPr lang="en-GB" dirty="0"/>
              <a:t>Contains your read files:</a:t>
            </a:r>
          </a:p>
          <a:p>
            <a:r>
              <a:rPr lang="en-GB" dirty="0"/>
              <a:t>S1_F</a:t>
            </a:r>
          </a:p>
          <a:p>
            <a:r>
              <a:rPr lang="en-GB" dirty="0"/>
              <a:t>S1_R</a:t>
            </a:r>
          </a:p>
          <a:p>
            <a:r>
              <a:rPr lang="en-GB" dirty="0"/>
              <a:t>S2_F</a:t>
            </a:r>
          </a:p>
          <a:p>
            <a:r>
              <a:rPr lang="en-GB" dirty="0"/>
              <a:t>S2_R</a:t>
            </a:r>
          </a:p>
          <a:p>
            <a:r>
              <a:rPr lang="en-GB" dirty="0"/>
              <a:t>…</a:t>
            </a:r>
          </a:p>
        </p:txBody>
      </p:sp>
      <p:sp>
        <p:nvSpPr>
          <p:cNvPr id="9" name="TextBox 8">
            <a:extLst>
              <a:ext uri="{FF2B5EF4-FFF2-40B4-BE49-F238E27FC236}">
                <a16:creationId xmlns:a16="http://schemas.microsoft.com/office/drawing/2014/main" id="{AFD513DC-DEBD-943F-4B52-808A56FBBFDD}"/>
              </a:ext>
            </a:extLst>
          </p:cNvPr>
          <p:cNvSpPr txBox="1"/>
          <p:nvPr/>
        </p:nvSpPr>
        <p:spPr>
          <a:xfrm>
            <a:off x="6096000" y="4018369"/>
            <a:ext cx="3705860" cy="923330"/>
          </a:xfrm>
          <a:prstGeom prst="rect">
            <a:avLst/>
          </a:prstGeom>
          <a:noFill/>
          <a:ln w="28575">
            <a:solidFill>
              <a:srgbClr val="FFC000"/>
            </a:solidFill>
          </a:ln>
        </p:spPr>
        <p:txBody>
          <a:bodyPr wrap="square" rtlCol="0">
            <a:spAutoFit/>
          </a:bodyPr>
          <a:lstStyle/>
          <a:p>
            <a:r>
              <a:rPr lang="en-GB" dirty="0"/>
              <a:t>Contains your genome reference:</a:t>
            </a:r>
          </a:p>
          <a:p>
            <a:r>
              <a:rPr lang="en-GB" dirty="0" err="1"/>
              <a:t>ref.fa</a:t>
            </a:r>
            <a:endParaRPr lang="en-GB" dirty="0"/>
          </a:p>
          <a:p>
            <a:r>
              <a:rPr lang="en-GB" dirty="0" err="1"/>
              <a:t>ref.gff</a:t>
            </a:r>
            <a:endParaRPr lang="en-GB" dirty="0"/>
          </a:p>
        </p:txBody>
      </p:sp>
      <p:cxnSp>
        <p:nvCxnSpPr>
          <p:cNvPr id="11" name="Straight Arrow Connector 10">
            <a:extLst>
              <a:ext uri="{FF2B5EF4-FFF2-40B4-BE49-F238E27FC236}">
                <a16:creationId xmlns:a16="http://schemas.microsoft.com/office/drawing/2014/main" id="{A4088A35-51F4-9961-BDCB-8C226FFFFC13}"/>
              </a:ext>
            </a:extLst>
          </p:cNvPr>
          <p:cNvCxnSpPr>
            <a:cxnSpLocks/>
          </p:cNvCxnSpPr>
          <p:nvPr/>
        </p:nvCxnSpPr>
        <p:spPr>
          <a:xfrm flipH="1">
            <a:off x="4206240" y="2367280"/>
            <a:ext cx="1544320" cy="0"/>
          </a:xfrm>
          <a:prstGeom prst="straightConnector1">
            <a:avLst/>
          </a:prstGeom>
          <a:ln w="571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5ACFAA-EEDB-2916-0601-6204ED7D56CB}"/>
              </a:ext>
            </a:extLst>
          </p:cNvPr>
          <p:cNvCxnSpPr>
            <a:cxnSpLocks/>
          </p:cNvCxnSpPr>
          <p:nvPr/>
        </p:nvCxnSpPr>
        <p:spPr>
          <a:xfrm flipH="1" flipV="1">
            <a:off x="2905760" y="3139440"/>
            <a:ext cx="2844800" cy="1028660"/>
          </a:xfrm>
          <a:prstGeom prst="straightConnector1">
            <a:avLst/>
          </a:prstGeom>
          <a:ln w="571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CEBE10-5D40-63A7-8D5F-D31020E16286}"/>
              </a:ext>
            </a:extLst>
          </p:cNvPr>
          <p:cNvSpPr txBox="1"/>
          <p:nvPr/>
        </p:nvSpPr>
        <p:spPr>
          <a:xfrm>
            <a:off x="1127760" y="5348878"/>
            <a:ext cx="3705860" cy="646331"/>
          </a:xfrm>
          <a:prstGeom prst="rect">
            <a:avLst/>
          </a:prstGeom>
          <a:noFill/>
          <a:ln w="28575">
            <a:solidFill>
              <a:srgbClr val="BD582C"/>
            </a:solidFill>
          </a:ln>
        </p:spPr>
        <p:txBody>
          <a:bodyPr wrap="square" rtlCol="0">
            <a:spAutoFit/>
          </a:bodyPr>
          <a:lstStyle/>
          <a:p>
            <a:r>
              <a:rPr lang="en-GB" dirty="0"/>
              <a:t>NOTE: other folders will be automatically created by the scripts</a:t>
            </a:r>
          </a:p>
        </p:txBody>
      </p:sp>
      <p:grpSp>
        <p:nvGrpSpPr>
          <p:cNvPr id="17" name="Group 16">
            <a:extLst>
              <a:ext uri="{FF2B5EF4-FFF2-40B4-BE49-F238E27FC236}">
                <a16:creationId xmlns:a16="http://schemas.microsoft.com/office/drawing/2014/main" id="{7F65B925-809A-A1C4-A466-F0D08AB02F91}"/>
              </a:ext>
            </a:extLst>
          </p:cNvPr>
          <p:cNvGrpSpPr/>
          <p:nvPr/>
        </p:nvGrpSpPr>
        <p:grpSpPr>
          <a:xfrm>
            <a:off x="1177563" y="3473052"/>
            <a:ext cx="686511" cy="686511"/>
            <a:chOff x="1177563" y="3473052"/>
            <a:chExt cx="686511" cy="686511"/>
          </a:xfrm>
        </p:grpSpPr>
        <p:pic>
          <p:nvPicPr>
            <p:cNvPr id="10" name="Graphic 9" descr="Paper with solid fill">
              <a:extLst>
                <a:ext uri="{FF2B5EF4-FFF2-40B4-BE49-F238E27FC236}">
                  <a16:creationId xmlns:a16="http://schemas.microsoft.com/office/drawing/2014/main" id="{B095C120-33F5-7D3A-7018-1D3CB1DA5E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7563" y="3473052"/>
              <a:ext cx="686511" cy="686511"/>
            </a:xfrm>
            <a:prstGeom prst="rect">
              <a:avLst/>
            </a:prstGeom>
          </p:spPr>
        </p:pic>
        <p:sp>
          <p:nvSpPr>
            <p:cNvPr id="15" name="TextBox 14">
              <a:extLst>
                <a:ext uri="{FF2B5EF4-FFF2-40B4-BE49-F238E27FC236}">
                  <a16:creationId xmlns:a16="http://schemas.microsoft.com/office/drawing/2014/main" id="{1CEDFD66-BEC4-EC67-53BC-1D4530412A9D}"/>
                </a:ext>
              </a:extLst>
            </p:cNvPr>
            <p:cNvSpPr txBox="1"/>
            <p:nvPr/>
          </p:nvSpPr>
          <p:spPr>
            <a:xfrm>
              <a:off x="1292673" y="3705898"/>
              <a:ext cx="571401" cy="338554"/>
            </a:xfrm>
            <a:prstGeom prst="rect">
              <a:avLst/>
            </a:prstGeom>
            <a:noFill/>
          </p:spPr>
          <p:txBody>
            <a:bodyPr wrap="square" rtlCol="0">
              <a:spAutoFit/>
            </a:bodyPr>
            <a:lstStyle/>
            <a:p>
              <a:r>
                <a:rPr lang="en-GB" sz="1600" dirty="0"/>
                <a:t>&lt;/&gt;</a:t>
              </a:r>
              <a:endParaRPr lang="en-NL" sz="1600" dirty="0"/>
            </a:p>
          </p:txBody>
        </p:sp>
      </p:grpSp>
      <p:grpSp>
        <p:nvGrpSpPr>
          <p:cNvPr id="18" name="Group 17">
            <a:extLst>
              <a:ext uri="{FF2B5EF4-FFF2-40B4-BE49-F238E27FC236}">
                <a16:creationId xmlns:a16="http://schemas.microsoft.com/office/drawing/2014/main" id="{CA2BD4A8-12F2-C213-401F-41C5C064F646}"/>
              </a:ext>
            </a:extLst>
          </p:cNvPr>
          <p:cNvGrpSpPr/>
          <p:nvPr/>
        </p:nvGrpSpPr>
        <p:grpSpPr>
          <a:xfrm>
            <a:off x="1177563" y="4136778"/>
            <a:ext cx="686511" cy="686511"/>
            <a:chOff x="1177563" y="3473052"/>
            <a:chExt cx="686511" cy="686511"/>
          </a:xfrm>
        </p:grpSpPr>
        <p:pic>
          <p:nvPicPr>
            <p:cNvPr id="19" name="Graphic 18" descr="Paper with solid fill">
              <a:extLst>
                <a:ext uri="{FF2B5EF4-FFF2-40B4-BE49-F238E27FC236}">
                  <a16:creationId xmlns:a16="http://schemas.microsoft.com/office/drawing/2014/main" id="{D4329744-F7BF-5C6A-761C-D14B4C907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7563" y="3473052"/>
              <a:ext cx="686511" cy="686511"/>
            </a:xfrm>
            <a:prstGeom prst="rect">
              <a:avLst/>
            </a:prstGeom>
          </p:spPr>
        </p:pic>
        <p:sp>
          <p:nvSpPr>
            <p:cNvPr id="20" name="TextBox 19">
              <a:extLst>
                <a:ext uri="{FF2B5EF4-FFF2-40B4-BE49-F238E27FC236}">
                  <a16:creationId xmlns:a16="http://schemas.microsoft.com/office/drawing/2014/main" id="{194BF1C8-743A-9AEB-F1D9-8AC32E7BEDD9}"/>
                </a:ext>
              </a:extLst>
            </p:cNvPr>
            <p:cNvSpPr txBox="1"/>
            <p:nvPr/>
          </p:nvSpPr>
          <p:spPr>
            <a:xfrm>
              <a:off x="1292673" y="3705898"/>
              <a:ext cx="571401" cy="338554"/>
            </a:xfrm>
            <a:prstGeom prst="rect">
              <a:avLst/>
            </a:prstGeom>
            <a:noFill/>
          </p:spPr>
          <p:txBody>
            <a:bodyPr wrap="square" rtlCol="0">
              <a:spAutoFit/>
            </a:bodyPr>
            <a:lstStyle/>
            <a:p>
              <a:r>
                <a:rPr lang="en-GB" sz="1600" dirty="0"/>
                <a:t>&lt;/&gt;</a:t>
              </a:r>
              <a:endParaRPr lang="en-NL" sz="1600" dirty="0"/>
            </a:p>
          </p:txBody>
        </p:sp>
      </p:grpSp>
    </p:spTree>
    <p:extLst>
      <p:ext uri="{BB962C8B-B14F-4D97-AF65-F5344CB8AC3E}">
        <p14:creationId xmlns:p14="http://schemas.microsoft.com/office/powerpoint/2010/main" val="317118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dataset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20</a:t>
            </a:fld>
            <a:endParaRPr lang="en-NL"/>
          </a:p>
        </p:txBody>
      </p:sp>
      <p:pic>
        <p:nvPicPr>
          <p:cNvPr id="12" name="Picture 11">
            <a:extLst>
              <a:ext uri="{FF2B5EF4-FFF2-40B4-BE49-F238E27FC236}">
                <a16:creationId xmlns:a16="http://schemas.microsoft.com/office/drawing/2014/main" id="{4DC70A6D-C7F3-6DFC-6EFC-B26385714A3E}"/>
              </a:ext>
            </a:extLst>
          </p:cNvPr>
          <p:cNvPicPr>
            <a:picLocks noChangeAspect="1"/>
          </p:cNvPicPr>
          <p:nvPr/>
        </p:nvPicPr>
        <p:blipFill>
          <a:blip r:embed="rId2"/>
          <a:stretch>
            <a:fillRect/>
          </a:stretch>
        </p:blipFill>
        <p:spPr>
          <a:xfrm>
            <a:off x="7160060" y="1969946"/>
            <a:ext cx="3805238" cy="3805238"/>
          </a:xfrm>
          <a:prstGeom prst="rect">
            <a:avLst/>
          </a:prstGeom>
        </p:spPr>
      </p:pic>
      <p:pic>
        <p:nvPicPr>
          <p:cNvPr id="11" name="Picture 10">
            <a:extLst>
              <a:ext uri="{FF2B5EF4-FFF2-40B4-BE49-F238E27FC236}">
                <a16:creationId xmlns:a16="http://schemas.microsoft.com/office/drawing/2014/main" id="{A2A4567A-8870-9A1A-AE8F-905BB54337DD}"/>
              </a:ext>
            </a:extLst>
          </p:cNvPr>
          <p:cNvPicPr>
            <a:picLocks noChangeAspect="1"/>
          </p:cNvPicPr>
          <p:nvPr/>
        </p:nvPicPr>
        <p:blipFill>
          <a:blip r:embed="rId3"/>
          <a:stretch>
            <a:fillRect/>
          </a:stretch>
        </p:blipFill>
        <p:spPr>
          <a:xfrm>
            <a:off x="1226702" y="1859060"/>
            <a:ext cx="5513274" cy="3021698"/>
          </a:xfrm>
          <a:prstGeom prst="rect">
            <a:avLst/>
          </a:prstGeom>
        </p:spPr>
      </p:pic>
    </p:spTree>
    <p:extLst>
      <p:ext uri="{BB962C8B-B14F-4D97-AF65-F5344CB8AC3E}">
        <p14:creationId xmlns:p14="http://schemas.microsoft.com/office/powerpoint/2010/main" val="377212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object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21</a:t>
            </a:fld>
            <a:endParaRPr lang="en-NL"/>
          </a:p>
        </p:txBody>
      </p:sp>
      <p:pic>
        <p:nvPicPr>
          <p:cNvPr id="6" name="Picture 5">
            <a:extLst>
              <a:ext uri="{FF2B5EF4-FFF2-40B4-BE49-F238E27FC236}">
                <a16:creationId xmlns:a16="http://schemas.microsoft.com/office/drawing/2014/main" id="{7150CEDF-C100-C7E4-C296-4C85DA127142}"/>
              </a:ext>
            </a:extLst>
          </p:cNvPr>
          <p:cNvPicPr>
            <a:picLocks noChangeAspect="1"/>
          </p:cNvPicPr>
          <p:nvPr/>
        </p:nvPicPr>
        <p:blipFill>
          <a:blip r:embed="rId2"/>
          <a:stretch>
            <a:fillRect/>
          </a:stretch>
        </p:blipFill>
        <p:spPr>
          <a:xfrm>
            <a:off x="1228925" y="1940703"/>
            <a:ext cx="7285683" cy="2816769"/>
          </a:xfrm>
          <a:prstGeom prst="rect">
            <a:avLst/>
          </a:prstGeom>
        </p:spPr>
      </p:pic>
      <p:pic>
        <p:nvPicPr>
          <p:cNvPr id="9" name="Picture 8">
            <a:extLst>
              <a:ext uri="{FF2B5EF4-FFF2-40B4-BE49-F238E27FC236}">
                <a16:creationId xmlns:a16="http://schemas.microsoft.com/office/drawing/2014/main" id="{1A5D52A1-3699-5172-F780-26135F66D7A8}"/>
              </a:ext>
            </a:extLst>
          </p:cNvPr>
          <p:cNvPicPr>
            <a:picLocks noChangeAspect="1"/>
          </p:cNvPicPr>
          <p:nvPr/>
        </p:nvPicPr>
        <p:blipFill>
          <a:blip r:embed="rId3"/>
          <a:stretch>
            <a:fillRect/>
          </a:stretch>
        </p:blipFill>
        <p:spPr>
          <a:xfrm>
            <a:off x="6267079" y="4548251"/>
            <a:ext cx="4888601" cy="1580268"/>
          </a:xfrm>
          <a:prstGeom prst="rect">
            <a:avLst/>
          </a:prstGeom>
        </p:spPr>
      </p:pic>
    </p:spTree>
    <p:extLst>
      <p:ext uri="{BB962C8B-B14F-4D97-AF65-F5344CB8AC3E}">
        <p14:creationId xmlns:p14="http://schemas.microsoft.com/office/powerpoint/2010/main" val="239224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object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22</a:t>
            </a:fld>
            <a:endParaRPr lang="en-NL"/>
          </a:p>
        </p:txBody>
      </p:sp>
      <p:pic>
        <p:nvPicPr>
          <p:cNvPr id="5" name="Picture 4">
            <a:extLst>
              <a:ext uri="{FF2B5EF4-FFF2-40B4-BE49-F238E27FC236}">
                <a16:creationId xmlns:a16="http://schemas.microsoft.com/office/drawing/2014/main" id="{000022CA-F299-0F6F-A9EF-8B274D5FB7C1}"/>
              </a:ext>
            </a:extLst>
          </p:cNvPr>
          <p:cNvPicPr>
            <a:picLocks noChangeAspect="1"/>
          </p:cNvPicPr>
          <p:nvPr/>
        </p:nvPicPr>
        <p:blipFill>
          <a:blip r:embed="rId3"/>
          <a:stretch>
            <a:fillRect/>
          </a:stretch>
        </p:blipFill>
        <p:spPr>
          <a:xfrm>
            <a:off x="1221029" y="1907754"/>
            <a:ext cx="2364126" cy="728567"/>
          </a:xfrm>
          <a:prstGeom prst="rect">
            <a:avLst/>
          </a:prstGeom>
        </p:spPr>
      </p:pic>
      <p:pic>
        <p:nvPicPr>
          <p:cNvPr id="10" name="Picture 9">
            <a:extLst>
              <a:ext uri="{FF2B5EF4-FFF2-40B4-BE49-F238E27FC236}">
                <a16:creationId xmlns:a16="http://schemas.microsoft.com/office/drawing/2014/main" id="{B7B9BD74-848B-46AB-96E8-27B01FA64F25}"/>
              </a:ext>
            </a:extLst>
          </p:cNvPr>
          <p:cNvPicPr>
            <a:picLocks noChangeAspect="1"/>
          </p:cNvPicPr>
          <p:nvPr/>
        </p:nvPicPr>
        <p:blipFill>
          <a:blip r:embed="rId4"/>
          <a:stretch>
            <a:fillRect/>
          </a:stretch>
        </p:blipFill>
        <p:spPr>
          <a:xfrm>
            <a:off x="5356747" y="1907753"/>
            <a:ext cx="5699179" cy="4121071"/>
          </a:xfrm>
          <a:prstGeom prst="rect">
            <a:avLst/>
          </a:prstGeom>
        </p:spPr>
      </p:pic>
    </p:spTree>
    <p:extLst>
      <p:ext uri="{BB962C8B-B14F-4D97-AF65-F5344CB8AC3E}">
        <p14:creationId xmlns:p14="http://schemas.microsoft.com/office/powerpoint/2010/main" val="798985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a:t>
            </a:r>
            <a:r>
              <a:rPr lang="en-GB" dirty="0" err="1"/>
              <a:t>vulcanoplot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23</a:t>
            </a:fld>
            <a:endParaRPr lang="en-NL"/>
          </a:p>
        </p:txBody>
      </p:sp>
      <p:pic>
        <p:nvPicPr>
          <p:cNvPr id="6" name="Picture 5">
            <a:extLst>
              <a:ext uri="{FF2B5EF4-FFF2-40B4-BE49-F238E27FC236}">
                <a16:creationId xmlns:a16="http://schemas.microsoft.com/office/drawing/2014/main" id="{37D0E898-5447-035E-A389-E8F338E73AC2}"/>
              </a:ext>
            </a:extLst>
          </p:cNvPr>
          <p:cNvPicPr>
            <a:picLocks noChangeAspect="1"/>
          </p:cNvPicPr>
          <p:nvPr/>
        </p:nvPicPr>
        <p:blipFill>
          <a:blip r:embed="rId2"/>
          <a:stretch>
            <a:fillRect/>
          </a:stretch>
        </p:blipFill>
        <p:spPr>
          <a:xfrm>
            <a:off x="1199898" y="1920785"/>
            <a:ext cx="8566278" cy="3199855"/>
          </a:xfrm>
          <a:prstGeom prst="rect">
            <a:avLst/>
          </a:prstGeom>
        </p:spPr>
      </p:pic>
    </p:spTree>
    <p:extLst>
      <p:ext uri="{BB962C8B-B14F-4D97-AF65-F5344CB8AC3E}">
        <p14:creationId xmlns:p14="http://schemas.microsoft.com/office/powerpoint/2010/main" val="404146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3. DESeq2 - </a:t>
            </a:r>
            <a:r>
              <a:rPr lang="en-GB" dirty="0" err="1"/>
              <a:t>vulcanoplot</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24</a:t>
            </a:fld>
            <a:endParaRPr lang="en-NL"/>
          </a:p>
        </p:txBody>
      </p:sp>
      <p:pic>
        <p:nvPicPr>
          <p:cNvPr id="5" name="Picture 4">
            <a:extLst>
              <a:ext uri="{FF2B5EF4-FFF2-40B4-BE49-F238E27FC236}">
                <a16:creationId xmlns:a16="http://schemas.microsoft.com/office/drawing/2014/main" id="{8020FACC-8EB0-6B3E-9CE8-1846C73BCE76}"/>
              </a:ext>
            </a:extLst>
          </p:cNvPr>
          <p:cNvPicPr>
            <a:picLocks noChangeAspect="1"/>
          </p:cNvPicPr>
          <p:nvPr/>
        </p:nvPicPr>
        <p:blipFill>
          <a:blip r:embed="rId2"/>
          <a:stretch>
            <a:fillRect/>
          </a:stretch>
        </p:blipFill>
        <p:spPr>
          <a:xfrm>
            <a:off x="3750313" y="2054460"/>
            <a:ext cx="5417437" cy="3917343"/>
          </a:xfrm>
          <a:prstGeom prst="rect">
            <a:avLst/>
          </a:prstGeom>
        </p:spPr>
      </p:pic>
    </p:spTree>
    <p:extLst>
      <p:ext uri="{BB962C8B-B14F-4D97-AF65-F5344CB8AC3E}">
        <p14:creationId xmlns:p14="http://schemas.microsoft.com/office/powerpoint/2010/main" val="940942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EE8-62EA-B306-15C0-5E9A241AD323}"/>
              </a:ext>
            </a:extLst>
          </p:cNvPr>
          <p:cNvSpPr>
            <a:spLocks noGrp="1"/>
          </p:cNvSpPr>
          <p:nvPr>
            <p:ph type="title"/>
          </p:nvPr>
        </p:nvSpPr>
        <p:spPr/>
        <p:txBody>
          <a:bodyPr/>
          <a:lstStyle/>
          <a:p>
            <a:r>
              <a:rPr lang="en-GB" dirty="0"/>
              <a:t>4. Gene set enrichment </a:t>
            </a:r>
            <a:endParaRPr lang="en-NL" dirty="0"/>
          </a:p>
        </p:txBody>
      </p:sp>
      <p:sp>
        <p:nvSpPr>
          <p:cNvPr id="4" name="Slide Number Placeholder 3">
            <a:extLst>
              <a:ext uri="{FF2B5EF4-FFF2-40B4-BE49-F238E27FC236}">
                <a16:creationId xmlns:a16="http://schemas.microsoft.com/office/drawing/2014/main" id="{488ACB09-33F1-E69F-B82D-DBB41E7E4D61}"/>
              </a:ext>
            </a:extLst>
          </p:cNvPr>
          <p:cNvSpPr>
            <a:spLocks noGrp="1"/>
          </p:cNvSpPr>
          <p:nvPr>
            <p:ph type="sldNum" sz="quarter" idx="12"/>
          </p:nvPr>
        </p:nvSpPr>
        <p:spPr/>
        <p:txBody>
          <a:bodyPr/>
          <a:lstStyle/>
          <a:p>
            <a:fld id="{58E45369-15BD-4438-8794-1FD3F3BB53DD}" type="slidenum">
              <a:rPr lang="en-NL" smtClean="0"/>
              <a:t>25</a:t>
            </a:fld>
            <a:endParaRPr lang="en-NL"/>
          </a:p>
        </p:txBody>
      </p:sp>
      <p:pic>
        <p:nvPicPr>
          <p:cNvPr id="6" name="Picture 5">
            <a:extLst>
              <a:ext uri="{FF2B5EF4-FFF2-40B4-BE49-F238E27FC236}">
                <a16:creationId xmlns:a16="http://schemas.microsoft.com/office/drawing/2014/main" id="{E8F3A777-CFD1-9B5F-8545-A460C33A7395}"/>
              </a:ext>
            </a:extLst>
          </p:cNvPr>
          <p:cNvPicPr>
            <a:picLocks noChangeAspect="1"/>
          </p:cNvPicPr>
          <p:nvPr/>
        </p:nvPicPr>
        <p:blipFill>
          <a:blip r:embed="rId3"/>
          <a:stretch>
            <a:fillRect/>
          </a:stretch>
        </p:blipFill>
        <p:spPr>
          <a:xfrm>
            <a:off x="1240217" y="1921416"/>
            <a:ext cx="4750981" cy="3113721"/>
          </a:xfrm>
          <a:prstGeom prst="rect">
            <a:avLst/>
          </a:prstGeom>
        </p:spPr>
      </p:pic>
      <p:pic>
        <p:nvPicPr>
          <p:cNvPr id="8" name="Picture 7">
            <a:extLst>
              <a:ext uri="{FF2B5EF4-FFF2-40B4-BE49-F238E27FC236}">
                <a16:creationId xmlns:a16="http://schemas.microsoft.com/office/drawing/2014/main" id="{32CE1423-E710-DF92-F504-2A767D6061DC}"/>
              </a:ext>
            </a:extLst>
          </p:cNvPr>
          <p:cNvPicPr>
            <a:picLocks noChangeAspect="1"/>
          </p:cNvPicPr>
          <p:nvPr/>
        </p:nvPicPr>
        <p:blipFill>
          <a:blip r:embed="rId4"/>
          <a:stretch>
            <a:fillRect/>
          </a:stretch>
        </p:blipFill>
        <p:spPr>
          <a:xfrm>
            <a:off x="6469019" y="2406238"/>
            <a:ext cx="4686661" cy="3388920"/>
          </a:xfrm>
          <a:prstGeom prst="rect">
            <a:avLst/>
          </a:prstGeom>
        </p:spPr>
      </p:pic>
    </p:spTree>
    <p:extLst>
      <p:ext uri="{BB962C8B-B14F-4D97-AF65-F5344CB8AC3E}">
        <p14:creationId xmlns:p14="http://schemas.microsoft.com/office/powerpoint/2010/main" val="1186065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849D-01F9-7992-DF87-6654268B51DF}"/>
              </a:ext>
            </a:extLst>
          </p:cNvPr>
          <p:cNvSpPr>
            <a:spLocks noGrp="1"/>
          </p:cNvSpPr>
          <p:nvPr>
            <p:ph type="ctrTitle"/>
          </p:nvPr>
        </p:nvSpPr>
        <p:spPr/>
        <p:txBody>
          <a:bodyPr/>
          <a:lstStyle/>
          <a:p>
            <a:r>
              <a:rPr lang="en-GB" dirty="0"/>
              <a:t>You’re done!</a:t>
            </a:r>
            <a:endParaRPr lang="en-NL" dirty="0"/>
          </a:p>
        </p:txBody>
      </p:sp>
      <p:sp>
        <p:nvSpPr>
          <p:cNvPr id="3" name="Subtitle 2">
            <a:extLst>
              <a:ext uri="{FF2B5EF4-FFF2-40B4-BE49-F238E27FC236}">
                <a16:creationId xmlns:a16="http://schemas.microsoft.com/office/drawing/2014/main" id="{5F29108B-A04F-737C-4CA7-B8AF138A22C5}"/>
              </a:ext>
            </a:extLst>
          </p:cNvPr>
          <p:cNvSpPr>
            <a:spLocks noGrp="1"/>
          </p:cNvSpPr>
          <p:nvPr>
            <p:ph type="subTitle" idx="1"/>
          </p:nvPr>
        </p:nvSpPr>
        <p:spPr/>
        <p:txBody>
          <a:bodyPr>
            <a:normAutofit/>
          </a:bodyPr>
          <a:lstStyle/>
          <a:p>
            <a:r>
              <a:rPr lang="en-GB" dirty="0"/>
              <a:t>Of course feel free to run additional analysis ;)</a:t>
            </a:r>
            <a:endParaRPr lang="en-NL" dirty="0"/>
          </a:p>
        </p:txBody>
      </p:sp>
      <p:sp>
        <p:nvSpPr>
          <p:cNvPr id="4" name="Slide Number Placeholder 3">
            <a:extLst>
              <a:ext uri="{FF2B5EF4-FFF2-40B4-BE49-F238E27FC236}">
                <a16:creationId xmlns:a16="http://schemas.microsoft.com/office/drawing/2014/main" id="{EF7A63DE-CE4D-B624-2508-0782BE2BC22F}"/>
              </a:ext>
            </a:extLst>
          </p:cNvPr>
          <p:cNvSpPr>
            <a:spLocks noGrp="1"/>
          </p:cNvSpPr>
          <p:nvPr>
            <p:ph type="sldNum" sz="quarter" idx="12"/>
          </p:nvPr>
        </p:nvSpPr>
        <p:spPr/>
        <p:txBody>
          <a:bodyPr/>
          <a:lstStyle/>
          <a:p>
            <a:fld id="{58E45369-15BD-4438-8794-1FD3F3BB53DD}" type="slidenum">
              <a:rPr lang="en-NL" smtClean="0"/>
              <a:t>26</a:t>
            </a:fld>
            <a:endParaRPr lang="en-NL"/>
          </a:p>
        </p:txBody>
      </p:sp>
    </p:spTree>
    <p:extLst>
      <p:ext uri="{BB962C8B-B14F-4D97-AF65-F5344CB8AC3E}">
        <p14:creationId xmlns:p14="http://schemas.microsoft.com/office/powerpoint/2010/main" val="123305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How to run the script on the server</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3</a:t>
            </a:fld>
            <a:endParaRPr lang="en-NL"/>
          </a:p>
        </p:txBody>
      </p:sp>
      <p:sp>
        <p:nvSpPr>
          <p:cNvPr id="8" name="Content Placeholder 2">
            <a:extLst>
              <a:ext uri="{FF2B5EF4-FFF2-40B4-BE49-F238E27FC236}">
                <a16:creationId xmlns:a16="http://schemas.microsoft.com/office/drawing/2014/main" id="{FC7D4E3A-5D13-2A7C-78D2-F2D5D3C6F965}"/>
              </a:ext>
            </a:extLst>
          </p:cNvPr>
          <p:cNvSpPr>
            <a:spLocks noGrp="1"/>
          </p:cNvSpPr>
          <p:nvPr>
            <p:ph idx="1"/>
          </p:nvPr>
        </p:nvSpPr>
        <p:spPr>
          <a:xfrm>
            <a:off x="1097280" y="1845734"/>
            <a:ext cx="10058400" cy="4023360"/>
          </a:xfrm>
        </p:spPr>
        <p:txBody>
          <a:bodyPr>
            <a:normAutofit/>
          </a:bodyPr>
          <a:lstStyle/>
          <a:p>
            <a:pPr marL="514350" indent="-514350">
              <a:buFont typeface="+mj-lt"/>
              <a:buAutoNum type="arabicPeriod"/>
            </a:pPr>
            <a:r>
              <a:rPr lang="en-GB" dirty="0"/>
              <a:t>Run by using:</a:t>
            </a:r>
          </a:p>
          <a:p>
            <a:pPr marL="806958" lvl="1" indent="-514350">
              <a:buFont typeface="+mj-lt"/>
              <a:buAutoNum type="arabicPeriod"/>
            </a:pPr>
            <a:r>
              <a:rPr lang="en-GB" dirty="0"/>
              <a:t>bash run.sh #N</a:t>
            </a:r>
          </a:p>
          <a:p>
            <a:pPr marL="514350" indent="-514350">
              <a:buFont typeface="+mj-lt"/>
              <a:buAutoNum type="arabicPeriod"/>
            </a:pPr>
            <a:r>
              <a:rPr lang="en-GB" dirty="0"/>
              <a:t>To check the status of your jobs on the server:</a:t>
            </a:r>
          </a:p>
          <a:p>
            <a:pPr marL="806958" lvl="1" indent="-514350">
              <a:buFont typeface="+mj-lt"/>
              <a:buAutoNum type="arabicPeriod"/>
            </a:pPr>
            <a:r>
              <a:rPr lang="en-GB" dirty="0" err="1"/>
              <a:t>squeue</a:t>
            </a:r>
            <a:endParaRPr lang="en-GB" dirty="0"/>
          </a:p>
          <a:p>
            <a:pPr marL="514350" indent="-514350">
              <a:buFont typeface="+mj-lt"/>
              <a:buAutoNum type="arabicPeriod"/>
            </a:pPr>
            <a:endParaRPr lang="en-GB" dirty="0"/>
          </a:p>
        </p:txBody>
      </p:sp>
      <p:pic>
        <p:nvPicPr>
          <p:cNvPr id="10" name="Picture 9">
            <a:extLst>
              <a:ext uri="{FF2B5EF4-FFF2-40B4-BE49-F238E27FC236}">
                <a16:creationId xmlns:a16="http://schemas.microsoft.com/office/drawing/2014/main" id="{558F76E2-4EA9-888B-E52A-79FDA87C3E4D}"/>
              </a:ext>
            </a:extLst>
          </p:cNvPr>
          <p:cNvPicPr>
            <a:picLocks noChangeAspect="1"/>
          </p:cNvPicPr>
          <p:nvPr/>
        </p:nvPicPr>
        <p:blipFill>
          <a:blip r:embed="rId2"/>
          <a:stretch>
            <a:fillRect/>
          </a:stretch>
        </p:blipFill>
        <p:spPr>
          <a:xfrm>
            <a:off x="6536842" y="2630567"/>
            <a:ext cx="4925089" cy="3580637"/>
          </a:xfrm>
          <a:prstGeom prst="rect">
            <a:avLst/>
          </a:prstGeom>
        </p:spPr>
      </p:pic>
    </p:spTree>
    <p:extLst>
      <p:ext uri="{BB962C8B-B14F-4D97-AF65-F5344CB8AC3E}">
        <p14:creationId xmlns:p14="http://schemas.microsoft.com/office/powerpoint/2010/main" val="142153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run.sh</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4</a:t>
            </a:fld>
            <a:endParaRPr lang="en-NL"/>
          </a:p>
        </p:txBody>
      </p:sp>
      <p:pic>
        <p:nvPicPr>
          <p:cNvPr id="17" name="Picture 16">
            <a:extLst>
              <a:ext uri="{FF2B5EF4-FFF2-40B4-BE49-F238E27FC236}">
                <a16:creationId xmlns:a16="http://schemas.microsoft.com/office/drawing/2014/main" id="{9701CA96-6B43-36A3-5902-C550EBC64CA5}"/>
              </a:ext>
            </a:extLst>
          </p:cNvPr>
          <p:cNvPicPr>
            <a:picLocks noChangeAspect="1"/>
          </p:cNvPicPr>
          <p:nvPr/>
        </p:nvPicPr>
        <p:blipFill>
          <a:blip r:embed="rId2"/>
          <a:stretch>
            <a:fillRect/>
          </a:stretch>
        </p:blipFill>
        <p:spPr>
          <a:xfrm>
            <a:off x="1097280" y="3788228"/>
            <a:ext cx="7446285" cy="2436000"/>
          </a:xfrm>
          <a:prstGeom prst="rect">
            <a:avLst/>
          </a:prstGeom>
        </p:spPr>
      </p:pic>
      <p:sp>
        <p:nvSpPr>
          <p:cNvPr id="18" name="Content Placeholder 2">
            <a:extLst>
              <a:ext uri="{FF2B5EF4-FFF2-40B4-BE49-F238E27FC236}">
                <a16:creationId xmlns:a16="http://schemas.microsoft.com/office/drawing/2014/main" id="{FD425AE1-3C6A-B25E-6F85-01D923A37C13}"/>
              </a:ext>
            </a:extLst>
          </p:cNvPr>
          <p:cNvSpPr>
            <a:spLocks noGrp="1"/>
          </p:cNvSpPr>
          <p:nvPr>
            <p:ph idx="1"/>
          </p:nvPr>
        </p:nvSpPr>
        <p:spPr>
          <a:xfrm>
            <a:off x="1097280" y="1845733"/>
            <a:ext cx="10058400" cy="1942495"/>
          </a:xfrm>
        </p:spPr>
        <p:txBody>
          <a:bodyPr>
            <a:normAutofit/>
          </a:bodyPr>
          <a:lstStyle/>
          <a:p>
            <a:pPr marL="0" indent="0">
              <a:spcBef>
                <a:spcPts val="600"/>
              </a:spcBef>
              <a:buNone/>
            </a:pPr>
            <a:r>
              <a:rPr lang="en-GB" sz="1800" dirty="0"/>
              <a:t>1: bash file </a:t>
            </a:r>
            <a:r>
              <a:rPr lang="en-GB" sz="1800" dirty="0" err="1"/>
              <a:t>denottaion</a:t>
            </a:r>
            <a:endParaRPr lang="en-GB" sz="1800" dirty="0"/>
          </a:p>
          <a:p>
            <a:pPr marL="0" indent="0">
              <a:spcBef>
                <a:spcPts val="600"/>
              </a:spcBef>
              <a:buNone/>
            </a:pPr>
            <a:r>
              <a:rPr lang="en-GB" sz="1800" dirty="0"/>
              <a:t>2: variable n (given by the 1</a:t>
            </a:r>
            <a:r>
              <a:rPr lang="en-GB" sz="1800" baseline="30000" dirty="0"/>
              <a:t>st </a:t>
            </a:r>
            <a:r>
              <a:rPr lang="en-GB" sz="1800" dirty="0"/>
              <a:t>command line input)</a:t>
            </a:r>
          </a:p>
          <a:p>
            <a:pPr marL="0" indent="0">
              <a:spcBef>
                <a:spcPts val="600"/>
              </a:spcBef>
              <a:buNone/>
            </a:pPr>
            <a:r>
              <a:rPr lang="en-GB" sz="1800" dirty="0"/>
              <a:t>4: load environment containing necessary packages</a:t>
            </a:r>
          </a:p>
          <a:p>
            <a:pPr marL="0" indent="0">
              <a:spcBef>
                <a:spcPts val="600"/>
              </a:spcBef>
              <a:buNone/>
            </a:pPr>
            <a:r>
              <a:rPr lang="en-GB" sz="1800" dirty="0"/>
              <a:t>6: loops over all samples 1 till n</a:t>
            </a:r>
          </a:p>
          <a:p>
            <a:pPr marL="0" indent="0">
              <a:spcBef>
                <a:spcPts val="600"/>
              </a:spcBef>
              <a:buNone/>
            </a:pPr>
            <a:r>
              <a:rPr lang="en-GB" sz="1800" dirty="0"/>
              <a:t>8: run RNA-</a:t>
            </a:r>
            <a:r>
              <a:rPr lang="en-GB" sz="1800" dirty="0" err="1"/>
              <a:t>seq</a:t>
            </a:r>
            <a:r>
              <a:rPr lang="en-GB" sz="1800" dirty="0"/>
              <a:t> script for sample </a:t>
            </a:r>
            <a:r>
              <a:rPr lang="en-GB" sz="1800" dirty="0" err="1"/>
              <a:t>i</a:t>
            </a:r>
            <a:r>
              <a:rPr lang="en-GB" sz="1800" dirty="0"/>
              <a:t> out of n</a:t>
            </a:r>
          </a:p>
        </p:txBody>
      </p:sp>
    </p:spTree>
    <p:extLst>
      <p:ext uri="{BB962C8B-B14F-4D97-AF65-F5344CB8AC3E}">
        <p14:creationId xmlns:p14="http://schemas.microsoft.com/office/powerpoint/2010/main" val="648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Inside the RNA-</a:t>
            </a:r>
            <a:r>
              <a:rPr lang="en-GB" dirty="0" err="1"/>
              <a:t>seq</a:t>
            </a:r>
            <a:r>
              <a:rPr lang="en-GB" dirty="0"/>
              <a:t> script</a:t>
            </a:r>
            <a:endParaRPr lang="en-NL"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5</a:t>
            </a:fld>
            <a:endParaRPr lang="en-NL"/>
          </a:p>
        </p:txBody>
      </p:sp>
      <p:sp>
        <p:nvSpPr>
          <p:cNvPr id="12" name="Content Placeholder 2">
            <a:extLst>
              <a:ext uri="{FF2B5EF4-FFF2-40B4-BE49-F238E27FC236}">
                <a16:creationId xmlns:a16="http://schemas.microsoft.com/office/drawing/2014/main" id="{0CD35D0D-8FB9-4651-518F-FA92758D5A80}"/>
              </a:ext>
            </a:extLst>
          </p:cNvPr>
          <p:cNvSpPr>
            <a:spLocks noGrp="1"/>
          </p:cNvSpPr>
          <p:nvPr>
            <p:ph idx="1"/>
          </p:nvPr>
        </p:nvSpPr>
        <p:spPr>
          <a:xfrm>
            <a:off x="1097280" y="1845734"/>
            <a:ext cx="10058400" cy="4023360"/>
          </a:xfrm>
        </p:spPr>
        <p:txBody>
          <a:bodyPr>
            <a:normAutofit/>
          </a:bodyPr>
          <a:lstStyle/>
          <a:p>
            <a:pPr marL="514350" indent="-514350">
              <a:buFont typeface="+mj-lt"/>
              <a:buAutoNum type="arabicPeriod"/>
            </a:pPr>
            <a:r>
              <a:rPr lang="en-GB" dirty="0"/>
              <a:t>Header</a:t>
            </a:r>
          </a:p>
          <a:p>
            <a:pPr marL="514350" indent="-514350">
              <a:buFont typeface="+mj-lt"/>
              <a:buAutoNum type="arabicPeriod"/>
            </a:pPr>
            <a:r>
              <a:rPr lang="en-GB" dirty="0"/>
              <a:t>Global parameters</a:t>
            </a:r>
          </a:p>
          <a:p>
            <a:pPr marL="514350" indent="-514350">
              <a:buFont typeface="+mj-lt"/>
              <a:buAutoNum type="arabicPeriod"/>
            </a:pPr>
            <a:r>
              <a:rPr lang="en-GB" dirty="0"/>
              <a:t>Coding chunks</a:t>
            </a:r>
          </a:p>
          <a:p>
            <a:pPr marL="514350" indent="-514350">
              <a:buFont typeface="+mj-lt"/>
              <a:buAutoNum type="arabicPeriod"/>
            </a:pPr>
            <a:endParaRPr lang="en-GB" dirty="0"/>
          </a:p>
        </p:txBody>
      </p:sp>
    </p:spTree>
    <p:extLst>
      <p:ext uri="{BB962C8B-B14F-4D97-AF65-F5344CB8AC3E}">
        <p14:creationId xmlns:p14="http://schemas.microsoft.com/office/powerpoint/2010/main" val="11528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Script header and parameters</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a:xfrm>
            <a:off x="-1003663" y="4800599"/>
            <a:ext cx="10058400" cy="3076947"/>
          </a:xfrm>
        </p:spPr>
        <p:txBody>
          <a:bodyPr/>
          <a:lstStyle/>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6</a:t>
            </a:fld>
            <a:endParaRPr lang="en-NL"/>
          </a:p>
        </p:txBody>
      </p:sp>
      <p:pic>
        <p:nvPicPr>
          <p:cNvPr id="13" name="Picture 12">
            <a:extLst>
              <a:ext uri="{FF2B5EF4-FFF2-40B4-BE49-F238E27FC236}">
                <a16:creationId xmlns:a16="http://schemas.microsoft.com/office/drawing/2014/main" id="{AD6124C8-54C4-3F80-6449-59582FB63676}"/>
              </a:ext>
            </a:extLst>
          </p:cNvPr>
          <p:cNvPicPr>
            <a:picLocks noChangeAspect="1"/>
          </p:cNvPicPr>
          <p:nvPr/>
        </p:nvPicPr>
        <p:blipFill>
          <a:blip r:embed="rId3"/>
          <a:stretch>
            <a:fillRect/>
          </a:stretch>
        </p:blipFill>
        <p:spPr>
          <a:xfrm>
            <a:off x="1186021" y="1881372"/>
            <a:ext cx="4520447" cy="2919228"/>
          </a:xfrm>
          <a:prstGeom prst="rect">
            <a:avLst/>
          </a:prstGeom>
        </p:spPr>
      </p:pic>
      <p:sp>
        <p:nvSpPr>
          <p:cNvPr id="15" name="Content Placeholder 2">
            <a:extLst>
              <a:ext uri="{FF2B5EF4-FFF2-40B4-BE49-F238E27FC236}">
                <a16:creationId xmlns:a16="http://schemas.microsoft.com/office/drawing/2014/main" id="{EDAE5385-A982-4269-199E-E8F35FE83241}"/>
              </a:ext>
            </a:extLst>
          </p:cNvPr>
          <p:cNvSpPr txBox="1">
            <a:spLocks/>
          </p:cNvSpPr>
          <p:nvPr/>
        </p:nvSpPr>
        <p:spPr>
          <a:xfrm>
            <a:off x="5815149" y="1948503"/>
            <a:ext cx="6254931" cy="39297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Font typeface="Calibri" panose="020F0502020204030204" pitchFamily="34" charset="0"/>
              <a:buNone/>
            </a:pPr>
            <a:r>
              <a:rPr lang="en-GB" sz="1800" dirty="0"/>
              <a:t>1: bash file </a:t>
            </a:r>
            <a:r>
              <a:rPr lang="en-GB" sz="1800" dirty="0" err="1"/>
              <a:t>denotion</a:t>
            </a:r>
            <a:endParaRPr lang="en-GB" sz="1800" dirty="0"/>
          </a:p>
          <a:p>
            <a:pPr marL="0" indent="0">
              <a:spcBef>
                <a:spcPts val="600"/>
              </a:spcBef>
              <a:buFont typeface="Calibri" panose="020F0502020204030204" pitchFamily="34" charset="0"/>
              <a:buNone/>
            </a:pPr>
            <a:r>
              <a:rPr lang="en-GB" sz="1800" dirty="0"/>
              <a:t>3: job name displayed on the server</a:t>
            </a:r>
          </a:p>
          <a:p>
            <a:pPr marL="0" indent="0">
              <a:spcBef>
                <a:spcPts val="600"/>
              </a:spcBef>
              <a:buFont typeface="Calibri" panose="020F0502020204030204" pitchFamily="34" charset="0"/>
              <a:buNone/>
            </a:pPr>
            <a:r>
              <a:rPr lang="en-GB" sz="1800" dirty="0"/>
              <a:t>4: file to write command line output to</a:t>
            </a:r>
          </a:p>
          <a:p>
            <a:pPr marL="0" indent="0">
              <a:spcBef>
                <a:spcPts val="600"/>
              </a:spcBef>
              <a:buFont typeface="Calibri" panose="020F0502020204030204" pitchFamily="34" charset="0"/>
              <a:buNone/>
            </a:pPr>
            <a:r>
              <a:rPr lang="en-GB" sz="1800" dirty="0"/>
              <a:t>5: assign allowed working memory</a:t>
            </a:r>
          </a:p>
          <a:p>
            <a:pPr marL="0" indent="0">
              <a:spcBef>
                <a:spcPts val="600"/>
              </a:spcBef>
              <a:buFont typeface="Calibri" panose="020F0502020204030204" pitchFamily="34" charset="0"/>
              <a:buNone/>
            </a:pPr>
            <a:r>
              <a:rPr lang="en-GB" sz="1800" dirty="0"/>
              <a:t>6: assign cores</a:t>
            </a:r>
          </a:p>
          <a:p>
            <a:pPr marL="0" indent="0">
              <a:spcBef>
                <a:spcPts val="600"/>
              </a:spcBef>
              <a:buFont typeface="Calibri" panose="020F0502020204030204" pitchFamily="34" charset="0"/>
              <a:buNone/>
            </a:pPr>
            <a:r>
              <a:rPr lang="en-GB" sz="1800" dirty="0"/>
              <a:t>9: 1</a:t>
            </a:r>
            <a:r>
              <a:rPr lang="en-GB" sz="1800" baseline="30000" dirty="0"/>
              <a:t>st</a:t>
            </a:r>
            <a:r>
              <a:rPr lang="en-GB" sz="1800" dirty="0"/>
              <a:t> command line input variable I denoting the sample number</a:t>
            </a:r>
          </a:p>
          <a:p>
            <a:pPr marL="0" indent="0">
              <a:spcBef>
                <a:spcPts val="600"/>
              </a:spcBef>
              <a:buFont typeface="Calibri" panose="020F0502020204030204" pitchFamily="34" charset="0"/>
              <a:buNone/>
            </a:pPr>
            <a:r>
              <a:rPr lang="en-GB" sz="1800" dirty="0"/>
              <a:t>10: 2</a:t>
            </a:r>
            <a:r>
              <a:rPr lang="en-GB" sz="1800" baseline="30000" dirty="0"/>
              <a:t>nd</a:t>
            </a:r>
            <a:r>
              <a:rPr lang="en-GB" sz="1800" dirty="0"/>
              <a:t> command line input variable denoting number of samples</a:t>
            </a:r>
          </a:p>
          <a:p>
            <a:pPr marL="0" indent="0">
              <a:spcBef>
                <a:spcPts val="600"/>
              </a:spcBef>
              <a:buFont typeface="Calibri" panose="020F0502020204030204" pitchFamily="34" charset="0"/>
              <a:buNone/>
            </a:pPr>
            <a:r>
              <a:rPr lang="en-GB" sz="1800" dirty="0"/>
              <a:t>11: name of the reference files in the ref/ directory</a:t>
            </a:r>
          </a:p>
        </p:txBody>
      </p:sp>
    </p:spTree>
    <p:extLst>
      <p:ext uri="{BB962C8B-B14F-4D97-AF65-F5344CB8AC3E}">
        <p14:creationId xmlns:p14="http://schemas.microsoft.com/office/powerpoint/2010/main" val="89441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Create directories</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a:xfrm>
            <a:off x="-1003663" y="4800599"/>
            <a:ext cx="10058400" cy="3076947"/>
          </a:xfrm>
        </p:spPr>
        <p:txBody>
          <a:bodyPr/>
          <a:lstStyle/>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7</a:t>
            </a:fld>
            <a:endParaRPr lang="en-NL"/>
          </a:p>
        </p:txBody>
      </p:sp>
      <p:pic>
        <p:nvPicPr>
          <p:cNvPr id="6" name="Picture 5">
            <a:extLst>
              <a:ext uri="{FF2B5EF4-FFF2-40B4-BE49-F238E27FC236}">
                <a16:creationId xmlns:a16="http://schemas.microsoft.com/office/drawing/2014/main" id="{42F90B36-2DDB-BD2B-F071-29E0922BC117}"/>
              </a:ext>
            </a:extLst>
          </p:cNvPr>
          <p:cNvPicPr>
            <a:picLocks noChangeAspect="1"/>
          </p:cNvPicPr>
          <p:nvPr/>
        </p:nvPicPr>
        <p:blipFill>
          <a:blip r:embed="rId3"/>
          <a:stretch>
            <a:fillRect/>
          </a:stretch>
        </p:blipFill>
        <p:spPr>
          <a:xfrm>
            <a:off x="1214899" y="1998618"/>
            <a:ext cx="3172738" cy="2590838"/>
          </a:xfrm>
          <a:prstGeom prst="rect">
            <a:avLst/>
          </a:prstGeom>
        </p:spPr>
      </p:pic>
    </p:spTree>
    <p:extLst>
      <p:ext uri="{BB962C8B-B14F-4D97-AF65-F5344CB8AC3E}">
        <p14:creationId xmlns:p14="http://schemas.microsoft.com/office/powerpoint/2010/main" val="8794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Overview of coding chunks</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a:xfrm>
            <a:off x="1097280" y="1845733"/>
            <a:ext cx="10058400" cy="4511523"/>
          </a:xfrm>
        </p:spPr>
        <p:txBody>
          <a:bodyPr>
            <a:normAutofit/>
          </a:bodyPr>
          <a:lstStyle/>
          <a:p>
            <a:pPr marL="514350" indent="-514350">
              <a:buFont typeface="+mj-lt"/>
              <a:buAutoNum type="arabicPeriod"/>
            </a:pPr>
            <a:r>
              <a:rPr lang="en-GB" dirty="0"/>
              <a:t>Quality control of the reads </a:t>
            </a:r>
          </a:p>
          <a:p>
            <a:pPr marL="806958" lvl="1" indent="-514350"/>
            <a:r>
              <a:rPr lang="en-GB" dirty="0" err="1"/>
              <a:t>fastqc</a:t>
            </a:r>
            <a:endParaRPr lang="en-GB" dirty="0"/>
          </a:p>
          <a:p>
            <a:pPr marL="514350" indent="-514350">
              <a:buFont typeface="+mj-lt"/>
              <a:buAutoNum type="arabicPeriod"/>
            </a:pPr>
            <a:r>
              <a:rPr lang="en-GB" dirty="0"/>
              <a:t>Determine trimming parameters</a:t>
            </a:r>
          </a:p>
          <a:p>
            <a:pPr marL="806958" lvl="1" indent="-514350"/>
            <a:r>
              <a:rPr lang="en-GB" dirty="0" err="1"/>
              <a:t>trimmomatic</a:t>
            </a:r>
            <a:endParaRPr lang="en-GB" dirty="0"/>
          </a:p>
          <a:p>
            <a:pPr marL="514350" indent="-514350">
              <a:buFont typeface="+mj-lt"/>
              <a:buAutoNum type="arabicPeriod"/>
            </a:pPr>
            <a:r>
              <a:rPr lang="en-GB" dirty="0"/>
              <a:t>Post trimming quality control</a:t>
            </a:r>
          </a:p>
          <a:p>
            <a:pPr marL="806958" lvl="1" indent="-514350"/>
            <a:r>
              <a:rPr lang="en-GB" dirty="0" err="1"/>
              <a:t>fastqc</a:t>
            </a:r>
            <a:endParaRPr lang="en-GB" dirty="0"/>
          </a:p>
          <a:p>
            <a:pPr marL="514350" indent="-514350">
              <a:buFont typeface="+mj-lt"/>
              <a:buAutoNum type="arabicPeriod"/>
            </a:pPr>
            <a:r>
              <a:rPr lang="en-GB" dirty="0"/>
              <a:t>Map and quantify</a:t>
            </a:r>
          </a:p>
          <a:p>
            <a:pPr marL="806958" lvl="1" indent="-514350">
              <a:buFont typeface="+mj-lt"/>
              <a:buAutoNum type="arabicPeriod"/>
            </a:pPr>
            <a:r>
              <a:rPr lang="en-GB" dirty="0"/>
              <a:t>Map to reference genome </a:t>
            </a:r>
          </a:p>
          <a:p>
            <a:pPr marL="989838" lvl="2" indent="-514350"/>
            <a:r>
              <a:rPr lang="en-GB" dirty="0"/>
              <a:t>bowtie2</a:t>
            </a:r>
          </a:p>
          <a:p>
            <a:pPr marL="806958" lvl="1" indent="-514350">
              <a:buFont typeface="+mj-lt"/>
              <a:buAutoNum type="arabicPeriod"/>
            </a:pPr>
            <a:r>
              <a:rPr lang="en-GB" dirty="0"/>
              <a:t>Quantify reads</a:t>
            </a:r>
          </a:p>
          <a:p>
            <a:pPr marL="989838" lvl="2" indent="-514350"/>
            <a:r>
              <a:rPr lang="en-GB" dirty="0" err="1"/>
              <a:t>Htseq</a:t>
            </a:r>
            <a:endParaRPr lang="en-GB" dirty="0"/>
          </a:p>
          <a:p>
            <a:pPr marL="514350" indent="-514350">
              <a:buFont typeface="+mj-lt"/>
              <a:buAutoNum type="arabicPeriod"/>
            </a:pPr>
            <a:r>
              <a:rPr lang="en-GB" dirty="0"/>
              <a:t>Inspect mutations</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8</a:t>
            </a:fld>
            <a:endParaRPr lang="en-NL"/>
          </a:p>
        </p:txBody>
      </p:sp>
      <p:sp>
        <p:nvSpPr>
          <p:cNvPr id="6" name="TextBox 5">
            <a:extLst>
              <a:ext uri="{FF2B5EF4-FFF2-40B4-BE49-F238E27FC236}">
                <a16:creationId xmlns:a16="http://schemas.microsoft.com/office/drawing/2014/main" id="{7DC00673-38C5-1034-DD79-F8E57F2FCD96}"/>
              </a:ext>
            </a:extLst>
          </p:cNvPr>
          <p:cNvSpPr txBox="1"/>
          <p:nvPr/>
        </p:nvSpPr>
        <p:spPr>
          <a:xfrm>
            <a:off x="6992620" y="4945764"/>
            <a:ext cx="4163060" cy="923330"/>
          </a:xfrm>
          <a:prstGeom prst="rect">
            <a:avLst/>
          </a:prstGeom>
          <a:noFill/>
          <a:ln w="28575">
            <a:solidFill>
              <a:srgbClr val="BD582C"/>
            </a:solidFill>
          </a:ln>
        </p:spPr>
        <p:txBody>
          <a:bodyPr wrap="square" rtlCol="0">
            <a:spAutoFit/>
          </a:bodyPr>
          <a:lstStyle/>
          <a:p>
            <a:r>
              <a:rPr lang="en-GB" dirty="0"/>
              <a:t>NOTE: this script was made to be run on the </a:t>
            </a:r>
            <a:r>
              <a:rPr lang="en-GB" dirty="0" err="1"/>
              <a:t>crunchomics</a:t>
            </a:r>
            <a:r>
              <a:rPr lang="en-GB" dirty="0"/>
              <a:t> server meaning it will require modification if run locally</a:t>
            </a:r>
          </a:p>
        </p:txBody>
      </p:sp>
    </p:spTree>
    <p:extLst>
      <p:ext uri="{BB962C8B-B14F-4D97-AF65-F5344CB8AC3E}">
        <p14:creationId xmlns:p14="http://schemas.microsoft.com/office/powerpoint/2010/main" val="320604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71A1-5501-383F-FB67-DD76C91F09A3}"/>
              </a:ext>
            </a:extLst>
          </p:cNvPr>
          <p:cNvSpPr>
            <a:spLocks noGrp="1"/>
          </p:cNvSpPr>
          <p:nvPr>
            <p:ph type="title"/>
          </p:nvPr>
        </p:nvSpPr>
        <p:spPr/>
        <p:txBody>
          <a:bodyPr/>
          <a:lstStyle/>
          <a:p>
            <a:r>
              <a:rPr lang="en-GB" dirty="0"/>
              <a:t>1. Quality control</a:t>
            </a:r>
            <a:endParaRPr lang="en-NL" dirty="0"/>
          </a:p>
        </p:txBody>
      </p:sp>
      <p:sp>
        <p:nvSpPr>
          <p:cNvPr id="3" name="Content Placeholder 2">
            <a:extLst>
              <a:ext uri="{FF2B5EF4-FFF2-40B4-BE49-F238E27FC236}">
                <a16:creationId xmlns:a16="http://schemas.microsoft.com/office/drawing/2014/main" id="{033D0562-4739-DF5F-FF0A-1F74BEDAA3F6}"/>
              </a:ext>
            </a:extLst>
          </p:cNvPr>
          <p:cNvSpPr>
            <a:spLocks noGrp="1"/>
          </p:cNvSpPr>
          <p:nvPr>
            <p:ph idx="1"/>
          </p:nvPr>
        </p:nvSpPr>
        <p:spPr>
          <a:xfrm>
            <a:off x="1201428" y="3995897"/>
            <a:ext cx="4484390" cy="4023360"/>
          </a:xfrm>
        </p:spPr>
        <p:txBody>
          <a:bodyPr>
            <a:normAutofit/>
          </a:bodyPr>
          <a:lstStyle/>
          <a:p>
            <a:pPr marL="0" indent="0">
              <a:spcBef>
                <a:spcPts val="600"/>
              </a:spcBef>
              <a:buNone/>
            </a:pPr>
            <a:r>
              <a:rPr lang="en-GB" sz="1800" dirty="0"/>
              <a:t>23: run </a:t>
            </a:r>
            <a:r>
              <a:rPr lang="en-GB" sz="1800" dirty="0" err="1"/>
              <a:t>fastqc</a:t>
            </a:r>
            <a:endParaRPr lang="en-GB" sz="1800" dirty="0"/>
          </a:p>
          <a:p>
            <a:pPr marL="0" indent="0">
              <a:spcBef>
                <a:spcPts val="600"/>
              </a:spcBef>
              <a:buNone/>
            </a:pPr>
            <a:r>
              <a:rPr lang="en-GB" sz="1800" dirty="0"/>
              <a:t>24: input file containing forward reads</a:t>
            </a:r>
          </a:p>
          <a:p>
            <a:pPr marL="0" indent="0">
              <a:spcBef>
                <a:spcPts val="600"/>
              </a:spcBef>
              <a:buNone/>
            </a:pPr>
            <a:r>
              <a:rPr lang="en-GB" sz="1800" dirty="0"/>
              <a:t>25: input file containing reverse reads</a:t>
            </a:r>
          </a:p>
          <a:p>
            <a:pPr marL="0" indent="0">
              <a:spcBef>
                <a:spcPts val="600"/>
              </a:spcBef>
              <a:buNone/>
            </a:pPr>
            <a:r>
              <a:rPr lang="en-GB" sz="1800" dirty="0"/>
              <a:t>26: point to output directory</a:t>
            </a:r>
          </a:p>
          <a:p>
            <a:pPr marL="0" indent="0">
              <a:spcBef>
                <a:spcPts val="600"/>
              </a:spcBef>
              <a:buNone/>
            </a:pPr>
            <a:r>
              <a:rPr lang="en-GB" sz="1800" dirty="0"/>
              <a:t>27: check if all samples have been run</a:t>
            </a:r>
          </a:p>
          <a:p>
            <a:pPr marL="0" indent="0">
              <a:spcBef>
                <a:spcPts val="600"/>
              </a:spcBef>
              <a:buNone/>
            </a:pPr>
            <a:r>
              <a:rPr lang="en-GB" sz="1800" dirty="0"/>
              <a:t>29: run a </a:t>
            </a:r>
            <a:r>
              <a:rPr lang="en-GB" sz="1800" dirty="0" err="1"/>
              <a:t>multiqc</a:t>
            </a:r>
            <a:r>
              <a:rPr lang="en-GB" sz="1800" dirty="0"/>
              <a:t> report on all samples</a:t>
            </a:r>
          </a:p>
        </p:txBody>
      </p:sp>
      <p:sp>
        <p:nvSpPr>
          <p:cNvPr id="4" name="Slide Number Placeholder 3">
            <a:extLst>
              <a:ext uri="{FF2B5EF4-FFF2-40B4-BE49-F238E27FC236}">
                <a16:creationId xmlns:a16="http://schemas.microsoft.com/office/drawing/2014/main" id="{C3091F62-A09A-267C-3CE9-28C98AD34F86}"/>
              </a:ext>
            </a:extLst>
          </p:cNvPr>
          <p:cNvSpPr>
            <a:spLocks noGrp="1"/>
          </p:cNvSpPr>
          <p:nvPr>
            <p:ph type="sldNum" sz="quarter" idx="12"/>
          </p:nvPr>
        </p:nvSpPr>
        <p:spPr/>
        <p:txBody>
          <a:bodyPr/>
          <a:lstStyle/>
          <a:p>
            <a:fld id="{58E45369-15BD-4438-8794-1FD3F3BB53DD}" type="slidenum">
              <a:rPr lang="en-NL" smtClean="0"/>
              <a:t>9</a:t>
            </a:fld>
            <a:endParaRPr lang="en-NL"/>
          </a:p>
        </p:txBody>
      </p:sp>
      <p:pic>
        <p:nvPicPr>
          <p:cNvPr id="8" name="Picture 2" descr="Per base quality graph">
            <a:extLst>
              <a:ext uri="{FF2B5EF4-FFF2-40B4-BE49-F238E27FC236}">
                <a16:creationId xmlns:a16="http://schemas.microsoft.com/office/drawing/2014/main" id="{7A420155-3619-855A-9FA6-8AA1A5798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318" y="3002132"/>
            <a:ext cx="4303718" cy="32277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20684EE-BBDC-BB3B-7060-E52C8BB0D5B2}"/>
              </a:ext>
            </a:extLst>
          </p:cNvPr>
          <p:cNvSpPr txBox="1"/>
          <p:nvPr/>
        </p:nvSpPr>
        <p:spPr>
          <a:xfrm>
            <a:off x="7132515" y="2681962"/>
            <a:ext cx="4123045" cy="369332"/>
          </a:xfrm>
          <a:prstGeom prst="rect">
            <a:avLst/>
          </a:prstGeom>
          <a:noFill/>
          <a:ln w="28575">
            <a:solidFill>
              <a:srgbClr val="FFC000"/>
            </a:solidFill>
          </a:ln>
        </p:spPr>
        <p:txBody>
          <a:bodyPr wrap="square" rtlCol="0">
            <a:spAutoFit/>
          </a:bodyPr>
          <a:lstStyle/>
          <a:p>
            <a:r>
              <a:rPr lang="en-GB" dirty="0"/>
              <a:t>Example of a single sample, forward reads</a:t>
            </a:r>
          </a:p>
        </p:txBody>
      </p:sp>
      <p:sp>
        <p:nvSpPr>
          <p:cNvPr id="10" name="TextBox 9">
            <a:extLst>
              <a:ext uri="{FF2B5EF4-FFF2-40B4-BE49-F238E27FC236}">
                <a16:creationId xmlns:a16="http://schemas.microsoft.com/office/drawing/2014/main" id="{8383CA43-B1DA-B5A1-10AF-C5280659AD77}"/>
              </a:ext>
            </a:extLst>
          </p:cNvPr>
          <p:cNvSpPr txBox="1"/>
          <p:nvPr/>
        </p:nvSpPr>
        <p:spPr>
          <a:xfrm>
            <a:off x="6298443" y="1850965"/>
            <a:ext cx="4739640" cy="646331"/>
          </a:xfrm>
          <a:prstGeom prst="rect">
            <a:avLst/>
          </a:prstGeom>
          <a:noFill/>
          <a:ln w="28575">
            <a:solidFill>
              <a:srgbClr val="BD582C"/>
            </a:solidFill>
          </a:ln>
        </p:spPr>
        <p:txBody>
          <a:bodyPr wrap="square" rtlCol="0">
            <a:spAutoFit/>
          </a:bodyPr>
          <a:lstStyle/>
          <a:p>
            <a:r>
              <a:rPr lang="en-GB" dirty="0"/>
              <a:t>NOTE: backslash (\) allows you to use a new line where the code will be read as a single line</a:t>
            </a:r>
          </a:p>
        </p:txBody>
      </p:sp>
      <p:pic>
        <p:nvPicPr>
          <p:cNvPr id="15" name="Picture 14">
            <a:extLst>
              <a:ext uri="{FF2B5EF4-FFF2-40B4-BE49-F238E27FC236}">
                <a16:creationId xmlns:a16="http://schemas.microsoft.com/office/drawing/2014/main" id="{F126F222-07EA-4438-7DB7-37E4CCD46C1E}"/>
              </a:ext>
            </a:extLst>
          </p:cNvPr>
          <p:cNvPicPr>
            <a:picLocks noChangeAspect="1"/>
          </p:cNvPicPr>
          <p:nvPr/>
        </p:nvPicPr>
        <p:blipFill>
          <a:blip r:embed="rId4"/>
          <a:stretch>
            <a:fillRect/>
          </a:stretch>
        </p:blipFill>
        <p:spPr>
          <a:xfrm>
            <a:off x="1201428" y="1850964"/>
            <a:ext cx="4941182" cy="2012375"/>
          </a:xfrm>
          <a:prstGeom prst="rect">
            <a:avLst/>
          </a:prstGeom>
        </p:spPr>
      </p:pic>
    </p:spTree>
    <p:extLst>
      <p:ext uri="{BB962C8B-B14F-4D97-AF65-F5344CB8AC3E}">
        <p14:creationId xmlns:p14="http://schemas.microsoft.com/office/powerpoint/2010/main" val="23797798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1084</Words>
  <Application>Microsoft Office PowerPoint</Application>
  <PresentationFormat>Widescreen</PresentationFormat>
  <Paragraphs>185</Paragraphs>
  <Slides>26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You’ve got reads!  Now what?</vt:lpstr>
      <vt:lpstr>Get right document structure</vt:lpstr>
      <vt:lpstr>How to run the script on the server</vt:lpstr>
      <vt:lpstr>run.sh</vt:lpstr>
      <vt:lpstr>Inside the RNA-seq script</vt:lpstr>
      <vt:lpstr>Script header and parameters</vt:lpstr>
      <vt:lpstr>Create directories</vt:lpstr>
      <vt:lpstr>Overview of coding chunks</vt:lpstr>
      <vt:lpstr>1. Quality control</vt:lpstr>
      <vt:lpstr>2. Trimming</vt:lpstr>
      <vt:lpstr>3. Quality control – post trimming</vt:lpstr>
      <vt:lpstr>4. Mapping</vt:lpstr>
      <vt:lpstr>4. quantification</vt:lpstr>
      <vt:lpstr>Congrats! You now have count tables</vt:lpstr>
      <vt:lpstr>Differential expression analysis</vt:lpstr>
      <vt:lpstr>Load data</vt:lpstr>
      <vt:lpstr>2. Quality control</vt:lpstr>
      <vt:lpstr>2. Quality control</vt:lpstr>
      <vt:lpstr>3. DESeq2 - dataset</vt:lpstr>
      <vt:lpstr>3. DESeq2 - dataset</vt:lpstr>
      <vt:lpstr>3. DESeq2 - object</vt:lpstr>
      <vt:lpstr>3. DESeq2 - object</vt:lpstr>
      <vt:lpstr>3. DESeq2 - vulcanoplot</vt:lpstr>
      <vt:lpstr>3. DESeq2 - vulcanoplot</vt:lpstr>
      <vt:lpstr>4. Gene set enrichment </vt:lpstr>
      <vt:lpstr>You’re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You’ve got reads!  Now what?</dc:title>
  <dc:creator>Simone van de Zande</dc:creator>
  <cp:lastModifiedBy>Simone van de Zande</cp:lastModifiedBy>
  <cp:revision>2</cp:revision>
  <dcterms:created xsi:type="dcterms:W3CDTF">2023-10-10T07:59:50Z</dcterms:created>
  <dcterms:modified xsi:type="dcterms:W3CDTF">2023-10-28T14:22:09Z</dcterms:modified>
</cp:coreProperties>
</file>