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e3894db6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e3894db6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e3894db6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e3894db6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e3894db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e3894db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e3894db6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e3894db6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e3894db6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e3894db6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e3894db6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e3894db6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e3894db6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e3894db6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3894db6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3894db6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simoneveterex@gmail.co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smart glasses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 vision</a:t>
            </a:r>
            <a:endParaRPr/>
          </a:p>
        </p:txBody>
      </p:sp>
      <p:sp>
        <p:nvSpPr>
          <p:cNvPr id="92" name="Google Shape;92;p14"/>
          <p:cNvSpPr txBox="1"/>
          <p:nvPr>
            <p:ph idx="1" type="body"/>
          </p:nvPr>
        </p:nvSpPr>
        <p:spPr>
          <a:xfrm>
            <a:off x="729450" y="2078875"/>
            <a:ext cx="1774200" cy="137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integrated display composed of micro Led projector and waveguide optics</a:t>
            </a:r>
            <a:endParaRPr/>
          </a:p>
        </p:txBody>
      </p:sp>
      <p:pic>
        <p:nvPicPr>
          <p:cNvPr id="93" name="Google Shape;93;p14"/>
          <p:cNvPicPr preferRelativeResize="0"/>
          <p:nvPr/>
        </p:nvPicPr>
        <p:blipFill>
          <a:blip r:embed="rId3">
            <a:alphaModFix/>
          </a:blip>
          <a:stretch>
            <a:fillRect/>
          </a:stretch>
        </p:blipFill>
        <p:spPr>
          <a:xfrm>
            <a:off x="3191913" y="1318650"/>
            <a:ext cx="2763775" cy="2140650"/>
          </a:xfrm>
          <a:prstGeom prst="rect">
            <a:avLst/>
          </a:prstGeom>
          <a:noFill/>
          <a:ln>
            <a:noFill/>
          </a:ln>
        </p:spPr>
      </p:pic>
      <p:pic>
        <p:nvPicPr>
          <p:cNvPr id="94" name="Google Shape;94;p14"/>
          <p:cNvPicPr preferRelativeResize="0"/>
          <p:nvPr/>
        </p:nvPicPr>
        <p:blipFill>
          <a:blip r:embed="rId4">
            <a:alphaModFix/>
          </a:blip>
          <a:stretch>
            <a:fillRect/>
          </a:stretch>
        </p:blipFill>
        <p:spPr>
          <a:xfrm>
            <a:off x="6075450" y="1318650"/>
            <a:ext cx="2763750" cy="2140650"/>
          </a:xfrm>
          <a:prstGeom prst="rect">
            <a:avLst/>
          </a:prstGeom>
          <a:noFill/>
          <a:ln>
            <a:noFill/>
          </a:ln>
        </p:spPr>
      </p:pic>
      <p:sp>
        <p:nvSpPr>
          <p:cNvPr id="95" name="Google Shape;95;p14"/>
          <p:cNvSpPr txBox="1"/>
          <p:nvPr/>
        </p:nvSpPr>
        <p:spPr>
          <a:xfrm>
            <a:off x="4312075" y="4126550"/>
            <a:ext cx="361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https://www.jb-display.com</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II core</a:t>
            </a:r>
            <a:endParaRPr/>
          </a:p>
        </p:txBody>
      </p:sp>
      <p:sp>
        <p:nvSpPr>
          <p:cNvPr id="101" name="Google Shape;101;p15"/>
          <p:cNvSpPr txBox="1"/>
          <p:nvPr>
            <p:ph idx="1" type="body"/>
          </p:nvPr>
        </p:nvSpPr>
        <p:spPr>
          <a:xfrm>
            <a:off x="729450" y="2078875"/>
            <a:ext cx="2114700" cy="155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useful processor can be a small esp32 that uses little battery but with all the necessary connectivity</a:t>
            </a:r>
            <a:endParaRPr/>
          </a:p>
        </p:txBody>
      </p:sp>
      <p:pic>
        <p:nvPicPr>
          <p:cNvPr id="102" name="Google Shape;102;p15"/>
          <p:cNvPicPr preferRelativeResize="0"/>
          <p:nvPr/>
        </p:nvPicPr>
        <p:blipFill>
          <a:blip r:embed="rId3">
            <a:alphaModFix/>
          </a:blip>
          <a:stretch>
            <a:fillRect/>
          </a:stretch>
        </p:blipFill>
        <p:spPr>
          <a:xfrm>
            <a:off x="5254526" y="1759000"/>
            <a:ext cx="2325025" cy="1874475"/>
          </a:xfrm>
          <a:prstGeom prst="rect">
            <a:avLst/>
          </a:prstGeom>
          <a:noFill/>
          <a:ln>
            <a:noFill/>
          </a:ln>
        </p:spPr>
      </p:pic>
      <p:sp>
        <p:nvSpPr>
          <p:cNvPr id="103" name="Google Shape;103;p15"/>
          <p:cNvSpPr txBox="1"/>
          <p:nvPr/>
        </p:nvSpPr>
        <p:spPr>
          <a:xfrm>
            <a:off x="4572000" y="3832975"/>
            <a:ext cx="4213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https://github.com/Mjrovai/XIAO-ESP32S3-Sense</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III camera</a:t>
            </a:r>
            <a:endParaRPr/>
          </a:p>
        </p:txBody>
      </p:sp>
      <p:sp>
        <p:nvSpPr>
          <p:cNvPr id="109" name="Google Shape;109;p16"/>
          <p:cNvSpPr txBox="1"/>
          <p:nvPr>
            <p:ph idx="1" type="body"/>
          </p:nvPr>
        </p:nvSpPr>
        <p:spPr>
          <a:xfrm>
            <a:off x="729450" y="2078875"/>
            <a:ext cx="1515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a small camera that has the power to transmit with little latency at a quality sufficient to allow tracking</a:t>
            </a:r>
            <a:endParaRPr/>
          </a:p>
        </p:txBody>
      </p:sp>
      <p:pic>
        <p:nvPicPr>
          <p:cNvPr id="110" name="Google Shape;110;p16"/>
          <p:cNvPicPr preferRelativeResize="0"/>
          <p:nvPr/>
        </p:nvPicPr>
        <p:blipFill>
          <a:blip r:embed="rId3">
            <a:alphaModFix/>
          </a:blip>
          <a:stretch>
            <a:fillRect/>
          </a:stretch>
        </p:blipFill>
        <p:spPr>
          <a:xfrm>
            <a:off x="4971150" y="1595500"/>
            <a:ext cx="2066925" cy="204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IV battery</a:t>
            </a:r>
            <a:endParaRPr/>
          </a:p>
        </p:txBody>
      </p:sp>
      <p:sp>
        <p:nvSpPr>
          <p:cNvPr id="116" name="Google Shape;116;p17"/>
          <p:cNvSpPr txBox="1"/>
          <p:nvPr>
            <p:ph idx="1" type="body"/>
          </p:nvPr>
        </p:nvSpPr>
        <p:spPr>
          <a:xfrm>
            <a:off x="729450" y="2090600"/>
            <a:ext cx="2713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idea is to have an easily changeable battery that can be charged in the case of the glasses where more than 3 continuously charging batteries will be inserted</a:t>
            </a:r>
            <a:endParaRPr/>
          </a:p>
        </p:txBody>
      </p:sp>
      <p:pic>
        <p:nvPicPr>
          <p:cNvPr id="117" name="Google Shape;117;p17"/>
          <p:cNvPicPr preferRelativeResize="0"/>
          <p:nvPr/>
        </p:nvPicPr>
        <p:blipFill>
          <a:blip r:embed="rId3">
            <a:alphaModFix/>
          </a:blip>
          <a:stretch>
            <a:fillRect/>
          </a:stretch>
        </p:blipFill>
        <p:spPr>
          <a:xfrm>
            <a:off x="5192425" y="1102025"/>
            <a:ext cx="2581275" cy="282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 case</a:t>
            </a:r>
            <a:endParaRPr/>
          </a:p>
        </p:txBody>
      </p:sp>
      <p:sp>
        <p:nvSpPr>
          <p:cNvPr id="123" name="Google Shape;123;p18"/>
          <p:cNvSpPr txBox="1"/>
          <p:nvPr>
            <p:ph idx="1" type="body"/>
          </p:nvPr>
        </p:nvSpPr>
        <p:spPr>
          <a:xfrm>
            <a:off x="729450" y="2078875"/>
            <a:ext cx="1785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case of the glasses will have an active role by providing the internet connection and will charge the batteries to be changed to allow sufficient duration of use during the day</a:t>
            </a:r>
            <a:endParaRPr/>
          </a:p>
        </p:txBody>
      </p:sp>
      <p:pic>
        <p:nvPicPr>
          <p:cNvPr id="124" name="Google Shape;124;p18"/>
          <p:cNvPicPr preferRelativeResize="0"/>
          <p:nvPr/>
        </p:nvPicPr>
        <p:blipFill>
          <a:blip r:embed="rId3">
            <a:alphaModFix/>
          </a:blip>
          <a:stretch>
            <a:fillRect/>
          </a:stretch>
        </p:blipFill>
        <p:spPr>
          <a:xfrm>
            <a:off x="4370525" y="1318650"/>
            <a:ext cx="2838702" cy="2745525"/>
          </a:xfrm>
          <a:prstGeom prst="rect">
            <a:avLst/>
          </a:prstGeom>
          <a:noFill/>
          <a:ln>
            <a:noFill/>
          </a:ln>
        </p:spPr>
      </p:pic>
      <p:sp>
        <p:nvSpPr>
          <p:cNvPr id="125" name="Google Shape;125;p18"/>
          <p:cNvSpPr txBox="1"/>
          <p:nvPr/>
        </p:nvSpPr>
        <p:spPr>
          <a:xfrm>
            <a:off x="4970975" y="4497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https://brilliant.xyz/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reflections and technical notes</a:t>
            </a:r>
            <a:endParaRPr/>
          </a:p>
        </p:txBody>
      </p:sp>
      <p:sp>
        <p:nvSpPr>
          <p:cNvPr id="131" name="Google Shape;131;p19"/>
          <p:cNvSpPr txBox="1"/>
          <p:nvPr>
            <p:ph idx="1" type="body"/>
          </p:nvPr>
        </p:nvSpPr>
        <p:spPr>
          <a:xfrm>
            <a:off x="729450" y="2078875"/>
            <a:ext cx="3101100" cy="84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hand tracking will be the main point for innovation and the entire interface with the OS</a:t>
            </a:r>
            <a:endParaRPr/>
          </a:p>
        </p:txBody>
      </p:sp>
      <p:sp>
        <p:nvSpPr>
          <p:cNvPr id="132" name="Google Shape;132;p19"/>
          <p:cNvSpPr txBox="1"/>
          <p:nvPr/>
        </p:nvSpPr>
        <p:spPr>
          <a:xfrm>
            <a:off x="729450" y="2928775"/>
            <a:ext cx="38415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you can use mediapipe the google library for computer vision </a:t>
            </a:r>
            <a:br>
              <a:rPr lang="it" sz="1300">
                <a:solidFill>
                  <a:schemeClr val="accent1"/>
                </a:solidFill>
                <a:latin typeface="Lato"/>
                <a:ea typeface="Lato"/>
                <a:cs typeface="Lato"/>
                <a:sym typeface="Lato"/>
              </a:rPr>
            </a:br>
            <a:br>
              <a:rPr lang="it" sz="1300">
                <a:solidFill>
                  <a:schemeClr val="accent1"/>
                </a:solidFill>
                <a:latin typeface="Lato"/>
                <a:ea typeface="Lato"/>
                <a:cs typeface="Lato"/>
                <a:sym typeface="Lato"/>
              </a:rPr>
            </a:br>
            <a:r>
              <a:rPr lang="it" sz="1300">
                <a:solidFill>
                  <a:schemeClr val="accent1"/>
                </a:solidFill>
                <a:latin typeface="Lato"/>
                <a:ea typeface="Lato"/>
                <a:cs typeface="Lato"/>
                <a:sym typeface="Lato"/>
              </a:rPr>
              <a:t>https://mediapipe-studio.webapps.google.com/demo/gesture_recognizer</a:t>
            </a:r>
            <a:endParaRPr sz="1300">
              <a:solidFill>
                <a:schemeClr val="accent1"/>
              </a:solidFill>
              <a:latin typeface="Lato"/>
              <a:ea typeface="Lato"/>
              <a:cs typeface="Lato"/>
              <a:sym typeface="Lato"/>
            </a:endParaRPr>
          </a:p>
        </p:txBody>
      </p:sp>
      <p:sp>
        <p:nvSpPr>
          <p:cNvPr id="133" name="Google Shape;133;p19"/>
          <p:cNvSpPr txBox="1"/>
          <p:nvPr/>
        </p:nvSpPr>
        <p:spPr>
          <a:xfrm>
            <a:off x="700800" y="4228975"/>
            <a:ext cx="389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it can run locally on the board that will be in the case like a raspberry for example</a:t>
            </a:r>
            <a:endParaRPr sz="1300">
              <a:solidFill>
                <a:schemeClr val="accent1"/>
              </a:solidFill>
              <a:latin typeface="Lato"/>
              <a:ea typeface="Lato"/>
              <a:cs typeface="Lato"/>
              <a:sym typeface="Lato"/>
            </a:endParaRPr>
          </a:p>
        </p:txBody>
      </p:sp>
      <p:pic>
        <p:nvPicPr>
          <p:cNvPr id="134" name="Google Shape;134;p19"/>
          <p:cNvPicPr preferRelativeResize="0"/>
          <p:nvPr/>
        </p:nvPicPr>
        <p:blipFill>
          <a:blip r:embed="rId3">
            <a:alphaModFix/>
          </a:blip>
          <a:stretch>
            <a:fillRect/>
          </a:stretch>
        </p:blipFill>
        <p:spPr>
          <a:xfrm>
            <a:off x="5601826" y="1797816"/>
            <a:ext cx="3101099" cy="26810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reflections and technical notes</a:t>
            </a:r>
            <a:endParaRPr/>
          </a:p>
          <a:p>
            <a:pPr indent="0" lvl="0" marL="0" rtl="0" algn="l">
              <a:spcBef>
                <a:spcPts val="0"/>
              </a:spcBef>
              <a:spcAft>
                <a:spcPts val="0"/>
              </a:spcAft>
              <a:buNone/>
            </a:pPr>
            <a:r>
              <a:t/>
            </a:r>
            <a:endParaRPr/>
          </a:p>
        </p:txBody>
      </p:sp>
      <p:sp>
        <p:nvSpPr>
          <p:cNvPr id="140" name="Google Shape;140;p20"/>
          <p:cNvSpPr txBox="1"/>
          <p:nvPr>
            <p:ph idx="1" type="body"/>
          </p:nvPr>
        </p:nvSpPr>
        <p:spPr>
          <a:xfrm>
            <a:off x="729450" y="2078875"/>
            <a:ext cx="3418200" cy="117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case and the esp32 on the glasses will be able to communicate even over long distances using a common web service that can run on both</a:t>
            </a:r>
            <a:endParaRPr/>
          </a:p>
        </p:txBody>
      </p:sp>
      <p:sp>
        <p:nvSpPr>
          <p:cNvPr id="141" name="Google Shape;141;p20"/>
          <p:cNvSpPr txBox="1"/>
          <p:nvPr/>
        </p:nvSpPr>
        <p:spPr>
          <a:xfrm>
            <a:off x="729450" y="3433725"/>
            <a:ext cx="3535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the esp32 board can communicate with the display via the SPI protocol, specified by the display manufacturer</a:t>
            </a:r>
            <a:endParaRPr sz="1300">
              <a:solidFill>
                <a:schemeClr val="accent1"/>
              </a:solidFill>
              <a:latin typeface="Lato"/>
              <a:ea typeface="Lato"/>
              <a:cs typeface="Lato"/>
              <a:sym typeface="Lato"/>
            </a:endParaRPr>
          </a:p>
        </p:txBody>
      </p:sp>
      <p:sp>
        <p:nvSpPr>
          <p:cNvPr id="142" name="Google Shape;142;p20"/>
          <p:cNvSpPr txBox="1"/>
          <p:nvPr/>
        </p:nvSpPr>
        <p:spPr>
          <a:xfrm>
            <a:off x="5423775" y="2263213"/>
            <a:ext cx="366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the case will have the necessary sensors to have a competitive level with smartphones</a:t>
            </a:r>
            <a:endParaRPr sz="1300">
              <a:solidFill>
                <a:schemeClr val="accent1"/>
              </a:solidFill>
              <a:latin typeface="Lato"/>
              <a:ea typeface="Lato"/>
              <a:cs typeface="Lato"/>
              <a:sym typeface="Lato"/>
            </a:endParaRPr>
          </a:p>
        </p:txBody>
      </p:sp>
      <p:sp>
        <p:nvSpPr>
          <p:cNvPr id="143" name="Google Shape;143;p20"/>
          <p:cNvSpPr txBox="1"/>
          <p:nvPr/>
        </p:nvSpPr>
        <p:spPr>
          <a:xfrm>
            <a:off x="5623425" y="3257575"/>
            <a:ext cx="3262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accent1"/>
                </a:solidFill>
                <a:latin typeface="Lato"/>
                <a:ea typeface="Lato"/>
                <a:cs typeface="Lato"/>
                <a:sym typeface="Lato"/>
              </a:rPr>
              <a:t>the minimalist design is not very technologically explicit, they could be intended for large-scale use</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Simone Vetere </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Alba, CN 12051 IT</a:t>
            </a:r>
            <a:endParaRPr/>
          </a:p>
          <a:p>
            <a:pPr indent="0" lvl="0" marL="0" rtl="0" algn="l">
              <a:spcBef>
                <a:spcPts val="1200"/>
              </a:spcBef>
              <a:spcAft>
                <a:spcPts val="0"/>
              </a:spcAft>
              <a:buNone/>
            </a:pPr>
            <a:r>
              <a:rPr lang="it"/>
              <a:t>+39 392 756 0000</a:t>
            </a:r>
            <a:endParaRPr/>
          </a:p>
          <a:p>
            <a:pPr indent="0" lvl="0" marL="0" rtl="0" algn="l">
              <a:spcBef>
                <a:spcPts val="1200"/>
              </a:spcBef>
              <a:spcAft>
                <a:spcPts val="0"/>
              </a:spcAft>
              <a:buNone/>
            </a:pPr>
            <a:r>
              <a:rPr lang="it" u="sng">
                <a:solidFill>
                  <a:schemeClr val="hlink"/>
                </a:solidFill>
                <a:hlinkClick r:id="rId3"/>
              </a:rPr>
              <a:t>simoneveterex@gmail.com</a:t>
            </a:r>
            <a:endParaRPr/>
          </a:p>
          <a:p>
            <a:pPr indent="0" lvl="0" marL="0" rtl="0" algn="l">
              <a:spcBef>
                <a:spcPts val="1200"/>
              </a:spcBef>
              <a:spcAft>
                <a:spcPts val="1200"/>
              </a:spcAft>
              <a:buNone/>
            </a:pPr>
            <a:r>
              <a:rPr lang="it"/>
              <a:t>employee at Tesisquare, developer</a:t>
            </a:r>
            <a:endParaRPr/>
          </a:p>
        </p:txBody>
      </p:sp>
      <p:pic>
        <p:nvPicPr>
          <p:cNvPr id="150" name="Google Shape;150;p21"/>
          <p:cNvPicPr preferRelativeResize="0"/>
          <p:nvPr/>
        </p:nvPicPr>
        <p:blipFill>
          <a:blip r:embed="rId4">
            <a:alphaModFix/>
          </a:blip>
          <a:stretch>
            <a:fillRect/>
          </a:stretch>
        </p:blipFill>
        <p:spPr>
          <a:xfrm>
            <a:off x="5609175" y="1318650"/>
            <a:ext cx="2261100" cy="226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