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  <p:sldMasterId id="2147483661" r:id="rId3"/>
    <p:sldMasterId id="2147483672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8" roundtripDataSignature="AMtx7mjE+1DqRjPsHlU1qa4/dFxRLZnT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F3A88-92AC-4219-8B2B-2B813DEA98B5}" v="9" dt="2023-11-14T06:36:40.568"/>
    <p1510:client id="{16202F13-5CBF-41DF-ABE1-74C054352A56}" v="4" dt="2023-11-14T02:48:34.590"/>
    <p1510:client id="{2E103D57-1A7B-4EB4-A22B-C5E2AE8D27EA}" v="5" dt="2023-11-14T02:40:46.401"/>
    <p1510:client id="{49D478B2-0729-4103-9B6E-E7105B903E4E}" v="4" dt="2023-11-14T02:43:49.780"/>
    <p1510:client id="{766F6624-C555-4B9E-968C-9F765CE119FD}" v="2" dt="2023-11-14T02:43:17.641"/>
    <p1510:client id="{E3DEE301-4E81-46F1-84E7-EF80F26A6B54}" v="7" dt="2023-11-14T02:41:17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 振中" userId="5686ff451b22451a" providerId="Windows Live" clId="Web-{098F3A88-92AC-4219-8B2B-2B813DEA98B5}"/>
    <pc:docChg chg="modSld">
      <pc:chgData name="陳 振中" userId="5686ff451b22451a" providerId="Windows Live" clId="Web-{098F3A88-92AC-4219-8B2B-2B813DEA98B5}" dt="2023-11-14T06:36:40.271" v="7" actId="20577"/>
      <pc:docMkLst>
        <pc:docMk/>
      </pc:docMkLst>
      <pc:sldChg chg="modSp">
        <pc:chgData name="陳 振中" userId="5686ff451b22451a" providerId="Windows Live" clId="Web-{098F3A88-92AC-4219-8B2B-2B813DEA98B5}" dt="2023-11-14T02:47:13.693" v="1" actId="20577"/>
        <pc:sldMkLst>
          <pc:docMk/>
          <pc:sldMk cId="0" sldId="257"/>
        </pc:sldMkLst>
        <pc:spChg chg="mod">
          <ac:chgData name="陳 振中" userId="5686ff451b22451a" providerId="Windows Live" clId="Web-{098F3A88-92AC-4219-8B2B-2B813DEA98B5}" dt="2023-11-14T02:47:13.693" v="1" actId="20577"/>
          <ac:spMkLst>
            <pc:docMk/>
            <pc:sldMk cId="0" sldId="257"/>
            <ac:spMk id="334" creationId="{00000000-0000-0000-0000-000000000000}"/>
          </ac:spMkLst>
        </pc:spChg>
      </pc:sldChg>
      <pc:sldChg chg="modSp">
        <pc:chgData name="陳 振中" userId="5686ff451b22451a" providerId="Windows Live" clId="Web-{098F3A88-92AC-4219-8B2B-2B813DEA98B5}" dt="2023-11-14T06:36:40.271" v="7" actId="20577"/>
        <pc:sldMkLst>
          <pc:docMk/>
          <pc:sldMk cId="0" sldId="278"/>
        </pc:sldMkLst>
        <pc:spChg chg="mod">
          <ac:chgData name="陳 振中" userId="5686ff451b22451a" providerId="Windows Live" clId="Web-{098F3A88-92AC-4219-8B2B-2B813DEA98B5}" dt="2023-11-14T06:36:40.271" v="7" actId="20577"/>
          <ac:spMkLst>
            <pc:docMk/>
            <pc:sldMk cId="0" sldId="278"/>
            <ac:spMk id="530" creationId="{00000000-0000-0000-0000-000000000000}"/>
          </ac:spMkLst>
        </pc:spChg>
      </pc:sldChg>
    </pc:docChg>
  </pc:docChgLst>
  <pc:docChgLst>
    <pc:chgData name="陳 振中" userId="5686ff451b22451a" providerId="Windows Live" clId="Web-{766F6624-C555-4B9E-968C-9F765CE119FD}"/>
    <pc:docChg chg="modSld">
      <pc:chgData name="陳 振中" userId="5686ff451b22451a" providerId="Windows Live" clId="Web-{766F6624-C555-4B9E-968C-9F765CE119FD}" dt="2023-11-14T02:43:17.641" v="1" actId="20577"/>
      <pc:docMkLst>
        <pc:docMk/>
      </pc:docMkLst>
      <pc:sldChg chg="modSp">
        <pc:chgData name="陳 振中" userId="5686ff451b22451a" providerId="Windows Live" clId="Web-{766F6624-C555-4B9E-968C-9F765CE119FD}" dt="2023-11-14T02:43:17.641" v="1" actId="20577"/>
        <pc:sldMkLst>
          <pc:docMk/>
          <pc:sldMk cId="0" sldId="257"/>
        </pc:sldMkLst>
        <pc:spChg chg="mod">
          <ac:chgData name="陳 振中" userId="5686ff451b22451a" providerId="Windows Live" clId="Web-{766F6624-C555-4B9E-968C-9F765CE119FD}" dt="2023-11-14T02:43:17.641" v="1" actId="20577"/>
          <ac:spMkLst>
            <pc:docMk/>
            <pc:sldMk cId="0" sldId="257"/>
            <ac:spMk id="334" creationId="{00000000-0000-0000-0000-000000000000}"/>
          </ac:spMkLst>
        </pc:spChg>
      </pc:sldChg>
    </pc:docChg>
  </pc:docChgLst>
  <pc:docChgLst>
    <pc:chgData name="陳 振中" userId="5686ff451b22451a" providerId="Windows Live" clId="Web-{E3DEE301-4E81-46F1-84E7-EF80F26A6B54}"/>
    <pc:docChg chg="modSld">
      <pc:chgData name="陳 振中" userId="5686ff451b22451a" providerId="Windows Live" clId="Web-{E3DEE301-4E81-46F1-84E7-EF80F26A6B54}" dt="2023-11-14T02:41:17.509" v="4" actId="1076"/>
      <pc:docMkLst>
        <pc:docMk/>
      </pc:docMkLst>
      <pc:sldChg chg="modSp">
        <pc:chgData name="陳 振中" userId="5686ff451b22451a" providerId="Windows Live" clId="Web-{E3DEE301-4E81-46F1-84E7-EF80F26A6B54}" dt="2023-11-14T02:41:17.509" v="4" actId="1076"/>
        <pc:sldMkLst>
          <pc:docMk/>
          <pc:sldMk cId="0" sldId="274"/>
        </pc:sldMkLst>
        <pc:spChg chg="mod">
          <ac:chgData name="陳 振中" userId="5686ff451b22451a" providerId="Windows Live" clId="Web-{E3DEE301-4E81-46F1-84E7-EF80F26A6B54}" dt="2023-11-14T02:41:17.509" v="4" actId="1076"/>
          <ac:spMkLst>
            <pc:docMk/>
            <pc:sldMk cId="0" sldId="274"/>
            <ac:spMk id="480" creationId="{00000000-0000-0000-0000-000000000000}"/>
          </ac:spMkLst>
        </pc:spChg>
      </pc:sldChg>
    </pc:docChg>
  </pc:docChgLst>
  <pc:docChgLst>
    <pc:chgData name="yang luke" userId="1c873a04f7e271fe" providerId="Windows Live" clId="Web-{16202F13-5CBF-41DF-ABE1-74C054352A56}"/>
    <pc:docChg chg="modSld">
      <pc:chgData name="yang luke" userId="1c873a04f7e271fe" providerId="Windows Live" clId="Web-{16202F13-5CBF-41DF-ABE1-74C054352A56}" dt="2023-11-14T02:48:33.528" v="2" actId="20577"/>
      <pc:docMkLst>
        <pc:docMk/>
      </pc:docMkLst>
      <pc:sldChg chg="modSp">
        <pc:chgData name="yang luke" userId="1c873a04f7e271fe" providerId="Windows Live" clId="Web-{16202F13-5CBF-41DF-ABE1-74C054352A56}" dt="2023-11-14T02:48:33.528" v="2" actId="20577"/>
        <pc:sldMkLst>
          <pc:docMk/>
          <pc:sldMk cId="0" sldId="257"/>
        </pc:sldMkLst>
        <pc:spChg chg="mod">
          <ac:chgData name="yang luke" userId="1c873a04f7e271fe" providerId="Windows Live" clId="Web-{16202F13-5CBF-41DF-ABE1-74C054352A56}" dt="2023-11-14T02:48:33.528" v="2" actId="20577"/>
          <ac:spMkLst>
            <pc:docMk/>
            <pc:sldMk cId="0" sldId="257"/>
            <ac:spMk id="334" creationId="{00000000-0000-0000-0000-000000000000}"/>
          </ac:spMkLst>
        </pc:spChg>
      </pc:sldChg>
    </pc:docChg>
  </pc:docChgLst>
  <pc:docChgLst>
    <pc:chgData name="陳 振中" userId="5686ff451b22451a" providerId="Windows Live" clId="Web-{49D478B2-0729-4103-9B6E-E7105B903E4E}"/>
    <pc:docChg chg="modSld">
      <pc:chgData name="陳 振中" userId="5686ff451b22451a" providerId="Windows Live" clId="Web-{49D478B2-0729-4103-9B6E-E7105B903E4E}" dt="2023-11-14T02:43:47.764" v="2" actId="20577"/>
      <pc:docMkLst>
        <pc:docMk/>
      </pc:docMkLst>
      <pc:sldChg chg="modSp">
        <pc:chgData name="陳 振中" userId="5686ff451b22451a" providerId="Windows Live" clId="Web-{49D478B2-0729-4103-9B6E-E7105B903E4E}" dt="2023-11-14T02:43:47.764" v="2" actId="20577"/>
        <pc:sldMkLst>
          <pc:docMk/>
          <pc:sldMk cId="0" sldId="257"/>
        </pc:sldMkLst>
        <pc:spChg chg="mod">
          <ac:chgData name="陳 振中" userId="5686ff451b22451a" providerId="Windows Live" clId="Web-{49D478B2-0729-4103-9B6E-E7105B903E4E}" dt="2023-11-14T02:43:47.764" v="2" actId="20577"/>
          <ac:spMkLst>
            <pc:docMk/>
            <pc:sldMk cId="0" sldId="257"/>
            <ac:spMk id="334" creationId="{00000000-0000-0000-0000-000000000000}"/>
          </ac:spMkLst>
        </pc:spChg>
      </pc:sldChg>
    </pc:docChg>
  </pc:docChgLst>
  <pc:docChgLst>
    <pc:chgData name="陳 振中" userId="5686ff451b22451a" providerId="Windows Live" clId="Web-{2E103D57-1A7B-4EB4-A22B-C5E2AE8D27EA}"/>
    <pc:docChg chg="modSld">
      <pc:chgData name="陳 振中" userId="5686ff451b22451a" providerId="Windows Live" clId="Web-{2E103D57-1A7B-4EB4-A22B-C5E2AE8D27EA}" dt="2023-11-14T02:40:46.401" v="3" actId="1076"/>
      <pc:docMkLst>
        <pc:docMk/>
      </pc:docMkLst>
      <pc:sldChg chg="modSp">
        <pc:chgData name="陳 振中" userId="5686ff451b22451a" providerId="Windows Live" clId="Web-{2E103D57-1A7B-4EB4-A22B-C5E2AE8D27EA}" dt="2023-11-14T02:34:46.828" v="1" actId="20577"/>
        <pc:sldMkLst>
          <pc:docMk/>
          <pc:sldMk cId="0" sldId="256"/>
        </pc:sldMkLst>
        <pc:spChg chg="mod">
          <ac:chgData name="陳 振中" userId="5686ff451b22451a" providerId="Windows Live" clId="Web-{2E103D57-1A7B-4EB4-A22B-C5E2AE8D27EA}" dt="2023-11-14T02:34:46.828" v="1" actId="20577"/>
          <ac:spMkLst>
            <pc:docMk/>
            <pc:sldMk cId="0" sldId="256"/>
            <ac:spMk id="328" creationId="{00000000-0000-0000-0000-000000000000}"/>
          </ac:spMkLst>
        </pc:spChg>
      </pc:sldChg>
      <pc:sldChg chg="modSp">
        <pc:chgData name="陳 振中" userId="5686ff451b22451a" providerId="Windows Live" clId="Web-{2E103D57-1A7B-4EB4-A22B-C5E2AE8D27EA}" dt="2023-11-14T02:40:46.401" v="3" actId="1076"/>
        <pc:sldMkLst>
          <pc:docMk/>
          <pc:sldMk cId="0" sldId="274"/>
        </pc:sldMkLst>
        <pc:spChg chg="mod">
          <ac:chgData name="陳 振中" userId="5686ff451b22451a" providerId="Windows Live" clId="Web-{2E103D57-1A7B-4EB4-A22B-C5E2AE8D27EA}" dt="2023-11-14T02:40:46.401" v="3" actId="1076"/>
          <ac:spMkLst>
            <pc:docMk/>
            <pc:sldMk cId="0" sldId="274"/>
            <ac:spMk id="4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10" name="Google Shape;5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7" name="Google Shape;3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3244</a:t>
            </a:r>
            <a:endParaRPr/>
          </a:p>
        </p:txBody>
      </p:sp>
      <p:sp>
        <p:nvSpPr>
          <p:cNvPr id="338" name="Google Shape;338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6" name="Google Shape;3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00"/>
              </a:spcBef>
              <a:spcAft>
                <a:spcPts val="0"/>
              </a:spcAft>
              <a:buSzPts val="1875"/>
              <a:buFont typeface="Noto Sans Symbols"/>
              <a:buNone/>
              <a:defRPr sz="25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2"/>
          </p:nvPr>
        </p:nvSpPr>
        <p:spPr>
          <a:xfrm>
            <a:off x="4648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1" name="Google Shape;111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4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4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9" name="Google Shape;139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5"/>
          <p:cNvSpPr txBox="1">
            <a:spLocks noGrp="1"/>
          </p:cNvSpPr>
          <p:nvPr>
            <p:ph type="body" idx="1"/>
          </p:nvPr>
        </p:nvSpPr>
        <p:spPr>
          <a:xfrm rot="5400000">
            <a:off x="2272507" y="-546894"/>
            <a:ext cx="45989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5" name="Google Shape;145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4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4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2" name="Google Shape;152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158" name="Google Shape;158;p4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4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4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5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75" name="Google Shape;175;p5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6" name="Google Shape;176;p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77" name="Google Shape;177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1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83" name="Google Shape;183;p51"/>
          <p:cNvSpPr txBox="1">
            <a:spLocks noGrp="1"/>
          </p:cNvSpPr>
          <p:nvPr>
            <p:ph type="body" idx="2"/>
          </p:nvPr>
        </p:nvSpPr>
        <p:spPr>
          <a:xfrm>
            <a:off x="4648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84" name="Google Shape;184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3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8" name="Google Shape;218;p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5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4"/>
          <p:cNvSpPr txBox="1">
            <a:spLocks noGrp="1"/>
          </p:cNvSpPr>
          <p:nvPr>
            <p:ph type="body" idx="1"/>
          </p:nvPr>
        </p:nvSpPr>
        <p:spPr>
          <a:xfrm rot="5400000">
            <a:off x="2272507" y="-546894"/>
            <a:ext cx="45989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24" name="Google Shape;224;p5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5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1" name="Google Shape;231;p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5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237" name="Google Shape;237;p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8" name="Google Shape;238;p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3" name="Google Shape;253;p5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254" name="Google Shape;254;p5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5" name="Google Shape;255;p5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256" name="Google Shape;256;p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5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60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262" name="Google Shape;262;p60"/>
          <p:cNvSpPr txBox="1">
            <a:spLocks noGrp="1"/>
          </p:cNvSpPr>
          <p:nvPr>
            <p:ph type="body" idx="2"/>
          </p:nvPr>
        </p:nvSpPr>
        <p:spPr>
          <a:xfrm>
            <a:off x="4648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263" name="Google Shape;263;p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6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6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9" name="Google Shape;269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1"/>
          </p:nvPr>
        </p:nvSpPr>
        <p:spPr>
          <a:xfrm rot="5400000">
            <a:off x="2272507" y="-546894"/>
            <a:ext cx="45989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27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7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27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27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7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7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7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7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7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7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7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7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7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9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" name="Google Shape;39;p29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9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9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9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9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9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9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9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9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3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8" name="Google Shape;118;p3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33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7" name="Google Shape;197;p33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3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3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3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3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3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3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3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3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_standard_library/index.ht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gtwang.org/programming/pthread-multithreading-programming-in-c-tutorial/" TargetMode="External"/><Relationship Id="rId4" Type="http://schemas.openxmlformats.org/officeDocument/2006/relationships/hyperlink" Target="http://tw.gitbook.net/c_standard_library/20130920395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3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Homework Assignment #</a:t>
            </a:r>
            <a:r>
              <a:rPr lang="en-US"/>
              <a:t>3</a:t>
            </a:r>
            <a:br>
              <a:rPr lang="en-US"/>
            </a:br>
            <a:r>
              <a:rPr lang="en-US"/>
              <a:t>    </a:t>
            </a:r>
            <a:r>
              <a:rPr lang="en-US" sz="3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Threads &amp; Concurrency</a:t>
            </a:r>
            <a:br>
              <a:rPr lang="en-US" sz="2400" b="0" i="0" u="none">
                <a:latin typeface="Arial"/>
                <a:ea typeface="Arial"/>
                <a:cs typeface="Arial"/>
              </a:rPr>
            </a:b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"/>
          <p:cNvSpPr txBox="1">
            <a:spLocks noGrp="1"/>
          </p:cNvSpPr>
          <p:nvPr>
            <p:ph type="title"/>
          </p:nvPr>
        </p:nvSpPr>
        <p:spPr>
          <a:xfrm>
            <a:off x="395287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Example</a:t>
            </a:r>
            <a:endParaRPr/>
          </a:p>
        </p:txBody>
      </p:sp>
      <p:pic>
        <p:nvPicPr>
          <p:cNvPr id="403" name="Google Shape;4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2275" y="981075"/>
            <a:ext cx="6048375" cy="555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133600"/>
            <a:ext cx="88265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1"/>
          <p:cNvSpPr txBox="1">
            <a:spLocks noGrp="1"/>
          </p:cNvSpPr>
          <p:nvPr>
            <p:ph type="title"/>
          </p:nvPr>
        </p:nvSpPr>
        <p:spPr>
          <a:xfrm>
            <a:off x="46831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Example</a:t>
            </a: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(cont.)</a:t>
            </a:r>
            <a:endParaRPr/>
          </a:p>
        </p:txBody>
      </p:sp>
      <p:sp>
        <p:nvSpPr>
          <p:cNvPr id="410" name="Google Shape;410;p11"/>
          <p:cNvSpPr txBox="1">
            <a:spLocks noGrp="1"/>
          </p:cNvSpPr>
          <p:nvPr>
            <p:ph type="body" idx="1"/>
          </p:nvPr>
        </p:nvSpPr>
        <p:spPr>
          <a:xfrm>
            <a:off x="395287" y="5373687"/>
            <a:ext cx="8229600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making pthread program, ensure to add “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-pthread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option to command line. (Link libpthread.a library)</a:t>
            </a:r>
            <a:endParaRPr/>
          </a:p>
        </p:txBody>
      </p:sp>
      <p:sp>
        <p:nvSpPr>
          <p:cNvPr id="411" name="Google Shape;411;p11"/>
          <p:cNvSpPr txBox="1"/>
          <p:nvPr/>
        </p:nvSpPr>
        <p:spPr>
          <a:xfrm>
            <a:off x="7885112" y="1989137"/>
            <a:ext cx="1150937" cy="5032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API</a:t>
            </a:r>
            <a:endParaRPr/>
          </a:p>
        </p:txBody>
      </p:sp>
      <p:sp>
        <p:nvSpPr>
          <p:cNvPr id="417" name="Google Shape;417;p12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sleep()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sleep() function is provided by unistd.h library which is short cut of Unix standard library.</a:t>
            </a:r>
            <a:endParaRPr/>
          </a:p>
          <a:p>
            <a:pPr marL="742950" marR="0" lvl="1" indent="-184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sleep() function will cause the current executable (a thread or process) to sleep for a period of specified time.</a:t>
            </a:r>
            <a:endParaRPr/>
          </a:p>
          <a:p>
            <a:pPr marL="742950" marR="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12</a:t>
            </a:fld>
            <a:endParaRPr/>
          </a:p>
        </p:txBody>
      </p:sp>
      <p:sp>
        <p:nvSpPr>
          <p:cNvPr id="419" name="Google Shape;419;p12"/>
          <p:cNvSpPr txBox="1"/>
          <p:nvPr/>
        </p:nvSpPr>
        <p:spPr>
          <a:xfrm>
            <a:off x="957262" y="3708400"/>
            <a:ext cx="7286625" cy="3952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#include&lt;unistd.h&gt;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2"/>
          <p:cNvSpPr txBox="1"/>
          <p:nvPr/>
        </p:nvSpPr>
        <p:spPr>
          <a:xfrm>
            <a:off x="957262" y="4284662"/>
            <a:ext cx="7269162" cy="431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int sleep(unsigned int time);</a:t>
            </a:r>
            <a:endParaRPr/>
          </a:p>
        </p:txBody>
      </p:sp>
      <p:sp>
        <p:nvSpPr>
          <p:cNvPr id="421" name="Google Shape;421;p12"/>
          <p:cNvSpPr txBox="1"/>
          <p:nvPr/>
        </p:nvSpPr>
        <p:spPr>
          <a:xfrm>
            <a:off x="957262" y="4860925"/>
            <a:ext cx="7286625" cy="4000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sleep(10);</a:t>
            </a:r>
            <a:endParaRPr/>
          </a:p>
        </p:txBody>
      </p:sp>
      <p:sp>
        <p:nvSpPr>
          <p:cNvPr id="422" name="Google Shape;422;p12"/>
          <p:cNvSpPr txBox="1"/>
          <p:nvPr/>
        </p:nvSpPr>
        <p:spPr>
          <a:xfrm>
            <a:off x="957262" y="5437187"/>
            <a:ext cx="7272337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long do you want to sleep the thread. (unit: second)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API</a:t>
            </a:r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rand()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rand() function is provided by stdlib.h library.</a:t>
            </a:r>
            <a:endParaRPr/>
          </a:p>
          <a:p>
            <a:pPr marL="742950" marR="0" lvl="1" indent="-245109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 pseudo-random number in the range of 0 to RAND_MAX.</a:t>
            </a:r>
            <a:endParaRPr/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13</a:t>
            </a:fld>
            <a:endParaRPr/>
          </a:p>
        </p:txBody>
      </p:sp>
      <p:sp>
        <p:nvSpPr>
          <p:cNvPr id="430" name="Google Shape;430;p13"/>
          <p:cNvSpPr txBox="1"/>
          <p:nvPr/>
        </p:nvSpPr>
        <p:spPr>
          <a:xfrm>
            <a:off x="900112" y="3068637"/>
            <a:ext cx="7286625" cy="3952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#include&lt;stdlib.h&gt;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3"/>
          <p:cNvSpPr txBox="1"/>
          <p:nvPr/>
        </p:nvSpPr>
        <p:spPr>
          <a:xfrm>
            <a:off x="900112" y="3644900"/>
            <a:ext cx="7269162" cy="431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rand(void);</a:t>
            </a:r>
            <a:endParaRPr/>
          </a:p>
        </p:txBody>
      </p:sp>
      <p:sp>
        <p:nvSpPr>
          <p:cNvPr id="432" name="Google Shape;432;p13"/>
          <p:cNvSpPr txBox="1"/>
          <p:nvPr/>
        </p:nvSpPr>
        <p:spPr>
          <a:xfrm>
            <a:off x="900112" y="4221162"/>
            <a:ext cx="7286625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rand();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API</a:t>
            </a:r>
            <a:endParaRPr/>
          </a:p>
        </p:txBody>
      </p:sp>
      <p:sp>
        <p:nvSpPr>
          <p:cNvPr id="438" name="Google Shape;438;p14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srand()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srand() function is provided by stdlib.h library.</a:t>
            </a:r>
            <a:endParaRPr/>
          </a:p>
          <a:p>
            <a:pPr marL="742950" marR="0" lvl="1" indent="-245109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function seeds the random number generator used by the function rand().</a:t>
            </a:r>
            <a:endParaRPr/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14</a:t>
            </a:fld>
            <a:endParaRPr/>
          </a:p>
        </p:txBody>
      </p:sp>
      <p:sp>
        <p:nvSpPr>
          <p:cNvPr id="440" name="Google Shape;440;p14"/>
          <p:cNvSpPr txBox="1"/>
          <p:nvPr/>
        </p:nvSpPr>
        <p:spPr>
          <a:xfrm>
            <a:off x="900112" y="3068637"/>
            <a:ext cx="7286625" cy="3952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#include&lt;stdlib.h&gt;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4"/>
          <p:cNvSpPr txBox="1"/>
          <p:nvPr/>
        </p:nvSpPr>
        <p:spPr>
          <a:xfrm>
            <a:off x="900112" y="3644900"/>
            <a:ext cx="7269162" cy="431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srand(unsigned int seed);</a:t>
            </a:r>
            <a:endParaRPr/>
          </a:p>
        </p:txBody>
      </p:sp>
      <p:sp>
        <p:nvSpPr>
          <p:cNvPr id="442" name="Google Shape;442;p14"/>
          <p:cNvSpPr txBox="1"/>
          <p:nvPr/>
        </p:nvSpPr>
        <p:spPr>
          <a:xfrm>
            <a:off x="900112" y="4221162"/>
            <a:ext cx="7286625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srand(1000);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API</a:t>
            </a:r>
            <a:endParaRPr/>
          </a:p>
        </p:txBody>
      </p:sp>
      <p:sp>
        <p:nvSpPr>
          <p:cNvPr id="448" name="Google Shape;448;p15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time()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time() function is provided by time.h library.</a:t>
            </a:r>
            <a:endParaRPr/>
          </a:p>
          <a:p>
            <a:pPr marL="742950" marR="0" lvl="1" indent="-245109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Calculates the current calender time and encodes it into time_t format.</a:t>
            </a:r>
            <a:endParaRPr/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15</a:t>
            </a:fld>
            <a:endParaRPr/>
          </a:p>
        </p:txBody>
      </p:sp>
      <p:sp>
        <p:nvSpPr>
          <p:cNvPr id="450" name="Google Shape;450;p15"/>
          <p:cNvSpPr txBox="1"/>
          <p:nvPr/>
        </p:nvSpPr>
        <p:spPr>
          <a:xfrm>
            <a:off x="900112" y="3068637"/>
            <a:ext cx="7286625" cy="3952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#include&lt;time.h&gt;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5"/>
          <p:cNvSpPr txBox="1"/>
          <p:nvPr/>
        </p:nvSpPr>
        <p:spPr>
          <a:xfrm>
            <a:off x="900112" y="3644900"/>
            <a:ext cx="7269162" cy="431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time_t time(time_t *t);</a:t>
            </a:r>
            <a:endParaRPr/>
          </a:p>
        </p:txBody>
      </p:sp>
      <p:sp>
        <p:nvSpPr>
          <p:cNvPr id="452" name="Google Shape;452;p15"/>
          <p:cNvSpPr txBox="1"/>
          <p:nvPr/>
        </p:nvSpPr>
        <p:spPr>
          <a:xfrm>
            <a:off x="900112" y="4221162"/>
            <a:ext cx="7286625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time(NULL);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number example</a:t>
            </a:r>
            <a:endParaRPr/>
          </a:p>
        </p:txBody>
      </p:sp>
      <p:sp>
        <p:nvSpPr>
          <p:cNvPr id="458" name="Google Shape;458;p1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16</a:t>
            </a:fld>
            <a:endParaRPr/>
          </a:p>
        </p:txBody>
      </p:sp>
      <p:sp>
        <p:nvSpPr>
          <p:cNvPr id="459" name="Google Shape;459;p16"/>
          <p:cNvSpPr/>
          <p:nvPr/>
        </p:nvSpPr>
        <p:spPr>
          <a:xfrm>
            <a:off x="755650" y="1412875"/>
            <a:ext cx="7632700" cy="3744912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#include &lt;stdlib.h&gt;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#include &lt;time.h&gt;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int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srand(time(NULL));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for(int i=0; i&lt;=5; i++){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a=(rand()%</a:t>
            </a:r>
            <a:r>
              <a:rPr lang="en-US" sz="1800" b="0" i="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printf("The Random Number is %d \n", 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975" y="5214937"/>
            <a:ext cx="5734050" cy="15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Programming Interface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 3.20 API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Pthreads API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API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Homework Assignment #</a:t>
            </a:r>
            <a:r>
              <a:rPr lang="en-US" b="1">
                <a:solidFill>
                  <a:srgbClr val="FF0000"/>
                </a:solidFill>
              </a:rPr>
              <a:t>3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 Condition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Assignments #</a:t>
            </a:r>
            <a:r>
              <a:rPr lang="en-US" sz="3600"/>
              <a:t>3</a:t>
            </a:r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54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rgbClr val="1818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100 threads.</a:t>
            </a:r>
            <a:endParaRPr/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For each thread, perform the following steps in the start routine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First step: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PID for the thread.</a:t>
            </a:r>
            <a:endParaRPr/>
          </a:p>
          <a:p>
            <a:pPr marL="742950" marR="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1818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Second step: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out the PID of the thread.</a:t>
            </a:r>
            <a:endParaRPr/>
          </a:p>
          <a:p>
            <a:pPr marL="742950" marR="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1818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Third step: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thread sleep for a random period by using sleep() function.</a:t>
            </a:r>
            <a:endParaRPr/>
          </a:p>
          <a:p>
            <a:pPr marL="742950" marR="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1818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Fourth step: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the PID of the thread, when the thread wake up.</a:t>
            </a:r>
            <a:endParaRPr/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Fifth step: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 the thread.</a:t>
            </a:r>
            <a:endParaRPr/>
          </a:p>
        </p:txBody>
      </p:sp>
      <p:sp>
        <p:nvSpPr>
          <p:cNvPr id="473" name="Google Shape;473;p1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FF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Flowchart</a:t>
            </a:r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80" name="Google Shape;480;p19"/>
          <p:cNvSpPr/>
          <p:nvPr/>
        </p:nvSpPr>
        <p:spPr>
          <a:xfrm>
            <a:off x="2217157" y="1086243"/>
            <a:ext cx="1410418" cy="617807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>
                <a:solidFill>
                  <a:schemeClr val="dk1"/>
                </a:solidFill>
              </a:rPr>
              <a:t>Create</a:t>
            </a:r>
            <a:r>
              <a:rPr lang="en-US" altLang="zh-TW" sz="1800">
                <a:solidFill>
                  <a:schemeClr val="dk1"/>
                </a:solidFill>
              </a:rPr>
              <a:t> 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19"/>
          <p:cNvSpPr/>
          <p:nvPr/>
        </p:nvSpPr>
        <p:spPr>
          <a:xfrm>
            <a:off x="2185987" y="3068637"/>
            <a:ext cx="1439862" cy="649287"/>
          </a:xfrm>
          <a:prstGeom prst="parallelogram">
            <a:avLst>
              <a:gd name="adj" fmla="val 24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sleep</a:t>
            </a:r>
            <a:endParaRPr/>
          </a:p>
        </p:txBody>
      </p:sp>
      <p:sp>
        <p:nvSpPr>
          <p:cNvPr id="482" name="Google Shape;482;p19"/>
          <p:cNvSpPr/>
          <p:nvPr/>
        </p:nvSpPr>
        <p:spPr>
          <a:xfrm>
            <a:off x="2185987" y="2060575"/>
            <a:ext cx="1439862" cy="647700"/>
          </a:xfrm>
          <a:prstGeom prst="flowChartInputOutpu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PID</a:t>
            </a:r>
            <a:endParaRPr/>
          </a:p>
        </p:txBody>
      </p:sp>
      <p:cxnSp>
        <p:nvCxnSpPr>
          <p:cNvPr id="483" name="Google Shape;483;p19"/>
          <p:cNvCxnSpPr/>
          <p:nvPr/>
        </p:nvCxnSpPr>
        <p:spPr>
          <a:xfrm>
            <a:off x="2905125" y="1700212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84" name="Google Shape;484;p19"/>
          <p:cNvCxnSpPr/>
          <p:nvPr/>
        </p:nvCxnSpPr>
        <p:spPr>
          <a:xfrm>
            <a:off x="2905125" y="2708275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85" name="Google Shape;485;p19"/>
          <p:cNvCxnSpPr/>
          <p:nvPr/>
        </p:nvCxnSpPr>
        <p:spPr>
          <a:xfrm>
            <a:off x="2905125" y="3717925"/>
            <a:ext cx="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86" name="Google Shape;486;p19"/>
          <p:cNvSpPr/>
          <p:nvPr/>
        </p:nvSpPr>
        <p:spPr>
          <a:xfrm>
            <a:off x="2185987" y="4076700"/>
            <a:ext cx="1439862" cy="649287"/>
          </a:xfrm>
          <a:prstGeom prst="parallelogram">
            <a:avLst>
              <a:gd name="adj" fmla="val 24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wake up</a:t>
            </a:r>
            <a:endParaRPr/>
          </a:p>
        </p:txBody>
      </p:sp>
      <p:cxnSp>
        <p:nvCxnSpPr>
          <p:cNvPr id="487" name="Google Shape;487;p19"/>
          <p:cNvCxnSpPr/>
          <p:nvPr/>
        </p:nvCxnSpPr>
        <p:spPr>
          <a:xfrm>
            <a:off x="2905125" y="4725987"/>
            <a:ext cx="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88" name="Google Shape;488;p19"/>
          <p:cNvSpPr/>
          <p:nvPr/>
        </p:nvSpPr>
        <p:spPr>
          <a:xfrm>
            <a:off x="2185987" y="5084762"/>
            <a:ext cx="1439862" cy="649287"/>
          </a:xfrm>
          <a:prstGeom prst="parallelogram">
            <a:avLst>
              <a:gd name="adj" fmla="val 24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endParaRPr/>
          </a:p>
        </p:txBody>
      </p:sp>
      <p:cxnSp>
        <p:nvCxnSpPr>
          <p:cNvPr id="489" name="Google Shape;489;p19"/>
          <p:cNvCxnSpPr/>
          <p:nvPr/>
        </p:nvCxnSpPr>
        <p:spPr>
          <a:xfrm>
            <a:off x="2905125" y="5734050"/>
            <a:ext cx="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90" name="Google Shape;490;p19"/>
          <p:cNvSpPr/>
          <p:nvPr/>
        </p:nvSpPr>
        <p:spPr>
          <a:xfrm>
            <a:off x="2041525" y="6102350"/>
            <a:ext cx="1728787" cy="649287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</p:txBody>
      </p:sp>
      <p:sp>
        <p:nvSpPr>
          <p:cNvPr id="491" name="Google Shape;491;p19"/>
          <p:cNvSpPr/>
          <p:nvPr/>
        </p:nvSpPr>
        <p:spPr>
          <a:xfrm>
            <a:off x="4284662" y="2095500"/>
            <a:ext cx="2951162" cy="577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allocate_pid()</a:t>
            </a:r>
            <a:endParaRPr/>
          </a:p>
        </p:txBody>
      </p:sp>
      <p:sp>
        <p:nvSpPr>
          <p:cNvPr id="492" name="Google Shape;492;p19"/>
          <p:cNvSpPr/>
          <p:nvPr/>
        </p:nvSpPr>
        <p:spPr>
          <a:xfrm>
            <a:off x="4284662" y="3105150"/>
            <a:ext cx="2951162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sleep()</a:t>
            </a:r>
            <a:endParaRPr/>
          </a:p>
        </p:txBody>
      </p:sp>
      <p:sp>
        <p:nvSpPr>
          <p:cNvPr id="493" name="Google Shape;493;p19"/>
          <p:cNvSpPr/>
          <p:nvPr/>
        </p:nvSpPr>
        <p:spPr>
          <a:xfrm>
            <a:off x="4284662" y="5121275"/>
            <a:ext cx="2951162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release_pid()</a:t>
            </a:r>
            <a:endParaRPr/>
          </a:p>
        </p:txBody>
      </p:sp>
      <p:sp>
        <p:nvSpPr>
          <p:cNvPr id="494" name="Google Shape;494;p19"/>
          <p:cNvSpPr/>
          <p:nvPr/>
        </p:nvSpPr>
        <p:spPr>
          <a:xfrm>
            <a:off x="4284662" y="1125537"/>
            <a:ext cx="2951162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pthread_create()</a:t>
            </a:r>
            <a:endParaRPr/>
          </a:p>
        </p:txBody>
      </p:sp>
      <p:sp>
        <p:nvSpPr>
          <p:cNvPr id="495" name="Google Shape;495;p19"/>
          <p:cNvSpPr/>
          <p:nvPr/>
        </p:nvSpPr>
        <p:spPr>
          <a:xfrm>
            <a:off x="4284662" y="6138862"/>
            <a:ext cx="2951162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pthread_exit()</a:t>
            </a:r>
            <a:endParaRPr/>
          </a:p>
        </p:txBody>
      </p:sp>
      <p:sp>
        <p:nvSpPr>
          <p:cNvPr id="496" name="Google Shape;496;p19"/>
          <p:cNvSpPr/>
          <p:nvPr/>
        </p:nvSpPr>
        <p:spPr>
          <a:xfrm>
            <a:off x="1331912" y="2060575"/>
            <a:ext cx="792162" cy="4654550"/>
          </a:xfrm>
          <a:prstGeom prst="leftBrace">
            <a:avLst>
              <a:gd name="adj1" fmla="val 0"/>
              <a:gd name="adj2" fmla="val 50000"/>
            </a:avLst>
          </a:prstGeom>
          <a:noFill/>
          <a:ln w="57150" cap="flat" cmpd="sng">
            <a:solidFill>
              <a:srgbClr val="9393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9"/>
          <p:cNvSpPr txBox="1"/>
          <p:nvPr/>
        </p:nvSpPr>
        <p:spPr>
          <a:xfrm>
            <a:off x="157162" y="4402137"/>
            <a:ext cx="15319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routine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334" name="Google Shape;334;p2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b="1">
                <a:solidFill>
                  <a:srgbClr val="FF0000"/>
                </a:solidFill>
              </a:rPr>
              <a:t>Thread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/>
              <a:t>Application</a:t>
            </a:r>
            <a:r>
              <a:rPr lang="en-US" sz="2000" b="0" i="0" u="none">
                <a:latin typeface="Arial"/>
                <a:ea typeface="Arial"/>
                <a:cs typeface="Arial"/>
                <a:sym typeface="Arial"/>
              </a:rPr>
              <a:t> Programming </a:t>
            </a:r>
            <a:r>
              <a:rPr lang="en-US"/>
              <a:t>Interface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latin typeface="Arial"/>
                <a:ea typeface="Arial"/>
                <a:cs typeface="Arial"/>
                <a:sym typeface="Arial"/>
              </a:rPr>
              <a:t>Exercise 3.20 API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err="1">
                <a:latin typeface="Arial"/>
                <a:ea typeface="Arial"/>
                <a:cs typeface="Arial"/>
                <a:sym typeface="Arial"/>
              </a:rPr>
              <a:t>Pthreads</a:t>
            </a:r>
            <a:r>
              <a:rPr lang="en-US" sz="1800" b="0" i="0" u="none">
                <a:latin typeface="Arial"/>
                <a:ea typeface="Arial"/>
                <a:cs typeface="Arial"/>
                <a:sym typeface="Arial"/>
              </a:rPr>
              <a:t> API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latin typeface="Arial"/>
                <a:ea typeface="Arial"/>
                <a:cs typeface="Arial"/>
                <a:sym typeface="Arial"/>
              </a:rPr>
              <a:t>Other API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latin typeface="Arial"/>
                <a:ea typeface="Arial"/>
                <a:cs typeface="Arial"/>
                <a:sym typeface="Arial"/>
              </a:rPr>
              <a:t>Homework Assignment #2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latin typeface="Arial"/>
                <a:ea typeface="Arial"/>
                <a:cs typeface="Arial"/>
                <a:sym typeface="Arial"/>
              </a:rPr>
              <a:t>Race Condition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latin typeface="Arial"/>
                <a:ea typeface="Arial"/>
                <a:cs typeface="Arial"/>
                <a:sym typeface="Arial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fld>
            <a:endParaRPr/>
          </a:p>
        </p:txBody>
      </p:sp>
      <p:pic>
        <p:nvPicPr>
          <p:cNvPr id="504" name="Google Shape;5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100" y="2317125"/>
            <a:ext cx="4572875" cy="22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0"/>
          <p:cNvSpPr txBox="1"/>
          <p:nvPr/>
        </p:nvSpPr>
        <p:spPr>
          <a:xfrm>
            <a:off x="3973512" y="2276475"/>
            <a:ext cx="2470200" cy="11526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00" y="2317125"/>
            <a:ext cx="3861800" cy="299458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0"/>
          <p:cNvSpPr txBox="1"/>
          <p:nvPr/>
        </p:nvSpPr>
        <p:spPr>
          <a:xfrm>
            <a:off x="41925" y="2276475"/>
            <a:ext cx="2133600" cy="10299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2"/>
          <p:cNvSpPr txBox="1">
            <a:spLocks noGrp="1"/>
          </p:cNvSpPr>
          <p:nvPr>
            <p:ph type="title"/>
          </p:nvPr>
        </p:nvSpPr>
        <p:spPr>
          <a:xfrm>
            <a:off x="-1885650" y="44645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 Condition</a:t>
            </a:r>
            <a:endParaRPr/>
          </a:p>
        </p:txBody>
      </p:sp>
      <p:sp>
        <p:nvSpPr>
          <p:cNvPr id="514" name="Google Shape;514;p2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21</a:t>
            </a:fld>
            <a:endParaRPr/>
          </a:p>
        </p:txBody>
      </p:sp>
      <p:pic>
        <p:nvPicPr>
          <p:cNvPr id="515" name="Google Shape;5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850" y="446450"/>
            <a:ext cx="2345800" cy="64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2"/>
          <p:cNvSpPr txBox="1"/>
          <p:nvPr/>
        </p:nvSpPr>
        <p:spPr>
          <a:xfrm>
            <a:off x="4052075" y="404500"/>
            <a:ext cx="3708000" cy="3330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 txBox="1"/>
          <p:nvPr/>
        </p:nvSpPr>
        <p:spPr>
          <a:xfrm>
            <a:off x="4052075" y="6543200"/>
            <a:ext cx="3518700" cy="3330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523" name="Google Shape;523;p2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22</a:t>
            </a:fld>
            <a:endParaRPr/>
          </a:p>
        </p:txBody>
      </p:sp>
      <p:pic>
        <p:nvPicPr>
          <p:cNvPr id="524" name="Google Shape;5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400" y="1259650"/>
            <a:ext cx="4948900" cy="53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in</a:t>
            </a:r>
            <a:endParaRPr/>
          </a:p>
        </p:txBody>
      </p:sp>
      <p:sp>
        <p:nvSpPr>
          <p:cNvPr id="530" name="Google Shape;530;p23"/>
          <p:cNvSpPr txBox="1">
            <a:spLocks noGrp="1"/>
          </p:cNvSpPr>
          <p:nvPr>
            <p:ph type="body" idx="1"/>
          </p:nvPr>
        </p:nvSpPr>
        <p:spPr>
          <a:xfrm>
            <a:off x="457200" y="1265237"/>
            <a:ext cx="8229600" cy="51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Deadline</a:t>
            </a:r>
            <a:endParaRPr dirty="0"/>
          </a:p>
          <a:p>
            <a:pPr marL="342900" indent="-342900">
              <a:spcBef>
                <a:spcPts val="400"/>
              </a:spcBef>
              <a:buSzPts val="1500"/>
              <a:buNone/>
            </a:pP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dirty="0"/>
              <a:t>2023/12/05     </a:t>
            </a: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PM.11:59:59</a:t>
            </a:r>
            <a:endParaRPr sz="2000" b="0" i="0" u="none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Upload to </a:t>
            </a:r>
            <a:r>
              <a:rPr lang="en-US" sz="2000" b="0" i="0" u="none" dirty="0" err="1">
                <a:latin typeface="Arial"/>
                <a:ea typeface="Arial"/>
                <a:cs typeface="Arial"/>
                <a:sym typeface="Arial"/>
              </a:rPr>
              <a:t>ilearning</a:t>
            </a:r>
            <a:endParaRPr dirty="0" err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File name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dirty="0">
                <a:latin typeface="Arial"/>
                <a:ea typeface="Arial"/>
                <a:cs typeface="Arial"/>
                <a:sym typeface="Arial"/>
              </a:rPr>
              <a:t>HW</a:t>
            </a:r>
            <a:r>
              <a:rPr lang="en-US" dirty="0"/>
              <a:t>3</a:t>
            </a:r>
            <a:r>
              <a:rPr lang="en-US" sz="1800" b="0" i="0" u="none" dirty="0">
                <a:latin typeface="Arial"/>
                <a:ea typeface="Arial"/>
                <a:cs typeface="Arial"/>
                <a:sym typeface="Arial"/>
              </a:rPr>
              <a:t>_ID.zip (e.g. HW</a:t>
            </a:r>
            <a:r>
              <a:rPr lang="en-US" dirty="0"/>
              <a:t>3</a:t>
            </a:r>
            <a:r>
              <a:rPr lang="en-US" sz="1800" b="0" i="0" u="none" dirty="0">
                <a:latin typeface="Arial"/>
                <a:ea typeface="Arial"/>
                <a:cs typeface="Arial"/>
                <a:sym typeface="Arial"/>
              </a:rPr>
              <a:t>_7105056035.zip)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</a:pPr>
            <a:r>
              <a:rPr lang="en-US" sz="1600" b="0" i="0" u="none" dirty="0">
                <a:latin typeface="Arial"/>
                <a:ea typeface="Arial"/>
                <a:cs typeface="Arial"/>
                <a:sym typeface="Arial"/>
              </a:rPr>
              <a:t>Source code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.c file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</a:pPr>
            <a:r>
              <a:rPr lang="en-US" sz="1600" b="0" i="0" u="none" dirty="0">
                <a:latin typeface="Arial"/>
                <a:ea typeface="Arial"/>
                <a:cs typeface="Arial"/>
                <a:sym typeface="Arial"/>
              </a:rPr>
              <a:t>Word</a:t>
            </a:r>
            <a:endParaRPr dirty="0"/>
          </a:p>
          <a:p>
            <a:pPr marL="1143000" lvl="2" indent="-15430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If you don’t hand in your homework on time, your score will be deducted </a:t>
            </a:r>
            <a:r>
              <a:rPr lang="en-US" sz="2000" b="0" i="0" u="none" dirty="0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 points every day.</a:t>
            </a:r>
            <a:endParaRPr sz="2000" b="0" i="0" u="none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/>
          </a:p>
        </p:txBody>
      </p:sp>
      <p:sp>
        <p:nvSpPr>
          <p:cNvPr id="537" name="Google Shape;537;p24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cheat work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acceptable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get zero if you copy other people’s version</a:t>
            </a:r>
            <a:endParaRPr/>
          </a:p>
          <a:p>
            <a:pPr marL="742950" marR="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single job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accepted</a:t>
            </a:r>
            <a:endParaRPr/>
          </a:p>
          <a:p>
            <a:pPr marL="342900" marR="0" lvl="0" indent="-2476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/>
          </a:p>
        </p:txBody>
      </p:sp>
      <p:sp>
        <p:nvSpPr>
          <p:cNvPr id="544" name="Google Shape;544;p25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https://www.tutorialspoint.com/c_standard_library/index.htm</a:t>
            </a:r>
            <a:endParaRPr/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http://tw.gitbook.net/c_standard_library/20130920395.html</a:t>
            </a:r>
            <a:endParaRPr/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https://blog.gtwang.org/programming/pthread-multithreading-programming-in-c-tutorial/</a:t>
            </a:r>
            <a:endParaRPr/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Concepts, 10th Edition</a:t>
            </a:r>
            <a:endParaRPr/>
          </a:p>
        </p:txBody>
      </p:sp>
      <p:sp>
        <p:nvSpPr>
          <p:cNvPr id="545" name="Google Shape;545;p2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endParaRPr/>
          </a:p>
        </p:txBody>
      </p:sp>
      <p:sp>
        <p:nvSpPr>
          <p:cNvPr id="551" name="Google Shape;551;p26"/>
          <p:cNvSpPr txBox="1">
            <a:spLocks noGrp="1"/>
          </p:cNvSpPr>
          <p:nvPr>
            <p:ph type="body" idx="1"/>
          </p:nvPr>
        </p:nvSpPr>
        <p:spPr>
          <a:xfrm>
            <a:off x="457200" y="1060462"/>
            <a:ext cx="8229600" cy="51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Name：</a:t>
            </a:r>
            <a:r>
              <a:rPr lang="en-US">
                <a:solidFill>
                  <a:srgbClr val="000000"/>
                </a:solidFill>
              </a:rPr>
              <a:t>Tzu-Han Chen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Email：</a:t>
            </a:r>
            <a:r>
              <a:rPr lang="en-US"/>
              <a:t>a877635@gmail.com</a:t>
            </a:r>
            <a:endParaRPr/>
          </a:p>
          <a:p>
            <a:pPr marL="34290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Lab: OSNET(1001)</a:t>
            </a:r>
            <a:endParaRPr/>
          </a:p>
        </p:txBody>
      </p:sp>
      <p:sp>
        <p:nvSpPr>
          <p:cNvPr id="552" name="Google Shape;552;p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</p:txBody>
      </p:sp>
      <p:sp>
        <p:nvSpPr>
          <p:cNvPr id="341" name="Google Shape;341;p3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thread is a basic unit of CPU utilization; it comprises a thread ID, a program counter (PC), a register set, and a stack.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traditional process has a single thread of control. If a process has multiple threads of control, it can perform more than one task at a time.</a:t>
            </a:r>
            <a:endParaRPr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/>
          </a:p>
        </p:txBody>
      </p:sp>
      <p:pic>
        <p:nvPicPr>
          <p:cNvPr id="343" name="Google Shape;3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075" y="3284537"/>
            <a:ext cx="5657850" cy="33528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349" name="Google Shape;349;p4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 Programming Interface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 3.20 API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Pthreads API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API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Assignment #2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 Condition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 3.20 API</a:t>
            </a:r>
            <a:endParaRPr/>
          </a:p>
        </p:txBody>
      </p:sp>
      <p:sp>
        <p:nvSpPr>
          <p:cNvPr id="355" name="Google Shape;355;p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/>
          </a:p>
        </p:txBody>
      </p:sp>
      <p:sp>
        <p:nvSpPr>
          <p:cNvPr id="356" name="Google Shape;356;p5"/>
          <p:cNvSpPr txBox="1"/>
          <p:nvPr/>
        </p:nvSpPr>
        <p:spPr>
          <a:xfrm>
            <a:off x="457200" y="113030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created three APIs in homework#1.</a:t>
            </a:r>
            <a:endParaRPr/>
          </a:p>
          <a:p>
            <a:pPr marL="742950" marR="0" lvl="1" indent="-24003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</a:pPr>
            <a:endParaRPr sz="900" b="0" i="0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allocate_map(void)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and initializes a data structure for representing pids;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returns −1 if unsuccessful, 1 if successful.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allocate_pid(void)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Allocates and returns a pid;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returns −1 if unable to allocate a pid (all pids are in use).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release_pid(int pid)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Releases a pid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Pthreads API </a:t>
            </a:r>
            <a:endParaRPr/>
          </a:p>
        </p:txBody>
      </p:sp>
      <p:sp>
        <p:nvSpPr>
          <p:cNvPr id="362" name="Google Shape;362;p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/>
          </a:p>
        </p:txBody>
      </p:sp>
      <p:sp>
        <p:nvSpPr>
          <p:cNvPr id="363" name="Google Shape;363;p6"/>
          <p:cNvSpPr txBox="1"/>
          <p:nvPr/>
        </p:nvSpPr>
        <p:spPr>
          <a:xfrm>
            <a:off x="457200" y="1130300"/>
            <a:ext cx="7570787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whole set of library calls associated with threads, most of whose names start with </a:t>
            </a:r>
            <a:r>
              <a:rPr lang="en-US" sz="2400" b="0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</a:t>
            </a:r>
            <a:endParaRPr/>
          </a:p>
          <a:p>
            <a:pPr marL="342900" marR="0" lvl="0" indent="-300037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675"/>
              <a:buFont typeface="Noto Sans Symbols"/>
              <a:buNone/>
            </a:pPr>
            <a:endParaRPr sz="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these library calls, we must include the file </a:t>
            </a:r>
            <a:r>
              <a:rPr lang="en-US" sz="2400" b="0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pthread.h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link with the pthread library using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400" b="0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</a:t>
            </a:r>
            <a:endParaRPr/>
          </a:p>
          <a:p>
            <a:pPr marL="342900" marR="0" lvl="0" indent="-300037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675"/>
              <a:buFont typeface="Noto Sans Symbols"/>
              <a:buNone/>
            </a:pPr>
            <a:endParaRPr sz="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use the following APIs</a:t>
            </a:r>
            <a:endParaRPr sz="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pthread_create()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thread </a:t>
            </a:r>
            <a:endParaRPr/>
          </a:p>
          <a:p>
            <a:pPr marL="1143000" marR="0" lvl="2" indent="-19145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pthread_join()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 thread</a:t>
            </a:r>
            <a:endParaRPr/>
          </a:p>
          <a:p>
            <a:pPr marL="1143000" marR="0" lvl="2" indent="-19145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pthread_exit()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 a thread without exiting process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Pthreads API (cont.)</a:t>
            </a:r>
            <a:endParaRPr/>
          </a:p>
        </p:txBody>
      </p:sp>
      <p:sp>
        <p:nvSpPr>
          <p:cNvPr id="370" name="Google Shape;370;p7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pthread_create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thread</a:t>
            </a:r>
            <a:endParaRPr/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fld>
            <a:endParaRPr/>
          </a:p>
        </p:txBody>
      </p:sp>
      <p:sp>
        <p:nvSpPr>
          <p:cNvPr id="372" name="Google Shape;372;p7"/>
          <p:cNvSpPr txBox="1"/>
          <p:nvPr/>
        </p:nvSpPr>
        <p:spPr>
          <a:xfrm>
            <a:off x="900112" y="2133600"/>
            <a:ext cx="7286625" cy="3952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#include&lt;pthread.h&gt;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"/>
          <p:cNvSpPr txBox="1"/>
          <p:nvPr/>
        </p:nvSpPr>
        <p:spPr>
          <a:xfrm>
            <a:off x="900112" y="2636837"/>
            <a:ext cx="7269162" cy="5762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pthread_create(pthread_t *thread, const pthread_att_t *attr,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*(*start_routine)(void *), void *arg);</a:t>
            </a:r>
            <a:endParaRPr/>
          </a:p>
        </p:txBody>
      </p:sp>
      <p:sp>
        <p:nvSpPr>
          <p:cNvPr id="374" name="Google Shape;374;p7"/>
          <p:cNvSpPr txBox="1"/>
          <p:nvPr/>
        </p:nvSpPr>
        <p:spPr>
          <a:xfrm>
            <a:off x="900112" y="3429000"/>
            <a:ext cx="7286625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pthread_create(&amp;thread,NULL,PrintHello,(void*)t);</a:t>
            </a:r>
            <a:endParaRPr/>
          </a:p>
        </p:txBody>
      </p:sp>
      <p:sp>
        <p:nvSpPr>
          <p:cNvPr id="375" name="Google Shape;375;p7"/>
          <p:cNvSpPr txBox="1"/>
          <p:nvPr/>
        </p:nvSpPr>
        <p:spPr>
          <a:xfrm>
            <a:off x="900112" y="3860800"/>
            <a:ext cx="7272337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Points to the ID of the newly created thread.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attr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attribute object that encapsulates the attributes of a thread.</a:t>
            </a:r>
            <a:b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for the default values.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start_routine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C routine that the thread calls when it begins execution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argument that is to be passed to start_routine. NULL may be used if no argument is to be passed.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pthread_join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causes the caller to wait for the specified thread to exit</a:t>
            </a:r>
            <a:endParaRPr/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Pthreads API (cont.)</a:t>
            </a:r>
            <a:endParaRPr/>
          </a:p>
        </p:txBody>
      </p:sp>
      <p:sp>
        <p:nvSpPr>
          <p:cNvPr id="382" name="Google Shape;382;p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/>
          </a:p>
        </p:txBody>
      </p:sp>
      <p:sp>
        <p:nvSpPr>
          <p:cNvPr id="383" name="Google Shape;383;p8"/>
          <p:cNvSpPr txBox="1"/>
          <p:nvPr/>
        </p:nvSpPr>
        <p:spPr>
          <a:xfrm>
            <a:off x="900112" y="2133600"/>
            <a:ext cx="7286625" cy="3952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#include&lt;pthread.h&gt;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900112" y="2708275"/>
            <a:ext cx="7269162" cy="4333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pthread_join(pthread_t thread, void **value_ptr);</a:t>
            </a:r>
            <a:endParaRPr/>
          </a:p>
        </p:txBody>
      </p:sp>
      <p:sp>
        <p:nvSpPr>
          <p:cNvPr id="385" name="Google Shape;385;p8"/>
          <p:cNvSpPr txBox="1"/>
          <p:nvPr/>
        </p:nvSpPr>
        <p:spPr>
          <a:xfrm>
            <a:off x="900112" y="3429000"/>
            <a:ext cx="7286625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pthread_join(thread,NULL);</a:t>
            </a:r>
            <a:endParaRPr/>
          </a:p>
        </p:txBody>
      </p:sp>
      <p:sp>
        <p:nvSpPr>
          <p:cNvPr id="386" name="Google Shape;386;p8"/>
          <p:cNvSpPr txBox="1"/>
          <p:nvPr/>
        </p:nvSpPr>
        <p:spPr>
          <a:xfrm>
            <a:off x="900112" y="3860800"/>
            <a:ext cx="7272337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ID of the terminating thread.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value_ptr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location for a pointer to the return status that the target thread passes to pthread_exit. NULL is used if the caller does not retrieve the target thread return status.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Pthreads API (cont.)</a:t>
            </a:r>
            <a:endParaRPr/>
          </a:p>
        </p:txBody>
      </p:sp>
      <p:sp>
        <p:nvSpPr>
          <p:cNvPr id="392" name="Google Shape;392;p9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pthread_exit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terminates the calling thread</a:t>
            </a:r>
            <a:endParaRPr/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/>
          </a:p>
        </p:txBody>
      </p:sp>
      <p:sp>
        <p:nvSpPr>
          <p:cNvPr id="394" name="Google Shape;394;p9"/>
          <p:cNvSpPr txBox="1"/>
          <p:nvPr/>
        </p:nvSpPr>
        <p:spPr>
          <a:xfrm>
            <a:off x="900112" y="2276475"/>
            <a:ext cx="7286625" cy="3952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#include&lt;pthread.h&gt;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 txBox="1"/>
          <p:nvPr/>
        </p:nvSpPr>
        <p:spPr>
          <a:xfrm>
            <a:off x="900112" y="2852737"/>
            <a:ext cx="7269162" cy="431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pthread_exit(void *value_ptr);</a:t>
            </a:r>
            <a:endParaRPr/>
          </a:p>
        </p:txBody>
      </p:sp>
      <p:sp>
        <p:nvSpPr>
          <p:cNvPr id="396" name="Google Shape;396;p9"/>
          <p:cNvSpPr txBox="1"/>
          <p:nvPr/>
        </p:nvSpPr>
        <p:spPr>
          <a:xfrm>
            <a:off x="900112" y="3429000"/>
            <a:ext cx="7286625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pthread_exit(NULL);</a:t>
            </a:r>
            <a:endParaRPr/>
          </a:p>
        </p:txBody>
      </p:sp>
      <p:sp>
        <p:nvSpPr>
          <p:cNvPr id="397" name="Google Shape;397;p9"/>
          <p:cNvSpPr txBox="1"/>
          <p:nvPr/>
        </p:nvSpPr>
        <p:spPr>
          <a:xfrm>
            <a:off x="900112" y="4005262"/>
            <a:ext cx="727233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value_ptr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the value </a:t>
            </a: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value_ptr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available to any successful join with the terminating thread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</a:t>
            </a: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pthread_exit(NULL)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terminate a thread.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(4:3)</PresentationFormat>
  <Slides>26</Slides>
  <Notes>26</Notes>
  <HiddenSlides>0</HiddenSlide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3_Pixel</vt:lpstr>
      <vt:lpstr>Pixel</vt:lpstr>
      <vt:lpstr>1_Pixel</vt:lpstr>
      <vt:lpstr>2_Pixel</vt:lpstr>
      <vt:lpstr>Homework Assignment #3      Threads &amp; Concurrency </vt:lpstr>
      <vt:lpstr>Outline</vt:lpstr>
      <vt:lpstr>Thread</vt:lpstr>
      <vt:lpstr>Outline</vt:lpstr>
      <vt:lpstr>Exercise 3.20 API</vt:lpstr>
      <vt:lpstr>The Pthreads API </vt:lpstr>
      <vt:lpstr>The Pthreads API (cont.)</vt:lpstr>
      <vt:lpstr>The Pthreads API (cont.)</vt:lpstr>
      <vt:lpstr>The Pthreads API (cont.)</vt:lpstr>
      <vt:lpstr>Thread Example</vt:lpstr>
      <vt:lpstr>Thread Example (cont.)</vt:lpstr>
      <vt:lpstr>Other API</vt:lpstr>
      <vt:lpstr>Other API</vt:lpstr>
      <vt:lpstr>Other API</vt:lpstr>
      <vt:lpstr>Other API</vt:lpstr>
      <vt:lpstr>Random number example</vt:lpstr>
      <vt:lpstr>Outline</vt:lpstr>
      <vt:lpstr>Homework Assignments #3</vt:lpstr>
      <vt:lpstr>Thread Flowchart</vt:lpstr>
      <vt:lpstr>Result</vt:lpstr>
      <vt:lpstr>Race Condition</vt:lpstr>
      <vt:lpstr>Result</vt:lpstr>
      <vt:lpstr>Turn in</vt:lpstr>
      <vt:lpstr>Rules</vt:lpstr>
      <vt:lpstr>Reference</vt:lpstr>
      <vt:lpstr>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#3      Threads &amp; Concurrency </dc:title>
  <dc:creator>Hms</dc:creator>
  <cp:revision>6</cp:revision>
  <dcterms:created xsi:type="dcterms:W3CDTF">2009-04-29T12:20:32Z</dcterms:created>
  <dcterms:modified xsi:type="dcterms:W3CDTF">2023-11-14T06:36:48Z</dcterms:modified>
</cp:coreProperties>
</file>