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2" r:id="rId20"/>
    <p:sldId id="274" r:id="rId21"/>
    <p:sldId id="275" r:id="rId22"/>
    <p:sldId id="276"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gKvq8Ssf5hr5FEt2t7PfdUjpcaz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CCEEF5-5961-4265-A7B2-9F04DE042E68}" v="1" dt="2023-11-15T08:44:50.459"/>
    <p1510:client id="{C3F66006-BD42-42AC-9990-12DFD8BCE477}" v="15" dt="2023-11-15T01:18:35.8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898" y="4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
        <p:nvSpPr>
          <p:cNvPr id="168" name="Google Shape;16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9" name="Google Shape;16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9" name="Google Shape;2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5" name="Google Shape;24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1" name="Google Shape;25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7" name="Google Shape;25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3" name="Google Shape;26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9" name="Google Shape;26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6" name="Google Shape;27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0" name="Google Shape;29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3" name="Google Shape;28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8" name="Google Shape;29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5" name="Google Shape;1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4" name="Google Shape;304;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20</a:t>
            </a:fld>
            <a:endParaRPr sz="1200">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13" name="Google Shape;31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1" name="Google Shape;1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7" name="Google Shape;18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4" name="Google Shape;1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1" name="Google Shape;2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7" name="Google Shape;20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3" name="Google Shape;21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3" name="Google Shape;23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21"/>
        <p:cNvGrpSpPr/>
        <p:nvPr/>
      </p:nvGrpSpPr>
      <p:grpSpPr>
        <a:xfrm>
          <a:off x="0" y="0"/>
          <a:ext cx="0" cy="0"/>
          <a:chOff x="0" y="0"/>
          <a:chExt cx="0" cy="0"/>
        </a:xfrm>
      </p:grpSpPr>
      <p:sp>
        <p:nvSpPr>
          <p:cNvPr id="22" name="Google Shape;22;p23"/>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23"/>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Clr>
                <a:schemeClr val="dk1"/>
              </a:buClr>
              <a:buSzPts val="2400"/>
              <a:buFont typeface="Arial"/>
              <a:buNone/>
              <a:defRPr/>
            </a:lvl1pPr>
            <a:lvl2pPr lvl="1" algn="ctr">
              <a:spcBef>
                <a:spcPts val="400"/>
              </a:spcBef>
              <a:spcAft>
                <a:spcPts val="0"/>
              </a:spcAft>
              <a:buClr>
                <a:schemeClr val="dk1"/>
              </a:buClr>
              <a:buSzPts val="2000"/>
              <a:buFont typeface="Arial"/>
              <a:buNone/>
              <a:defRPr/>
            </a:lvl2pPr>
            <a:lvl3pPr lvl="2" algn="ctr">
              <a:spcBef>
                <a:spcPts val="360"/>
              </a:spcBef>
              <a:spcAft>
                <a:spcPts val="0"/>
              </a:spcAft>
              <a:buClr>
                <a:schemeClr val="dk1"/>
              </a:buClr>
              <a:buSzPts val="18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a:endParaRPr/>
          </a:p>
        </p:txBody>
      </p:sp>
      <p:sp>
        <p:nvSpPr>
          <p:cNvPr id="24" name="Google Shape;24;p23"/>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3"/>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78"/>
        <p:cNvGrpSpPr/>
        <p:nvPr/>
      </p:nvGrpSpPr>
      <p:grpSpPr>
        <a:xfrm>
          <a:off x="0" y="0"/>
          <a:ext cx="0" cy="0"/>
          <a:chOff x="0" y="0"/>
          <a:chExt cx="0" cy="0"/>
        </a:xfrm>
      </p:grpSpPr>
      <p:sp>
        <p:nvSpPr>
          <p:cNvPr id="79" name="Google Shape;79;p3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34"/>
          <p:cNvSpPr txBox="1">
            <a:spLocks noGrp="1"/>
          </p:cNvSpPr>
          <p:nvPr>
            <p:ph type="body" idx="1"/>
          </p:nvPr>
        </p:nvSpPr>
        <p:spPr>
          <a:xfrm rot="5400000">
            <a:off x="3833020" y="-1623218"/>
            <a:ext cx="4525963"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34"/>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4"/>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84"/>
        <p:cNvGrpSpPr/>
        <p:nvPr/>
      </p:nvGrpSpPr>
      <p:grpSpPr>
        <a:xfrm>
          <a:off x="0" y="0"/>
          <a:ext cx="0" cy="0"/>
          <a:chOff x="0" y="0"/>
          <a:chExt cx="0" cy="0"/>
        </a:xfrm>
      </p:grpSpPr>
      <p:sp>
        <p:nvSpPr>
          <p:cNvPr id="85" name="Google Shape;85;p35"/>
          <p:cNvSpPr txBox="1">
            <a:spLocks noGrp="1"/>
          </p:cNvSpPr>
          <p:nvPr>
            <p:ph type="title"/>
          </p:nvPr>
        </p:nvSpPr>
        <p:spPr>
          <a:xfrm rot="5400000">
            <a:off x="7285039" y="1828801"/>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6" name="Google Shape;86;p35"/>
          <p:cNvSpPr txBox="1">
            <a:spLocks noGrp="1"/>
          </p:cNvSpPr>
          <p:nvPr>
            <p:ph type="body" idx="1"/>
          </p:nvPr>
        </p:nvSpPr>
        <p:spPr>
          <a:xfrm rot="5400000">
            <a:off x="1697039" y="-812800"/>
            <a:ext cx="5851525"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35"/>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5"/>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標題及物件" type="obj">
  <p:cSld name="OBJECT">
    <p:spTree>
      <p:nvGrpSpPr>
        <p:cNvPr id="1" name="Shape 97"/>
        <p:cNvGrpSpPr/>
        <p:nvPr/>
      </p:nvGrpSpPr>
      <p:grpSpPr>
        <a:xfrm>
          <a:off x="0" y="0"/>
          <a:ext cx="0" cy="0"/>
          <a:chOff x="0" y="0"/>
          <a:chExt cx="0" cy="0"/>
        </a:xfrm>
      </p:grpSpPr>
      <p:sp>
        <p:nvSpPr>
          <p:cNvPr id="98" name="Google Shape;98;p2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9" name="Google Shape;99;p25"/>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 name="Google Shape;100;p25"/>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5"/>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03"/>
        <p:cNvGrpSpPr/>
        <p:nvPr/>
      </p:nvGrpSpPr>
      <p:grpSpPr>
        <a:xfrm>
          <a:off x="0" y="0"/>
          <a:ext cx="0" cy="0"/>
          <a:chOff x="0" y="0"/>
          <a:chExt cx="0" cy="0"/>
        </a:xfrm>
      </p:grpSpPr>
      <p:sp>
        <p:nvSpPr>
          <p:cNvPr id="104" name="Google Shape;104;p36"/>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5" name="Google Shape;105;p36"/>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Clr>
                <a:schemeClr val="dk1"/>
              </a:buClr>
              <a:buSzPts val="2400"/>
              <a:buFont typeface="Arial"/>
              <a:buNone/>
              <a:defRPr/>
            </a:lvl1pPr>
            <a:lvl2pPr lvl="1" algn="ctr">
              <a:spcBef>
                <a:spcPts val="400"/>
              </a:spcBef>
              <a:spcAft>
                <a:spcPts val="0"/>
              </a:spcAft>
              <a:buClr>
                <a:schemeClr val="dk1"/>
              </a:buClr>
              <a:buSzPts val="2000"/>
              <a:buFont typeface="Arial"/>
              <a:buNone/>
              <a:defRPr/>
            </a:lvl2pPr>
            <a:lvl3pPr lvl="2" algn="ctr">
              <a:spcBef>
                <a:spcPts val="360"/>
              </a:spcBef>
              <a:spcAft>
                <a:spcPts val="0"/>
              </a:spcAft>
              <a:buClr>
                <a:schemeClr val="dk1"/>
              </a:buClr>
              <a:buSzPts val="1800"/>
              <a:buFont typeface="Arial"/>
              <a:buNone/>
              <a:defRPr/>
            </a:lvl3pPr>
            <a:lvl4pPr lvl="3" algn="ctr">
              <a:spcBef>
                <a:spcPts val="320"/>
              </a:spcBef>
              <a:spcAft>
                <a:spcPts val="0"/>
              </a:spcAft>
              <a:buClr>
                <a:schemeClr val="dk1"/>
              </a:buClr>
              <a:buSzPts val="16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a:endParaRPr/>
          </a:p>
        </p:txBody>
      </p:sp>
      <p:sp>
        <p:nvSpPr>
          <p:cNvPr id="106" name="Google Shape;106;p36"/>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3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36"/>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區段標題" type="secHead">
  <p:cSld name="SECTION_HEADER">
    <p:spTree>
      <p:nvGrpSpPr>
        <p:cNvPr id="1" name="Shape 109"/>
        <p:cNvGrpSpPr/>
        <p:nvPr/>
      </p:nvGrpSpPr>
      <p:grpSpPr>
        <a:xfrm>
          <a:off x="0" y="0"/>
          <a:ext cx="0" cy="0"/>
          <a:chOff x="0" y="0"/>
          <a:chExt cx="0" cy="0"/>
        </a:xfrm>
      </p:grpSpPr>
      <p:sp>
        <p:nvSpPr>
          <p:cNvPr id="110" name="Google Shape;110;p37"/>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1" name="Google Shape;111;p37"/>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112" name="Google Shape;112;p37"/>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37"/>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兩項物件" type="twoObj">
  <p:cSld name="TWO_OBJECTS">
    <p:spTree>
      <p:nvGrpSpPr>
        <p:cNvPr id="1" name="Shape 115"/>
        <p:cNvGrpSpPr/>
        <p:nvPr/>
      </p:nvGrpSpPr>
      <p:grpSpPr>
        <a:xfrm>
          <a:off x="0" y="0"/>
          <a:ext cx="0" cy="0"/>
          <a:chOff x="0" y="0"/>
          <a:chExt cx="0" cy="0"/>
        </a:xfrm>
      </p:grpSpPr>
      <p:sp>
        <p:nvSpPr>
          <p:cNvPr id="116" name="Google Shape;116;p3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7" name="Google Shape;117;p38"/>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118" name="Google Shape;118;p38"/>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119" name="Google Shape;119;p38"/>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8"/>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比對" type="twoTxTwoObj">
  <p:cSld name="TWO_OBJECTS_WITH_TEXT">
    <p:spTree>
      <p:nvGrpSpPr>
        <p:cNvPr id="1" name="Shape 122"/>
        <p:cNvGrpSpPr/>
        <p:nvPr/>
      </p:nvGrpSpPr>
      <p:grpSpPr>
        <a:xfrm>
          <a:off x="0" y="0"/>
          <a:ext cx="0" cy="0"/>
          <a:chOff x="0" y="0"/>
          <a:chExt cx="0" cy="0"/>
        </a:xfrm>
      </p:grpSpPr>
      <p:sp>
        <p:nvSpPr>
          <p:cNvPr id="123" name="Google Shape;123;p3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4" name="Google Shape;124;p39"/>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125" name="Google Shape;125;p39"/>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126" name="Google Shape;126;p39"/>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127" name="Google Shape;127;p39"/>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128" name="Google Shape;128;p39"/>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9"/>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131"/>
        <p:cNvGrpSpPr/>
        <p:nvPr/>
      </p:nvGrpSpPr>
      <p:grpSpPr>
        <a:xfrm>
          <a:off x="0" y="0"/>
          <a:ext cx="0" cy="0"/>
          <a:chOff x="0" y="0"/>
          <a:chExt cx="0" cy="0"/>
        </a:xfrm>
      </p:grpSpPr>
      <p:sp>
        <p:nvSpPr>
          <p:cNvPr id="132" name="Google Shape;132;p4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3" name="Google Shape;133;p40"/>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4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40"/>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136"/>
        <p:cNvGrpSpPr/>
        <p:nvPr/>
      </p:nvGrpSpPr>
      <p:grpSpPr>
        <a:xfrm>
          <a:off x="0" y="0"/>
          <a:ext cx="0" cy="0"/>
          <a:chOff x="0" y="0"/>
          <a:chExt cx="0" cy="0"/>
        </a:xfrm>
      </p:grpSpPr>
      <p:sp>
        <p:nvSpPr>
          <p:cNvPr id="137" name="Google Shape;137;p41"/>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4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41"/>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2" name="Google Shape;142;p42"/>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143" name="Google Shape;143;p42"/>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144" name="Google Shape;144;p42"/>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4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42"/>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物件" type="obj">
  <p:cSld name="OBJECT">
    <p:spTree>
      <p:nvGrpSpPr>
        <p:cNvPr id="1" name="Shape 27"/>
        <p:cNvGrpSpPr/>
        <p:nvPr/>
      </p:nvGrpSpPr>
      <p:grpSpPr>
        <a:xfrm>
          <a:off x="0" y="0"/>
          <a:ext cx="0" cy="0"/>
          <a:chOff x="0" y="0"/>
          <a:chExt cx="0" cy="0"/>
        </a:xfrm>
      </p:grpSpPr>
      <p:sp>
        <p:nvSpPr>
          <p:cNvPr id="28" name="Google Shape;28;p2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26"/>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26"/>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6"/>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147"/>
        <p:cNvGrpSpPr/>
        <p:nvPr/>
      </p:nvGrpSpPr>
      <p:grpSpPr>
        <a:xfrm>
          <a:off x="0" y="0"/>
          <a:ext cx="0" cy="0"/>
          <a:chOff x="0" y="0"/>
          <a:chExt cx="0" cy="0"/>
        </a:xfrm>
      </p:grpSpPr>
      <p:sp>
        <p:nvSpPr>
          <p:cNvPr id="148" name="Google Shape;148;p43"/>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9" name="Google Shape;149;p43"/>
          <p:cNvSpPr>
            <a:spLocks noGrp="1"/>
          </p:cNvSpPr>
          <p:nvPr>
            <p:ph type="pic" idx="2"/>
          </p:nvPr>
        </p:nvSpPr>
        <p:spPr>
          <a:xfrm>
            <a:off x="2389717" y="612775"/>
            <a:ext cx="7315200" cy="4114800"/>
          </a:xfrm>
          <a:prstGeom prst="rect">
            <a:avLst/>
          </a:prstGeom>
          <a:noFill/>
          <a:ln>
            <a:noFill/>
          </a:ln>
        </p:spPr>
      </p:sp>
      <p:sp>
        <p:nvSpPr>
          <p:cNvPr id="150" name="Google Shape;150;p43"/>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151" name="Google Shape;151;p43"/>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4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43"/>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154"/>
        <p:cNvGrpSpPr/>
        <p:nvPr/>
      </p:nvGrpSpPr>
      <p:grpSpPr>
        <a:xfrm>
          <a:off x="0" y="0"/>
          <a:ext cx="0" cy="0"/>
          <a:chOff x="0" y="0"/>
          <a:chExt cx="0" cy="0"/>
        </a:xfrm>
      </p:grpSpPr>
      <p:sp>
        <p:nvSpPr>
          <p:cNvPr id="155" name="Google Shape;155;p4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56" name="Google Shape;156;p44"/>
          <p:cNvSpPr txBox="1">
            <a:spLocks noGrp="1"/>
          </p:cNvSpPr>
          <p:nvPr>
            <p:ph type="body" idx="1"/>
          </p:nvPr>
        </p:nvSpPr>
        <p:spPr>
          <a:xfrm rot="5400000">
            <a:off x="3833020" y="-1623218"/>
            <a:ext cx="4525963"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7" name="Google Shape;157;p44"/>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4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44"/>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160"/>
        <p:cNvGrpSpPr/>
        <p:nvPr/>
      </p:nvGrpSpPr>
      <p:grpSpPr>
        <a:xfrm>
          <a:off x="0" y="0"/>
          <a:ext cx="0" cy="0"/>
          <a:chOff x="0" y="0"/>
          <a:chExt cx="0" cy="0"/>
        </a:xfrm>
      </p:grpSpPr>
      <p:sp>
        <p:nvSpPr>
          <p:cNvPr id="161" name="Google Shape;161;p45"/>
          <p:cNvSpPr txBox="1">
            <a:spLocks noGrp="1"/>
          </p:cNvSpPr>
          <p:nvPr>
            <p:ph type="title"/>
          </p:nvPr>
        </p:nvSpPr>
        <p:spPr>
          <a:xfrm rot="5400000">
            <a:off x="7285039" y="1828801"/>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62" name="Google Shape;162;p45"/>
          <p:cNvSpPr txBox="1">
            <a:spLocks noGrp="1"/>
          </p:cNvSpPr>
          <p:nvPr>
            <p:ph type="body" idx="1"/>
          </p:nvPr>
        </p:nvSpPr>
        <p:spPr>
          <a:xfrm rot="5400000">
            <a:off x="1697039" y="-812800"/>
            <a:ext cx="5851525"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3" name="Google Shape;163;p45"/>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4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45"/>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區段標題" type="secHead">
  <p:cSld name="SECTION_HEADER">
    <p:spTree>
      <p:nvGrpSpPr>
        <p:cNvPr id="1" name="Shape 33"/>
        <p:cNvGrpSpPr/>
        <p:nvPr/>
      </p:nvGrpSpPr>
      <p:grpSpPr>
        <a:xfrm>
          <a:off x="0" y="0"/>
          <a:ext cx="0" cy="0"/>
          <a:chOff x="0" y="0"/>
          <a:chExt cx="0" cy="0"/>
        </a:xfrm>
      </p:grpSpPr>
      <p:sp>
        <p:nvSpPr>
          <p:cNvPr id="34" name="Google Shape;34;p27"/>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27"/>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36" name="Google Shape;36;p27"/>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7"/>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項物件" type="twoObj">
  <p:cSld name="TWO_OBJECTS">
    <p:spTree>
      <p:nvGrpSpPr>
        <p:cNvPr id="1" name="Shape 39"/>
        <p:cNvGrpSpPr/>
        <p:nvPr/>
      </p:nvGrpSpPr>
      <p:grpSpPr>
        <a:xfrm>
          <a:off x="0" y="0"/>
          <a:ext cx="0" cy="0"/>
          <a:chOff x="0" y="0"/>
          <a:chExt cx="0" cy="0"/>
        </a:xfrm>
      </p:grpSpPr>
      <p:sp>
        <p:nvSpPr>
          <p:cNvPr id="40" name="Google Shape;40;p2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28"/>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2" name="Google Shape;42;p28"/>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3" name="Google Shape;43;p28"/>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8"/>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對" type="twoTxTwoObj">
  <p:cSld name="TWO_OBJECTS_WITH_TEXT">
    <p:spTree>
      <p:nvGrpSpPr>
        <p:cNvPr id="1" name="Shape 46"/>
        <p:cNvGrpSpPr/>
        <p:nvPr/>
      </p:nvGrpSpPr>
      <p:grpSpPr>
        <a:xfrm>
          <a:off x="0" y="0"/>
          <a:ext cx="0" cy="0"/>
          <a:chOff x="0" y="0"/>
          <a:chExt cx="0" cy="0"/>
        </a:xfrm>
      </p:grpSpPr>
      <p:sp>
        <p:nvSpPr>
          <p:cNvPr id="47" name="Google Shape;47;p2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29"/>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9" name="Google Shape;49;p29"/>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0" name="Google Shape;50;p29"/>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1" name="Google Shape;51;p29"/>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2" name="Google Shape;52;p29"/>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9"/>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55"/>
        <p:cNvGrpSpPr/>
        <p:nvPr/>
      </p:nvGrpSpPr>
      <p:grpSpPr>
        <a:xfrm>
          <a:off x="0" y="0"/>
          <a:ext cx="0" cy="0"/>
          <a:chOff x="0" y="0"/>
          <a:chExt cx="0" cy="0"/>
        </a:xfrm>
      </p:grpSpPr>
      <p:sp>
        <p:nvSpPr>
          <p:cNvPr id="56" name="Google Shape;56;p3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7" name="Google Shape;57;p30"/>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0"/>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60"/>
        <p:cNvGrpSpPr/>
        <p:nvPr/>
      </p:nvGrpSpPr>
      <p:grpSpPr>
        <a:xfrm>
          <a:off x="0" y="0"/>
          <a:ext cx="0" cy="0"/>
          <a:chOff x="0" y="0"/>
          <a:chExt cx="0" cy="0"/>
        </a:xfrm>
      </p:grpSpPr>
      <p:sp>
        <p:nvSpPr>
          <p:cNvPr id="61" name="Google Shape;61;p31"/>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1"/>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64"/>
        <p:cNvGrpSpPr/>
        <p:nvPr/>
      </p:nvGrpSpPr>
      <p:grpSpPr>
        <a:xfrm>
          <a:off x="0" y="0"/>
          <a:ext cx="0" cy="0"/>
          <a:chOff x="0" y="0"/>
          <a:chExt cx="0" cy="0"/>
        </a:xfrm>
      </p:grpSpPr>
      <p:sp>
        <p:nvSpPr>
          <p:cNvPr id="65" name="Google Shape;65;p32"/>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6" name="Google Shape;66;p32"/>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67" name="Google Shape;67;p32"/>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8" name="Google Shape;68;p32"/>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2"/>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71"/>
        <p:cNvGrpSpPr/>
        <p:nvPr/>
      </p:nvGrpSpPr>
      <p:grpSpPr>
        <a:xfrm>
          <a:off x="0" y="0"/>
          <a:ext cx="0" cy="0"/>
          <a:chOff x="0" y="0"/>
          <a:chExt cx="0" cy="0"/>
        </a:xfrm>
      </p:grpSpPr>
      <p:sp>
        <p:nvSpPr>
          <p:cNvPr id="72" name="Google Shape;72;p33"/>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33"/>
          <p:cNvSpPr>
            <a:spLocks noGrp="1"/>
          </p:cNvSpPr>
          <p:nvPr>
            <p:ph type="pic" idx="2"/>
          </p:nvPr>
        </p:nvSpPr>
        <p:spPr>
          <a:xfrm>
            <a:off x="2389717" y="612775"/>
            <a:ext cx="7315200" cy="4114800"/>
          </a:xfrm>
          <a:prstGeom prst="rect">
            <a:avLst/>
          </a:prstGeom>
          <a:noFill/>
          <a:ln>
            <a:noFill/>
          </a:ln>
        </p:spPr>
      </p:sp>
      <p:sp>
        <p:nvSpPr>
          <p:cNvPr id="74" name="Google Shape;74;p33"/>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75" name="Google Shape;75;p33"/>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3"/>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osnet.cs.nchu.edu.tw/"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2.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22"/>
          <p:cNvGrpSpPr/>
          <p:nvPr/>
        </p:nvGrpSpPr>
        <p:grpSpPr>
          <a:xfrm>
            <a:off x="0" y="-26988"/>
            <a:ext cx="12192000" cy="962026"/>
            <a:chOff x="0" y="-17"/>
            <a:chExt cx="5760" cy="606"/>
          </a:xfrm>
        </p:grpSpPr>
        <p:pic>
          <p:nvPicPr>
            <p:cNvPr id="11" name="Google Shape;11;p22" descr="oslab logo"/>
            <p:cNvPicPr preferRelativeResize="0"/>
            <p:nvPr/>
          </p:nvPicPr>
          <p:blipFill rotWithShape="1">
            <a:blip r:embed="rId14">
              <a:alphaModFix/>
            </a:blip>
            <a:srcRect/>
            <a:stretch/>
          </p:blipFill>
          <p:spPr>
            <a:xfrm>
              <a:off x="0" y="-17"/>
              <a:ext cx="4830" cy="604"/>
            </a:xfrm>
            <a:prstGeom prst="rect">
              <a:avLst/>
            </a:prstGeom>
            <a:noFill/>
            <a:ln>
              <a:noFill/>
            </a:ln>
          </p:spPr>
        </p:pic>
        <p:pic>
          <p:nvPicPr>
            <p:cNvPr id="12" name="Google Shape;12;p22" descr="15">
              <a:hlinkClick r:id="rId15"/>
            </p:cNvPr>
            <p:cNvPicPr preferRelativeResize="0"/>
            <p:nvPr/>
          </p:nvPicPr>
          <p:blipFill rotWithShape="1">
            <a:blip r:embed="rId16">
              <a:alphaModFix/>
            </a:blip>
            <a:srcRect/>
            <a:stretch/>
          </p:blipFill>
          <p:spPr>
            <a:xfrm>
              <a:off x="4694" y="-17"/>
              <a:ext cx="1066" cy="606"/>
            </a:xfrm>
            <a:prstGeom prst="rect">
              <a:avLst/>
            </a:prstGeom>
            <a:noFill/>
            <a:ln>
              <a:noFill/>
            </a:ln>
          </p:spPr>
        </p:pic>
      </p:grpSp>
      <p:grpSp>
        <p:nvGrpSpPr>
          <p:cNvPr id="13" name="Google Shape;13;p22"/>
          <p:cNvGrpSpPr/>
          <p:nvPr/>
        </p:nvGrpSpPr>
        <p:grpSpPr>
          <a:xfrm>
            <a:off x="0" y="908050"/>
            <a:ext cx="8688917" cy="5761038"/>
            <a:chOff x="0" y="572"/>
            <a:chExt cx="4105" cy="3629"/>
          </a:xfrm>
        </p:grpSpPr>
        <p:graphicFrame>
          <p:nvGraphicFramePr>
            <p:cNvPr id="14" name="Google Shape;14;p22"/>
            <p:cNvGraphicFramePr/>
            <p:nvPr/>
          </p:nvGraphicFramePr>
          <p:xfrm>
            <a:off x="0" y="572"/>
            <a:ext cx="2799" cy="3357"/>
          </p:xfrm>
          <a:graphic>
            <a:graphicData uri="http://schemas.openxmlformats.org/presentationml/2006/ole">
              <mc:AlternateContent xmlns:mc="http://schemas.openxmlformats.org/markup-compatibility/2006">
                <mc:Choice xmlns:v="urn:schemas-microsoft-com:vml" Requires="v">
                  <p:oleObj spid="_x0000_s1026" r:id="rId17" imgW="2799" imgH="3357" progId="Paint.Picture">
                    <p:embed/>
                  </p:oleObj>
                </mc:Choice>
                <mc:Fallback>
                  <p:oleObj r:id="rId17" imgW="2799" imgH="3357" progId="Paint.Picture">
                    <p:embed/>
                    <p:pic>
                      <p:nvPicPr>
                        <p:cNvPr id="14" name="Google Shape;14;p22"/>
                        <p:cNvPicPr preferRelativeResize="0"/>
                        <p:nvPr/>
                      </p:nvPicPr>
                      <p:blipFill rotWithShape="1">
                        <a:blip r:embed="rId18">
                          <a:alphaModFix/>
                        </a:blip>
                        <a:srcRect/>
                        <a:stretch/>
                      </p:blipFill>
                      <p:spPr>
                        <a:xfrm>
                          <a:off x="0" y="572"/>
                          <a:ext cx="2799" cy="3357"/>
                        </a:xfrm>
                        <a:prstGeom prst="rect">
                          <a:avLst/>
                        </a:prstGeom>
                        <a:noFill/>
                        <a:ln>
                          <a:noFill/>
                        </a:ln>
                      </p:spPr>
                    </p:pic>
                  </p:oleObj>
                </mc:Fallback>
              </mc:AlternateContent>
            </a:graphicData>
          </a:graphic>
        </p:graphicFrame>
        <p:sp>
          <p:nvSpPr>
            <p:cNvPr id="15" name="Google Shape;15;p22"/>
            <p:cNvSpPr/>
            <p:nvPr/>
          </p:nvSpPr>
          <p:spPr>
            <a:xfrm>
              <a:off x="1655" y="4065"/>
              <a:ext cx="2450" cy="13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NCHU System &amp; Network Lab</a:t>
              </a:r>
              <a:endParaRPr sz="1400"/>
            </a:p>
          </p:txBody>
        </p:sp>
      </p:grpSp>
      <p:sp>
        <p:nvSpPr>
          <p:cNvPr id="16" name="Google Shape;16;p2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32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32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32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32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32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32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32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3200" b="0" i="0" u="none" strike="noStrike" cap="none">
                <a:solidFill>
                  <a:schemeClr val="dk2"/>
                </a:solidFill>
                <a:latin typeface="Arial"/>
                <a:ea typeface="Arial"/>
                <a:cs typeface="Arial"/>
                <a:sym typeface="Arial"/>
              </a:defRPr>
            </a:lvl9pPr>
          </a:lstStyle>
          <a:p>
            <a:endParaRPr/>
          </a:p>
        </p:txBody>
      </p:sp>
      <p:sp>
        <p:nvSpPr>
          <p:cNvPr id="17" name="Google Shape;17;p22"/>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 name="Google Shape;18;p22"/>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chemeClr val="dk1"/>
                </a:solidFill>
                <a:latin typeface="Arial"/>
                <a:ea typeface="Arial"/>
                <a:cs typeface="Arial"/>
                <a:sym typeface="Arial"/>
              </a:defRPr>
            </a:lvl9pPr>
          </a:lstStyle>
          <a:p>
            <a:endParaRPr/>
          </a:p>
        </p:txBody>
      </p:sp>
      <p:sp>
        <p:nvSpPr>
          <p:cNvPr id="19" name="Google Shape;19;p2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chemeClr val="dk1"/>
                </a:solidFill>
                <a:latin typeface="Arial"/>
                <a:ea typeface="Arial"/>
                <a:cs typeface="Arial"/>
                <a:sym typeface="Arial"/>
              </a:defRPr>
            </a:lvl9pPr>
          </a:lstStyle>
          <a:p>
            <a:endParaRPr/>
          </a:p>
        </p:txBody>
      </p:sp>
      <p:sp>
        <p:nvSpPr>
          <p:cNvPr id="20" name="Google Shape;20;p22"/>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pic>
        <p:nvPicPr>
          <p:cNvPr id="1025" name="Picture 1">
            <a:extLst>
              <a:ext uri="{FF2B5EF4-FFF2-40B4-BE49-F238E27FC236}">
                <a16:creationId xmlns:a16="http://schemas.microsoft.com/office/drawing/2014/main" id="{5FB6D72B-4BEE-8882-39B3-1933D2B2AAE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0" cy="0"/>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chemeClr val="dk2"/>
                </a:solidFill>
                <a:latin typeface="Arial"/>
                <a:ea typeface="Arial"/>
                <a:cs typeface="Arial"/>
                <a:sym typeface="Arial"/>
              </a:defRPr>
            </a:lvl9pPr>
          </a:lstStyle>
          <a:p>
            <a:endParaRPr/>
          </a:p>
        </p:txBody>
      </p:sp>
      <p:sp>
        <p:nvSpPr>
          <p:cNvPr id="92" name="Google Shape;92;p24"/>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3" name="Google Shape;93;p24"/>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chemeClr val="dk1"/>
                </a:solidFill>
                <a:latin typeface="Arial"/>
                <a:ea typeface="Arial"/>
                <a:cs typeface="Arial"/>
                <a:sym typeface="Arial"/>
              </a:defRPr>
            </a:lvl9pPr>
          </a:lstStyle>
          <a:p>
            <a:endParaRPr/>
          </a:p>
        </p:txBody>
      </p:sp>
      <p:sp>
        <p:nvSpPr>
          <p:cNvPr id="94" name="Google Shape;94;p2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chemeClr val="dk1"/>
                </a:solidFill>
                <a:latin typeface="Arial"/>
                <a:ea typeface="Arial"/>
                <a:cs typeface="Arial"/>
                <a:sym typeface="Arial"/>
              </a:defRPr>
            </a:lvl9pPr>
          </a:lstStyle>
          <a:p>
            <a:endParaRPr/>
          </a:p>
        </p:txBody>
      </p:sp>
      <p:sp>
        <p:nvSpPr>
          <p:cNvPr id="95" name="Google Shape;95;p24"/>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graphicFrame>
        <p:nvGraphicFramePr>
          <p:cNvPr id="96" name="Google Shape;96;p24"/>
          <p:cNvGraphicFramePr/>
          <p:nvPr/>
        </p:nvGraphicFramePr>
        <p:xfrm>
          <a:off x="0" y="0"/>
          <a:ext cx="1583267" cy="6165850"/>
        </p:xfrm>
        <a:graphic>
          <a:graphicData uri="http://schemas.openxmlformats.org/presentationml/2006/ole">
            <mc:AlternateContent xmlns:mc="http://schemas.openxmlformats.org/markup-compatibility/2006">
              <mc:Choice xmlns:v="urn:schemas-microsoft-com:vml" Requires="v">
                <p:oleObj spid="_x0000_s2050" r:id="rId14" imgW="1187450" imgH="6165850" progId="Paint.Picture">
                  <p:embed/>
                </p:oleObj>
              </mc:Choice>
              <mc:Fallback>
                <p:oleObj r:id="rId14" imgW="1187450" imgH="6165850" progId="Paint.Picture">
                  <p:embed/>
                  <p:pic>
                    <p:nvPicPr>
                      <p:cNvPr id="96" name="Google Shape;96;p24"/>
                      <p:cNvPicPr preferRelativeResize="0"/>
                      <p:nvPr/>
                    </p:nvPicPr>
                    <p:blipFill rotWithShape="1">
                      <a:blip r:embed="rId15">
                        <a:alphaModFix/>
                      </a:blip>
                      <a:srcRect/>
                      <a:stretch/>
                    </p:blipFill>
                    <p:spPr>
                      <a:xfrm>
                        <a:off x="0" y="0"/>
                        <a:ext cx="1583267" cy="6165850"/>
                      </a:xfrm>
                      <a:prstGeom prst="rect">
                        <a:avLst/>
                      </a:prstGeom>
                      <a:noFill/>
                      <a:ln>
                        <a:noFill/>
                      </a:ln>
                    </p:spPr>
                  </p:pic>
                </p:oleObj>
              </mc:Fallback>
            </mc:AlternateContent>
          </a:graphicData>
        </a:graphic>
      </p:graphicFrame>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hyperlink" Target="https://docs.oracle.com/javase/tutorial/essential/concurrency/forkjoin.html"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
          <p:cNvSpPr txBox="1">
            <a:spLocks noGrp="1"/>
          </p:cNvSpPr>
          <p:nvPr>
            <p:ph type="ctrTitle"/>
          </p:nvPr>
        </p:nvSpPr>
        <p:spPr>
          <a:xfrm>
            <a:off x="2209800" y="2130426"/>
            <a:ext cx="7772400" cy="1470025"/>
          </a:xfrm>
          <a:prstGeom prst="rect">
            <a:avLst/>
          </a:prstGeom>
          <a:noFill/>
          <a:ln>
            <a:noFill/>
          </a:ln>
        </p:spPr>
        <p:txBody>
          <a:bodyPr spcFirstLastPara="1" wrap="square" lIns="91425" tIns="45700" rIns="91425" bIns="45700" anchor="ctr" anchorCtr="0">
            <a:noAutofit/>
          </a:bodyPr>
          <a:lstStyle/>
          <a:p>
            <a:r>
              <a:rPr lang="en-US" b="1"/>
              <a:t>Lab 10</a:t>
            </a:r>
            <a:br>
              <a:rPr lang="en-US" b="1"/>
            </a:br>
            <a:r>
              <a:rPr lang="en-US" b="1"/>
              <a:t>Fork-Join Model</a:t>
            </a:r>
            <a:endParaRPr/>
          </a:p>
        </p:txBody>
      </p:sp>
      <p:sp>
        <p:nvSpPr>
          <p:cNvPr id="172" name="Google Shape;172;p1"/>
          <p:cNvSpPr txBox="1">
            <a:spLocks noGrp="1"/>
          </p:cNvSpPr>
          <p:nvPr>
            <p:ph type="subTitle" idx="1"/>
          </p:nvPr>
        </p:nvSpPr>
        <p:spPr>
          <a:xfrm>
            <a:off x="2895600" y="3886200"/>
            <a:ext cx="6400800" cy="1752600"/>
          </a:xfrm>
          <a:prstGeom prst="rect">
            <a:avLst/>
          </a:prstGeom>
          <a:noFill/>
          <a:ln>
            <a:noFill/>
          </a:ln>
        </p:spPr>
        <p:txBody>
          <a:bodyPr spcFirstLastPara="1" wrap="square" lIns="91425" tIns="45700" rIns="91425" bIns="45700" anchor="t" anchorCtr="0">
            <a:noAutofit/>
          </a:bodyPr>
          <a:lstStyle/>
          <a:p>
            <a:pPr marL="0" indent="0">
              <a:spcBef>
                <a:spcPts val="0"/>
              </a:spcBef>
            </a:pPr>
            <a:r>
              <a:rPr lang="en-US" err="1"/>
              <a:t>TA：Yung-Hsu</a:t>
            </a:r>
            <a:r>
              <a:rPr lang="en-US"/>
              <a:t> Chu</a:t>
            </a:r>
            <a:endParaRPr/>
          </a:p>
          <a:p>
            <a:pPr marL="0" indent="0"/>
            <a:r>
              <a:rPr lang="en-US" err="1"/>
              <a:t>Professor：Hsung-Pin</a:t>
            </a:r>
            <a:r>
              <a:rPr lang="en-US"/>
              <a:t> Chang</a:t>
            </a:r>
            <a:endParaRPr/>
          </a:p>
          <a:p>
            <a:pPr marL="0" indent="0"/>
            <a:r>
              <a:rPr lang="en-US"/>
              <a:t>Operating System Lab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0"/>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Autofit/>
          </a:bodyPr>
          <a:lstStyle/>
          <a:p>
            <a:r>
              <a:rPr lang="en-US" b="1"/>
              <a:t>Java Fork-Join Framework</a:t>
            </a:r>
            <a:endParaRPr/>
          </a:p>
        </p:txBody>
      </p:sp>
      <p:sp>
        <p:nvSpPr>
          <p:cNvPr id="242" name="Google Shape;242;p10"/>
          <p:cNvSpPr txBox="1">
            <a:spLocks noGrp="1"/>
          </p:cNvSpPr>
          <p:nvPr>
            <p:ph type="body" idx="1"/>
          </p:nvPr>
        </p:nvSpPr>
        <p:spPr>
          <a:xfrm>
            <a:off x="1981200" y="1600201"/>
            <a:ext cx="8229600" cy="4525963"/>
          </a:xfrm>
          <a:prstGeom prst="rect">
            <a:avLst/>
          </a:prstGeom>
          <a:noFill/>
          <a:ln>
            <a:noFill/>
          </a:ln>
        </p:spPr>
        <p:txBody>
          <a:bodyPr spcFirstLastPara="1" wrap="square" lIns="91425" tIns="45700" rIns="91425" bIns="45700" anchor="t" anchorCtr="0">
            <a:noAutofit/>
          </a:bodyPr>
          <a:lstStyle/>
          <a:p>
            <a:pPr marL="342900">
              <a:spcBef>
                <a:spcPts val="0"/>
              </a:spcBef>
              <a:buSzPts val="2400"/>
            </a:pPr>
            <a:r>
              <a:rPr lang="en-US"/>
              <a:t>Second you implement the abstract compute() method in the </a:t>
            </a:r>
            <a:r>
              <a:rPr lang="en-US" err="1">
                <a:solidFill>
                  <a:srgbClr val="000000"/>
                </a:solidFill>
                <a:latin typeface="Arial"/>
                <a:ea typeface="Arial"/>
                <a:cs typeface="Arial"/>
                <a:sym typeface="Arial"/>
              </a:rPr>
              <a:t>ForkJoinTask</a:t>
            </a:r>
            <a:r>
              <a:rPr lang="en-US">
                <a:solidFill>
                  <a:srgbClr val="000000"/>
                </a:solidFill>
                <a:latin typeface="Arial"/>
                <a:ea typeface="Arial"/>
                <a:cs typeface="Arial"/>
                <a:sym typeface="Arial"/>
              </a:rPr>
              <a:t>  class you just extends.</a:t>
            </a:r>
            <a:endParaRPr/>
          </a:p>
          <a:p>
            <a:pPr marL="342900">
              <a:spcBef>
                <a:spcPts val="480"/>
              </a:spcBef>
              <a:buClr>
                <a:srgbClr val="000000"/>
              </a:buClr>
              <a:buSzPts val="2400"/>
            </a:pPr>
            <a:r>
              <a:rPr lang="en-US">
                <a:solidFill>
                  <a:srgbClr val="000000"/>
                </a:solidFill>
                <a:latin typeface="Arial"/>
                <a:ea typeface="Arial"/>
                <a:cs typeface="Arial"/>
                <a:sym typeface="Arial"/>
              </a:rPr>
              <a:t>In </a:t>
            </a:r>
            <a:r>
              <a:rPr lang="en-US"/>
              <a:t>compute(),you write a code split a work to small works until it is small enough to execute.</a:t>
            </a:r>
            <a:endParaRPr/>
          </a:p>
          <a:p>
            <a:pPr marL="400050" lvl="1" indent="0">
              <a:spcBef>
                <a:spcPts val="400"/>
              </a:spcBef>
              <a:buClr>
                <a:srgbClr val="FF0000"/>
              </a:buClr>
              <a:buSzPts val="2000"/>
              <a:buNone/>
            </a:pPr>
            <a:r>
              <a:rPr lang="en-US">
                <a:solidFill>
                  <a:srgbClr val="FF0000"/>
                </a:solidFill>
              </a:rPr>
              <a:t>protected void compute() {</a:t>
            </a:r>
            <a:endParaRPr/>
          </a:p>
          <a:p>
            <a:pPr marL="400050" lvl="1" indent="0">
              <a:spcBef>
                <a:spcPts val="400"/>
              </a:spcBef>
              <a:buClr>
                <a:srgbClr val="FF0000"/>
              </a:buClr>
              <a:buSzPts val="2000"/>
              <a:buNone/>
            </a:pPr>
            <a:r>
              <a:rPr lang="en-US">
                <a:solidFill>
                  <a:srgbClr val="FF0000"/>
                </a:solidFill>
              </a:rPr>
              <a:t>    if (work &lt; Threshold) {</a:t>
            </a:r>
            <a:endParaRPr/>
          </a:p>
          <a:p>
            <a:pPr marL="400050" lvl="1" indent="0">
              <a:spcBef>
                <a:spcPts val="400"/>
              </a:spcBef>
              <a:buClr>
                <a:srgbClr val="FF0000"/>
              </a:buClr>
              <a:buSzPts val="2000"/>
              <a:buNone/>
            </a:pPr>
            <a:r>
              <a:rPr lang="en-US">
                <a:solidFill>
                  <a:srgbClr val="FF0000"/>
                </a:solidFill>
              </a:rPr>
              <a:t>        </a:t>
            </a:r>
            <a:r>
              <a:rPr lang="en-US" err="1">
                <a:solidFill>
                  <a:srgbClr val="FF0000"/>
                </a:solidFill>
              </a:rPr>
              <a:t>computeDirectly</a:t>
            </a:r>
            <a:r>
              <a:rPr lang="en-US">
                <a:solidFill>
                  <a:srgbClr val="FF0000"/>
                </a:solidFill>
              </a:rPr>
              <a:t>();return;</a:t>
            </a:r>
            <a:endParaRPr/>
          </a:p>
          <a:p>
            <a:pPr marL="400050" lvl="1" indent="0">
              <a:spcBef>
                <a:spcPts val="400"/>
              </a:spcBef>
              <a:buClr>
                <a:srgbClr val="FF0000"/>
              </a:buClr>
              <a:buSzPts val="2000"/>
              <a:buNone/>
            </a:pPr>
            <a:r>
              <a:rPr lang="en-US">
                <a:solidFill>
                  <a:srgbClr val="FF0000"/>
                </a:solidFill>
              </a:rPr>
              <a:t>    }</a:t>
            </a:r>
            <a:endParaRPr/>
          </a:p>
          <a:p>
            <a:pPr marL="400050" lvl="1" indent="0">
              <a:spcBef>
                <a:spcPts val="400"/>
              </a:spcBef>
              <a:buClr>
                <a:srgbClr val="FF0000"/>
              </a:buClr>
              <a:buSzPts val="2000"/>
              <a:buNone/>
            </a:pPr>
            <a:r>
              <a:rPr lang="en-US">
                <a:solidFill>
                  <a:srgbClr val="FF0000"/>
                </a:solidFill>
              </a:rPr>
              <a:t>    else{</a:t>
            </a:r>
            <a:endParaRPr/>
          </a:p>
          <a:p>
            <a:pPr marL="400050" lvl="1" indent="0">
              <a:spcBef>
                <a:spcPts val="400"/>
              </a:spcBef>
              <a:buClr>
                <a:srgbClr val="FF0000"/>
              </a:buClr>
              <a:buSzPts val="2000"/>
              <a:buNone/>
            </a:pPr>
            <a:r>
              <a:rPr lang="en-US">
                <a:solidFill>
                  <a:srgbClr val="FF0000"/>
                </a:solidFill>
              </a:rPr>
              <a:t>	int split=work/2;</a:t>
            </a:r>
            <a:endParaRPr/>
          </a:p>
          <a:p>
            <a:pPr marL="342900" indent="-190500">
              <a:spcBef>
                <a:spcPts val="480"/>
              </a:spcBef>
              <a:buSzPts val="2400"/>
              <a:buNone/>
            </a:pPr>
            <a:endParaRPr>
              <a:solidFill>
                <a:srgbClr val="000000"/>
              </a:solidFill>
              <a:latin typeface="Arial"/>
              <a:ea typeface="Arial"/>
              <a:cs typeface="Arial"/>
              <a:sym typeface="Arial"/>
            </a:endParaRPr>
          </a:p>
          <a:p>
            <a:pPr marL="342900" indent="-190500">
              <a:spcBef>
                <a:spcPts val="480"/>
              </a:spcBef>
              <a:buSzPts val="24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1"/>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Autofit/>
          </a:bodyPr>
          <a:lstStyle/>
          <a:p>
            <a:endParaRPr/>
          </a:p>
        </p:txBody>
      </p:sp>
      <p:sp>
        <p:nvSpPr>
          <p:cNvPr id="248" name="Google Shape;248;p11"/>
          <p:cNvSpPr txBox="1">
            <a:spLocks noGrp="1"/>
          </p:cNvSpPr>
          <p:nvPr>
            <p:ph type="body" idx="1"/>
          </p:nvPr>
        </p:nvSpPr>
        <p:spPr>
          <a:xfrm>
            <a:off x="1981200" y="1600201"/>
            <a:ext cx="9018104" cy="4525963"/>
          </a:xfrm>
          <a:prstGeom prst="rect">
            <a:avLst/>
          </a:prstGeom>
          <a:noFill/>
          <a:ln>
            <a:noFill/>
          </a:ln>
        </p:spPr>
        <p:txBody>
          <a:bodyPr spcFirstLastPara="1" wrap="square" lIns="91425" tIns="45700" rIns="91425" bIns="45700" anchor="t" anchorCtr="0">
            <a:noAutofit/>
          </a:bodyPr>
          <a:lstStyle/>
          <a:p>
            <a:pPr marL="0" indent="0">
              <a:spcBef>
                <a:spcPts val="0"/>
              </a:spcBef>
              <a:buSzPts val="2400"/>
              <a:buNone/>
            </a:pPr>
            <a:r>
              <a:rPr lang="en-US"/>
              <a:t>//when you need to handle with return value</a:t>
            </a:r>
            <a:endParaRPr/>
          </a:p>
          <a:p>
            <a:pPr marL="400050" lvl="1" indent="0">
              <a:spcBef>
                <a:spcPts val="400"/>
              </a:spcBef>
              <a:buClr>
                <a:srgbClr val="FF0000"/>
              </a:buClr>
              <a:buSzPts val="2000"/>
              <a:buNone/>
            </a:pPr>
            <a:r>
              <a:rPr lang="en-US" err="1">
                <a:solidFill>
                  <a:srgbClr val="FF0000"/>
                </a:solidFill>
                <a:latin typeface="Arial"/>
                <a:ea typeface="Arial"/>
                <a:cs typeface="Arial"/>
                <a:sym typeface="Arial"/>
              </a:rPr>
              <a:t>Forktask</a:t>
            </a:r>
            <a:r>
              <a:rPr lang="en-US">
                <a:solidFill>
                  <a:srgbClr val="FF0000"/>
                </a:solidFill>
                <a:latin typeface="Arial"/>
                <a:ea typeface="Arial"/>
                <a:cs typeface="Arial"/>
                <a:sym typeface="Arial"/>
              </a:rPr>
              <a:t> f1 = new </a:t>
            </a:r>
            <a:r>
              <a:rPr lang="en-US" err="1">
                <a:solidFill>
                  <a:srgbClr val="FF0000"/>
                </a:solidFill>
                <a:latin typeface="Arial"/>
                <a:ea typeface="Arial"/>
                <a:cs typeface="Arial"/>
                <a:sym typeface="Arial"/>
              </a:rPr>
              <a:t>Forktask</a:t>
            </a:r>
            <a:r>
              <a:rPr lang="en-US">
                <a:solidFill>
                  <a:srgbClr val="FF0000"/>
                </a:solidFill>
                <a:latin typeface="Arial"/>
                <a:ea typeface="Arial"/>
                <a:cs typeface="Arial"/>
                <a:sym typeface="Arial"/>
              </a:rPr>
              <a:t>(</a:t>
            </a:r>
            <a:r>
              <a:rPr lang="en-US">
                <a:solidFill>
                  <a:srgbClr val="FF0000"/>
                </a:solidFill>
              </a:rPr>
              <a:t>split</a:t>
            </a:r>
            <a:r>
              <a:rPr lang="en-US">
                <a:solidFill>
                  <a:srgbClr val="FF0000"/>
                </a:solidFill>
                <a:latin typeface="Arial"/>
                <a:ea typeface="Arial"/>
                <a:cs typeface="Arial"/>
                <a:sym typeface="Arial"/>
              </a:rPr>
              <a:t>);</a:t>
            </a:r>
            <a:endParaRPr/>
          </a:p>
          <a:p>
            <a:pPr marL="400050" lvl="1" indent="0">
              <a:spcBef>
                <a:spcPts val="400"/>
              </a:spcBef>
              <a:buClr>
                <a:srgbClr val="FF0000"/>
              </a:buClr>
              <a:buSzPts val="2000"/>
              <a:buNone/>
            </a:pPr>
            <a:r>
              <a:rPr lang="en-US" err="1">
                <a:solidFill>
                  <a:srgbClr val="FF0000"/>
                </a:solidFill>
                <a:latin typeface="Arial"/>
                <a:ea typeface="Arial"/>
                <a:cs typeface="Arial"/>
                <a:sym typeface="Arial"/>
              </a:rPr>
              <a:t>Forktask</a:t>
            </a:r>
            <a:r>
              <a:rPr lang="en-US">
                <a:solidFill>
                  <a:srgbClr val="FF0000"/>
                </a:solidFill>
                <a:latin typeface="Arial"/>
                <a:ea typeface="Arial"/>
                <a:cs typeface="Arial"/>
                <a:sym typeface="Arial"/>
              </a:rPr>
              <a:t> f2 = new </a:t>
            </a:r>
            <a:r>
              <a:rPr lang="en-US" err="1">
                <a:solidFill>
                  <a:srgbClr val="FF0000"/>
                </a:solidFill>
                <a:latin typeface="Arial"/>
                <a:ea typeface="Arial"/>
                <a:cs typeface="Arial"/>
                <a:sym typeface="Arial"/>
              </a:rPr>
              <a:t>Forktask</a:t>
            </a:r>
            <a:r>
              <a:rPr lang="en-US">
                <a:solidFill>
                  <a:srgbClr val="FF0000"/>
                </a:solidFill>
                <a:latin typeface="Arial"/>
                <a:ea typeface="Arial"/>
                <a:cs typeface="Arial"/>
                <a:sym typeface="Arial"/>
              </a:rPr>
              <a:t>(</a:t>
            </a:r>
            <a:r>
              <a:rPr lang="en-US">
                <a:solidFill>
                  <a:srgbClr val="FF0000"/>
                </a:solidFill>
              </a:rPr>
              <a:t>split</a:t>
            </a:r>
            <a:r>
              <a:rPr lang="en-US">
                <a:solidFill>
                  <a:srgbClr val="FF0000"/>
                </a:solidFill>
                <a:latin typeface="Arial"/>
                <a:ea typeface="Arial"/>
                <a:cs typeface="Arial"/>
                <a:sym typeface="Arial"/>
              </a:rPr>
              <a:t>);</a:t>
            </a:r>
            <a:endParaRPr/>
          </a:p>
          <a:p>
            <a:pPr marL="400050" lvl="1" indent="0">
              <a:spcBef>
                <a:spcPts val="400"/>
              </a:spcBef>
              <a:buClr>
                <a:srgbClr val="FF0000"/>
              </a:buClr>
              <a:buSzPts val="2000"/>
              <a:buNone/>
            </a:pPr>
            <a:r>
              <a:rPr lang="en-US">
                <a:solidFill>
                  <a:srgbClr val="FF0000"/>
                </a:solidFill>
                <a:latin typeface="Arial"/>
                <a:ea typeface="Arial"/>
                <a:cs typeface="Arial"/>
                <a:sym typeface="Arial"/>
              </a:rPr>
              <a:t>f1.fork();</a:t>
            </a:r>
            <a:endParaRPr/>
          </a:p>
          <a:p>
            <a:pPr marL="400050" lvl="1" indent="0">
              <a:spcBef>
                <a:spcPts val="400"/>
              </a:spcBef>
              <a:buClr>
                <a:srgbClr val="FF0000"/>
              </a:buClr>
              <a:buSzPts val="2000"/>
              <a:buNone/>
            </a:pPr>
            <a:r>
              <a:rPr lang="en-US">
                <a:solidFill>
                  <a:srgbClr val="FF0000"/>
                </a:solidFill>
                <a:latin typeface="Arial"/>
                <a:ea typeface="Arial"/>
                <a:cs typeface="Arial"/>
                <a:sym typeface="Arial"/>
              </a:rPr>
              <a:t>return f2.compute() + f1.join();}}</a:t>
            </a:r>
            <a:endParaRPr/>
          </a:p>
          <a:p>
            <a:pPr marL="0" indent="0">
              <a:spcBef>
                <a:spcPts val="480"/>
              </a:spcBef>
              <a:buClr>
                <a:srgbClr val="000000"/>
              </a:buClr>
              <a:buSzPts val="2400"/>
              <a:buNone/>
            </a:pPr>
            <a:r>
              <a:rPr lang="en-US">
                <a:solidFill>
                  <a:srgbClr val="000000"/>
                </a:solidFill>
                <a:latin typeface="Arial"/>
                <a:ea typeface="Arial"/>
                <a:cs typeface="Arial"/>
                <a:sym typeface="Arial"/>
              </a:rPr>
              <a:t>//when you don’t need to handle with return value ,or don’t have return value.</a:t>
            </a:r>
            <a:endParaRPr/>
          </a:p>
          <a:p>
            <a:pPr marL="400050" lvl="1" indent="0">
              <a:spcBef>
                <a:spcPts val="400"/>
              </a:spcBef>
              <a:buClr>
                <a:srgbClr val="FF0000"/>
              </a:buClr>
              <a:buSzPts val="2000"/>
              <a:buNone/>
            </a:pPr>
            <a:r>
              <a:rPr lang="en-US">
                <a:solidFill>
                  <a:srgbClr val="FF0000"/>
                </a:solidFill>
                <a:latin typeface="Arial"/>
                <a:ea typeface="Arial"/>
                <a:cs typeface="Arial"/>
                <a:sym typeface="Arial"/>
              </a:rPr>
              <a:t>invokeAll(new </a:t>
            </a:r>
            <a:r>
              <a:rPr lang="en-US" err="1">
                <a:solidFill>
                  <a:srgbClr val="FF0000"/>
                </a:solidFill>
                <a:latin typeface="Arial"/>
                <a:ea typeface="Arial"/>
                <a:cs typeface="Arial"/>
                <a:sym typeface="Arial"/>
              </a:rPr>
              <a:t>Forktask</a:t>
            </a:r>
            <a:r>
              <a:rPr lang="en-US">
                <a:solidFill>
                  <a:srgbClr val="FF0000"/>
                </a:solidFill>
                <a:latin typeface="Arial"/>
                <a:ea typeface="Arial"/>
                <a:cs typeface="Arial"/>
                <a:sym typeface="Arial"/>
              </a:rPr>
              <a:t>(</a:t>
            </a:r>
            <a:r>
              <a:rPr lang="en-US">
                <a:solidFill>
                  <a:srgbClr val="FF0000"/>
                </a:solidFill>
              </a:rPr>
              <a:t>split</a:t>
            </a:r>
            <a:r>
              <a:rPr lang="en-US">
                <a:solidFill>
                  <a:srgbClr val="FF0000"/>
                </a:solidFill>
                <a:latin typeface="Arial"/>
                <a:ea typeface="Arial"/>
                <a:cs typeface="Arial"/>
                <a:sym typeface="Arial"/>
              </a:rPr>
              <a:t>),</a:t>
            </a:r>
            <a:endParaRPr/>
          </a:p>
          <a:p>
            <a:pPr marL="400050" lvl="1" indent="0">
              <a:spcBef>
                <a:spcPts val="400"/>
              </a:spcBef>
              <a:buClr>
                <a:srgbClr val="FF0000"/>
              </a:buClr>
              <a:buSzPts val="2000"/>
              <a:buNone/>
            </a:pPr>
            <a:r>
              <a:rPr lang="en-US">
                <a:solidFill>
                  <a:srgbClr val="FF0000"/>
                </a:solidFill>
                <a:latin typeface="Arial"/>
                <a:ea typeface="Arial"/>
                <a:cs typeface="Arial"/>
                <a:sym typeface="Arial"/>
              </a:rPr>
              <a:t>                 new </a:t>
            </a:r>
            <a:r>
              <a:rPr lang="en-US" err="1">
                <a:solidFill>
                  <a:srgbClr val="FF0000"/>
                </a:solidFill>
                <a:latin typeface="Arial"/>
                <a:ea typeface="Arial"/>
                <a:cs typeface="Arial"/>
                <a:sym typeface="Arial"/>
              </a:rPr>
              <a:t>Forktask</a:t>
            </a:r>
            <a:r>
              <a:rPr lang="en-US">
                <a:solidFill>
                  <a:srgbClr val="FF0000"/>
                </a:solidFill>
                <a:latin typeface="Arial"/>
                <a:ea typeface="Arial"/>
                <a:cs typeface="Arial"/>
                <a:sym typeface="Arial"/>
              </a:rPr>
              <a:t>(</a:t>
            </a:r>
            <a:r>
              <a:rPr lang="en-US">
                <a:solidFill>
                  <a:srgbClr val="FF0000"/>
                </a:solidFill>
              </a:rPr>
              <a:t>split</a:t>
            </a:r>
            <a:r>
              <a:rPr lang="en-US">
                <a:solidFill>
                  <a:srgbClr val="FF0000"/>
                </a:solidFill>
                <a:latin typeface="Arial"/>
                <a:ea typeface="Arial"/>
                <a:cs typeface="Arial"/>
                <a:sym typeface="Arial"/>
              </a:rPr>
              <a:t>));</a:t>
            </a:r>
            <a:endParaRPr/>
          </a:p>
          <a:p>
            <a:pPr marL="0" indent="0">
              <a:spcBef>
                <a:spcPts val="480"/>
              </a:spcBef>
              <a:buSzPts val="2400"/>
              <a:buNone/>
            </a:pPr>
            <a:endParaRPr>
              <a:solidFill>
                <a:srgbClr val="FF0000"/>
              </a:solidFill>
              <a:latin typeface="Arial"/>
              <a:ea typeface="Arial"/>
              <a:cs typeface="Arial"/>
              <a:sym typeface="Arial"/>
            </a:endParaRPr>
          </a:p>
          <a:p>
            <a:pPr marL="0" indent="0">
              <a:spcBef>
                <a:spcPts val="480"/>
              </a:spcBef>
              <a:buSzPts val="2400"/>
              <a:buNone/>
            </a:pPr>
            <a:endParaRPr>
              <a:solidFill>
                <a:srgbClr val="000000"/>
              </a:solidFill>
              <a:latin typeface="Arial"/>
              <a:ea typeface="Arial"/>
              <a:cs typeface="Arial"/>
              <a:sym typeface="Arial"/>
            </a:endParaRPr>
          </a:p>
          <a:p>
            <a:pPr marL="0" indent="0">
              <a:spcBef>
                <a:spcPts val="480"/>
              </a:spcBef>
              <a:buSzPts val="2400"/>
              <a:buNone/>
            </a:pPr>
            <a:endParaRPr>
              <a:solidFill>
                <a:srgbClr val="000000"/>
              </a:solidFill>
              <a:latin typeface="Arial"/>
              <a:ea typeface="Arial"/>
              <a:cs typeface="Arial"/>
              <a:sym typeface="Arial"/>
            </a:endParaRPr>
          </a:p>
          <a:p>
            <a:pPr marL="0" indent="0">
              <a:spcBef>
                <a:spcPts val="480"/>
              </a:spcBef>
              <a:buSzPts val="2400"/>
              <a:buNone/>
            </a:pPr>
            <a:endParaRPr/>
          </a:p>
          <a:p>
            <a:pPr marL="0" indent="0">
              <a:spcBef>
                <a:spcPts val="480"/>
              </a:spcBef>
              <a:buSzPts val="24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2"/>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Autofit/>
          </a:bodyPr>
          <a:lstStyle/>
          <a:p>
            <a:r>
              <a:rPr lang="en-US" b="1"/>
              <a:t>Java Fork-Join Framework</a:t>
            </a:r>
            <a:endParaRPr/>
          </a:p>
        </p:txBody>
      </p:sp>
      <p:sp>
        <p:nvSpPr>
          <p:cNvPr id="254" name="Google Shape;254;p12"/>
          <p:cNvSpPr txBox="1">
            <a:spLocks noGrp="1"/>
          </p:cNvSpPr>
          <p:nvPr>
            <p:ph type="body" idx="1"/>
          </p:nvPr>
        </p:nvSpPr>
        <p:spPr>
          <a:xfrm>
            <a:off x="1981200" y="1600201"/>
            <a:ext cx="8229600" cy="4525963"/>
          </a:xfrm>
          <a:prstGeom prst="rect">
            <a:avLst/>
          </a:prstGeom>
          <a:noFill/>
          <a:ln>
            <a:noFill/>
          </a:ln>
        </p:spPr>
        <p:txBody>
          <a:bodyPr spcFirstLastPara="1" wrap="square" lIns="91425" tIns="45700" rIns="91425" bIns="45700" anchor="t" anchorCtr="0">
            <a:noAutofit/>
          </a:bodyPr>
          <a:lstStyle/>
          <a:p>
            <a:pPr marL="342900">
              <a:spcBef>
                <a:spcPts val="0"/>
              </a:spcBef>
              <a:buSzPts val="2400"/>
            </a:pPr>
            <a:r>
              <a:rPr lang="en-US"/>
              <a:t>fork()：</a:t>
            </a:r>
            <a:endParaRPr/>
          </a:p>
          <a:p>
            <a:pPr marL="400050" lvl="1" indent="0">
              <a:spcBef>
                <a:spcPts val="400"/>
              </a:spcBef>
              <a:buSzPts val="2000"/>
              <a:buNone/>
            </a:pPr>
            <a:r>
              <a:rPr lang="en-US"/>
              <a:t>Arranges to asynchronously execute this task in the pool the current task is running in, if applicable, or using the </a:t>
            </a:r>
            <a:r>
              <a:rPr lang="en-US" err="1"/>
              <a:t>ForkJoinPool.commonPool</a:t>
            </a:r>
            <a:r>
              <a:rPr lang="en-US"/>
              <a:t>() if not </a:t>
            </a:r>
            <a:r>
              <a:rPr lang="en-US" err="1"/>
              <a:t>inForkJoinPool</a:t>
            </a:r>
            <a:r>
              <a:rPr lang="en-US"/>
              <a:t>().</a:t>
            </a:r>
            <a:endParaRPr/>
          </a:p>
          <a:p>
            <a:pPr marL="342900">
              <a:spcBef>
                <a:spcPts val="480"/>
              </a:spcBef>
              <a:buSzPts val="2400"/>
            </a:pPr>
            <a:r>
              <a:rPr lang="en-US"/>
              <a:t>join()</a:t>
            </a:r>
            <a:endParaRPr/>
          </a:p>
          <a:p>
            <a:pPr marL="400050" lvl="1" indent="0">
              <a:spcBef>
                <a:spcPts val="400"/>
              </a:spcBef>
              <a:buSzPts val="2000"/>
              <a:buNone/>
            </a:pPr>
            <a:r>
              <a:rPr lang="en-US"/>
              <a:t>Returns the result of the computation when it is done.</a:t>
            </a:r>
            <a:endParaRPr/>
          </a:p>
          <a:p>
            <a:pPr marL="342900">
              <a:spcBef>
                <a:spcPts val="480"/>
              </a:spcBef>
              <a:buSzPts val="2400"/>
            </a:pPr>
            <a:r>
              <a:rPr lang="en-US"/>
              <a:t>invokeAll(Collection&lt;T&gt; tasks)：</a:t>
            </a:r>
            <a:endParaRPr/>
          </a:p>
          <a:p>
            <a:pPr marL="400050" lvl="1" indent="0">
              <a:spcBef>
                <a:spcPts val="400"/>
              </a:spcBef>
              <a:buSzPts val="2000"/>
              <a:buNone/>
            </a:pPr>
            <a:r>
              <a:rPr lang="en-US"/>
              <a:t>Forks all tasks in the specified collection, returning when </a:t>
            </a:r>
            <a:r>
              <a:rPr lang="en-US" err="1"/>
              <a:t>isDone</a:t>
            </a:r>
            <a:r>
              <a:rPr lang="en-US"/>
              <a:t> holds for each task or an (unchecked) exception is encountered, in which case the exception is rethrown.</a:t>
            </a:r>
            <a:endParaRPr/>
          </a:p>
          <a:p>
            <a:pPr marL="400050" lvl="1" indent="0">
              <a:spcBef>
                <a:spcPts val="400"/>
              </a:spcBef>
              <a:buSzPts val="20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3"/>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Autofit/>
          </a:bodyPr>
          <a:lstStyle/>
          <a:p>
            <a:endParaRPr/>
          </a:p>
        </p:txBody>
      </p:sp>
      <p:sp>
        <p:nvSpPr>
          <p:cNvPr id="260" name="Google Shape;260;p13"/>
          <p:cNvSpPr txBox="1">
            <a:spLocks noGrp="1"/>
          </p:cNvSpPr>
          <p:nvPr>
            <p:ph type="body" idx="1"/>
          </p:nvPr>
        </p:nvSpPr>
        <p:spPr>
          <a:xfrm>
            <a:off x="1981200" y="1600201"/>
            <a:ext cx="8514522" cy="4525963"/>
          </a:xfrm>
          <a:prstGeom prst="rect">
            <a:avLst/>
          </a:prstGeom>
          <a:noFill/>
          <a:ln>
            <a:noFill/>
          </a:ln>
        </p:spPr>
        <p:txBody>
          <a:bodyPr spcFirstLastPara="1" wrap="square" lIns="91425" tIns="45700" rIns="91425" bIns="45700" anchor="t" anchorCtr="0">
            <a:noAutofit/>
          </a:bodyPr>
          <a:lstStyle/>
          <a:p>
            <a:pPr marL="342900">
              <a:spcBef>
                <a:spcPts val="0"/>
              </a:spcBef>
              <a:buSzPts val="2400"/>
            </a:pPr>
            <a:r>
              <a:rPr lang="en-US"/>
              <a:t>Final setting up the task to run in a </a:t>
            </a:r>
            <a:r>
              <a:rPr lang="en-US" err="1"/>
              <a:t>ForkJoinPool</a:t>
            </a:r>
            <a:r>
              <a:rPr lang="en-US"/>
              <a:t>.</a:t>
            </a:r>
            <a:endParaRPr/>
          </a:p>
          <a:p>
            <a:pPr marL="342900">
              <a:spcBef>
                <a:spcPts val="480"/>
              </a:spcBef>
              <a:buSzPts val="2400"/>
            </a:pPr>
            <a:r>
              <a:rPr lang="en-US" err="1"/>
              <a:t>ForkJoinPool</a:t>
            </a:r>
            <a:r>
              <a:rPr lang="en-US"/>
              <a:t>：</a:t>
            </a:r>
            <a:endParaRPr/>
          </a:p>
          <a:p>
            <a:pPr marL="400050" lvl="1" indent="0">
              <a:spcBef>
                <a:spcPts val="400"/>
              </a:spcBef>
              <a:buSzPts val="2000"/>
              <a:buNone/>
            </a:pPr>
            <a:r>
              <a:rPr lang="en-US"/>
              <a:t>An ExecutorService for running </a:t>
            </a:r>
            <a:r>
              <a:rPr lang="en-US" err="1"/>
              <a:t>ForkJoinTasks</a:t>
            </a:r>
            <a:r>
              <a:rPr lang="en-US"/>
              <a:t>. A </a:t>
            </a:r>
            <a:r>
              <a:rPr lang="en-US" err="1"/>
              <a:t>ForkJoinPool</a:t>
            </a:r>
            <a:r>
              <a:rPr lang="en-US"/>
              <a:t> provides the entry point for submissions from non-</a:t>
            </a:r>
            <a:r>
              <a:rPr lang="en-US" err="1"/>
              <a:t>ForkJoinTask</a:t>
            </a:r>
            <a:r>
              <a:rPr lang="en-US"/>
              <a:t> clients, as well as management and monitoring operations.</a:t>
            </a:r>
            <a:endParaRPr/>
          </a:p>
          <a:p>
            <a:pPr marL="342900">
              <a:spcBef>
                <a:spcPts val="480"/>
              </a:spcBef>
              <a:buSzPts val="2400"/>
              <a:buFont typeface="Arial"/>
              <a:buAutoNum type="arabicPeriod"/>
            </a:pPr>
            <a:r>
              <a:rPr lang="en-US"/>
              <a:t>Create a task that represents all of the work to be done.</a:t>
            </a:r>
            <a:endParaRPr/>
          </a:p>
          <a:p>
            <a:pPr marL="742950" lvl="1" indent="-285750">
              <a:spcBef>
                <a:spcPts val="400"/>
              </a:spcBef>
              <a:buClr>
                <a:srgbClr val="FF0000"/>
              </a:buClr>
              <a:buSzPts val="2000"/>
              <a:buNone/>
            </a:pPr>
            <a:r>
              <a:rPr lang="en-US" err="1">
                <a:solidFill>
                  <a:srgbClr val="FF0000"/>
                </a:solidFill>
              </a:rPr>
              <a:t>Forktask</a:t>
            </a:r>
            <a:r>
              <a:rPr lang="en-US">
                <a:solidFill>
                  <a:srgbClr val="FF0000"/>
                </a:solidFill>
              </a:rPr>
              <a:t> ft = new </a:t>
            </a:r>
            <a:r>
              <a:rPr lang="en-US" err="1">
                <a:solidFill>
                  <a:srgbClr val="FF0000"/>
                </a:solidFill>
              </a:rPr>
              <a:t>Forktask</a:t>
            </a:r>
            <a:r>
              <a:rPr lang="en-US">
                <a:solidFill>
                  <a:srgbClr val="FF0000"/>
                </a:solidFill>
              </a:rPr>
              <a:t>(work);</a:t>
            </a:r>
            <a:endParaRPr/>
          </a:p>
          <a:p>
            <a:pPr marL="342900">
              <a:spcBef>
                <a:spcPts val="480"/>
              </a:spcBef>
              <a:buSzPts val="2400"/>
              <a:buFont typeface="Arial"/>
              <a:buAutoNum type="arabicPeriod"/>
            </a:pPr>
            <a:r>
              <a:rPr lang="en-US"/>
              <a:t>Create the </a:t>
            </a:r>
            <a:r>
              <a:rPr lang="en-US" err="1"/>
              <a:t>ForkJoinPool</a:t>
            </a:r>
            <a:r>
              <a:rPr lang="en-US"/>
              <a:t> that will run the task.</a:t>
            </a:r>
            <a:endParaRPr/>
          </a:p>
          <a:p>
            <a:pPr marL="742950" lvl="1" indent="-285750">
              <a:spcBef>
                <a:spcPts val="400"/>
              </a:spcBef>
              <a:buClr>
                <a:srgbClr val="FF0000"/>
              </a:buClr>
              <a:buSzPts val="2000"/>
              <a:buNone/>
            </a:pPr>
            <a:r>
              <a:rPr lang="en-US" err="1">
                <a:solidFill>
                  <a:srgbClr val="FF0000"/>
                </a:solidFill>
              </a:rPr>
              <a:t>ForkJoinPool</a:t>
            </a:r>
            <a:r>
              <a:rPr lang="en-US">
                <a:solidFill>
                  <a:srgbClr val="FF0000"/>
                </a:solidFill>
              </a:rPr>
              <a:t> pool = new </a:t>
            </a:r>
            <a:r>
              <a:rPr lang="en-US" err="1">
                <a:solidFill>
                  <a:srgbClr val="FF0000"/>
                </a:solidFill>
              </a:rPr>
              <a:t>ForkJoinPool</a:t>
            </a:r>
            <a:r>
              <a:rPr lang="en-US">
                <a:solidFill>
                  <a:srgbClr val="FF0000"/>
                </a:solidFill>
              </a:rPr>
              <a:t>();</a:t>
            </a:r>
            <a:endParaRPr/>
          </a:p>
          <a:p>
            <a:pPr marL="342900">
              <a:spcBef>
                <a:spcPts val="480"/>
              </a:spcBef>
              <a:buSzPts val="2400"/>
              <a:buFont typeface="Arial"/>
              <a:buAutoNum type="arabicPeriod"/>
            </a:pPr>
            <a:r>
              <a:rPr lang="en-US"/>
              <a:t>Run the task.</a:t>
            </a:r>
            <a:endParaRPr/>
          </a:p>
          <a:p>
            <a:pPr marL="742950" lvl="1" indent="-285750">
              <a:spcBef>
                <a:spcPts val="400"/>
              </a:spcBef>
              <a:buClr>
                <a:srgbClr val="FF0000"/>
              </a:buClr>
              <a:buSzPts val="2000"/>
              <a:buNone/>
            </a:pPr>
            <a:r>
              <a:rPr lang="en-US" err="1">
                <a:solidFill>
                  <a:srgbClr val="FF0000"/>
                </a:solidFill>
              </a:rPr>
              <a:t>pool.invoke</a:t>
            </a:r>
            <a:r>
              <a:rPr lang="en-US">
                <a:solidFill>
                  <a:srgbClr val="FF0000"/>
                </a:solidFill>
              </a:rPr>
              <a:t>(ft);</a:t>
            </a:r>
            <a:endParaRPr>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4"/>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Autofit/>
          </a:bodyPr>
          <a:lstStyle/>
          <a:p>
            <a:r>
              <a:rPr lang="en-US" b="1"/>
              <a:t>Outline</a:t>
            </a:r>
            <a:endParaRPr b="1"/>
          </a:p>
        </p:txBody>
      </p:sp>
      <p:sp>
        <p:nvSpPr>
          <p:cNvPr id="266" name="Google Shape;266;p14"/>
          <p:cNvSpPr txBox="1"/>
          <p:nvPr/>
        </p:nvSpPr>
        <p:spPr>
          <a:xfrm>
            <a:off x="1981200" y="1268414"/>
            <a:ext cx="8229600" cy="4598987"/>
          </a:xfrm>
          <a:prstGeom prst="rect">
            <a:avLst/>
          </a:prstGeom>
          <a:noFill/>
          <a:ln>
            <a:noFill/>
          </a:ln>
        </p:spPr>
        <p:txBody>
          <a:bodyPr spcFirstLastPara="1" wrap="square" lIns="91425" tIns="45700" rIns="91425" bIns="45700" anchor="t" anchorCtr="0">
            <a:noAutofit/>
          </a:bodyPr>
          <a:lstStyle/>
          <a:p>
            <a:pPr marL="342900" indent="-342900">
              <a:lnSpc>
                <a:spcPct val="150000"/>
              </a:lnSpc>
              <a:buClr>
                <a:schemeClr val="dk1"/>
              </a:buClr>
              <a:buSzPts val="2400"/>
              <a:buFont typeface="Arial"/>
              <a:buChar char="•"/>
            </a:pPr>
            <a:r>
              <a:rPr lang="en-US" sz="2400" b="1">
                <a:solidFill>
                  <a:schemeClr val="dk1"/>
                </a:solidFill>
              </a:rPr>
              <a:t>Fork-Join Model</a:t>
            </a:r>
            <a:endParaRPr/>
          </a:p>
          <a:p>
            <a:pPr marL="342900" indent="-342900">
              <a:lnSpc>
                <a:spcPct val="150000"/>
              </a:lnSpc>
              <a:spcBef>
                <a:spcPts val="480"/>
              </a:spcBef>
              <a:buClr>
                <a:schemeClr val="dk1"/>
              </a:buClr>
              <a:buSzPts val="2400"/>
              <a:buFont typeface="Arial"/>
              <a:buChar char="•"/>
            </a:pPr>
            <a:r>
              <a:rPr lang="en-US" sz="2400" b="1">
                <a:solidFill>
                  <a:schemeClr val="dk1"/>
                </a:solidFill>
              </a:rPr>
              <a:t>Java Fork-Join Framework</a:t>
            </a:r>
            <a:endParaRPr/>
          </a:p>
          <a:p>
            <a:pPr marL="342900" indent="-342900">
              <a:lnSpc>
                <a:spcPct val="150000"/>
              </a:lnSpc>
              <a:spcBef>
                <a:spcPts val="480"/>
              </a:spcBef>
              <a:buClr>
                <a:srgbClr val="FF0000"/>
              </a:buClr>
              <a:buSzPts val="2400"/>
              <a:buFont typeface="Arial"/>
              <a:buChar char="•"/>
            </a:pPr>
            <a:r>
              <a:rPr lang="en-US" sz="2400" b="1">
                <a:solidFill>
                  <a:srgbClr val="FF0000"/>
                </a:solidFill>
              </a:rPr>
              <a:t>Fork-Join Example</a:t>
            </a:r>
            <a:endParaRPr/>
          </a:p>
          <a:p>
            <a:pPr marL="342900" indent="-342900">
              <a:lnSpc>
                <a:spcPct val="150000"/>
              </a:lnSpc>
              <a:spcBef>
                <a:spcPts val="480"/>
              </a:spcBef>
              <a:buClr>
                <a:schemeClr val="dk1"/>
              </a:buClr>
              <a:buSzPts val="2400"/>
              <a:buFont typeface="Arial"/>
              <a:buChar char="•"/>
            </a:pPr>
            <a:r>
              <a:rPr lang="en-US" sz="2400">
                <a:solidFill>
                  <a:schemeClr val="dk1"/>
                </a:solidFill>
              </a:rPr>
              <a:t>Exercise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5"/>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Autofit/>
          </a:bodyPr>
          <a:lstStyle/>
          <a:p>
            <a:r>
              <a:rPr lang="en-US" b="1"/>
              <a:t>Fork-Join Example</a:t>
            </a:r>
            <a:endParaRPr b="1"/>
          </a:p>
        </p:txBody>
      </p:sp>
      <p:sp>
        <p:nvSpPr>
          <p:cNvPr id="272" name="Google Shape;272;p15"/>
          <p:cNvSpPr txBox="1">
            <a:spLocks noGrp="1"/>
          </p:cNvSpPr>
          <p:nvPr>
            <p:ph type="body" idx="1"/>
          </p:nvPr>
        </p:nvSpPr>
        <p:spPr>
          <a:xfrm>
            <a:off x="1981200" y="1600201"/>
            <a:ext cx="8229600" cy="4525963"/>
          </a:xfrm>
          <a:prstGeom prst="rect">
            <a:avLst/>
          </a:prstGeom>
          <a:noFill/>
          <a:ln>
            <a:noFill/>
          </a:ln>
        </p:spPr>
        <p:txBody>
          <a:bodyPr spcFirstLastPara="1" wrap="square" lIns="91425" tIns="45700" rIns="91425" bIns="45700" anchor="t" anchorCtr="0">
            <a:noAutofit/>
          </a:bodyPr>
          <a:lstStyle/>
          <a:p>
            <a:pPr marL="342900">
              <a:spcBef>
                <a:spcPts val="0"/>
              </a:spcBef>
              <a:buSzPts val="2400"/>
            </a:pPr>
            <a:r>
              <a:rPr lang="en-US"/>
              <a:t>sumOfArray.java</a:t>
            </a:r>
            <a:endParaRPr/>
          </a:p>
        </p:txBody>
      </p:sp>
      <p:sp>
        <p:nvSpPr>
          <p:cNvPr id="273" name="Google Shape;273;p15"/>
          <p:cNvSpPr/>
          <p:nvPr/>
        </p:nvSpPr>
        <p:spPr>
          <a:xfrm>
            <a:off x="2783632" y="2348880"/>
            <a:ext cx="6264696" cy="2520280"/>
          </a:xfrm>
          <a:prstGeom prst="rect">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r>
              <a:rPr lang="en-US" sz="2000">
                <a:solidFill>
                  <a:srgbClr val="00B0F0"/>
                </a:solidFill>
              </a:rPr>
              <a:t>import</a:t>
            </a:r>
            <a:r>
              <a:rPr lang="en-US" sz="2000">
                <a:solidFill>
                  <a:schemeClr val="lt1"/>
                </a:solidFill>
              </a:rPr>
              <a:t> </a:t>
            </a:r>
            <a:r>
              <a:rPr lang="en-US" sz="2000" err="1">
                <a:solidFill>
                  <a:schemeClr val="lt1"/>
                </a:solidFill>
              </a:rPr>
              <a:t>java.util.concurrent.ExecutionException</a:t>
            </a:r>
            <a:r>
              <a:rPr lang="en-US" sz="2000">
                <a:solidFill>
                  <a:schemeClr val="lt1"/>
                </a:solidFill>
              </a:rPr>
              <a:t>;</a:t>
            </a:r>
            <a:endParaRPr/>
          </a:p>
          <a:p>
            <a:r>
              <a:rPr lang="en-US" sz="2000">
                <a:solidFill>
                  <a:srgbClr val="00B0F0"/>
                </a:solidFill>
              </a:rPr>
              <a:t>import</a:t>
            </a:r>
            <a:r>
              <a:rPr lang="en-US" sz="2000">
                <a:solidFill>
                  <a:schemeClr val="lt1"/>
                </a:solidFill>
              </a:rPr>
              <a:t> </a:t>
            </a:r>
            <a:r>
              <a:rPr lang="en-US" sz="2000" err="1">
                <a:solidFill>
                  <a:schemeClr val="lt1"/>
                </a:solidFill>
              </a:rPr>
              <a:t>java.util.concurrent.ForkJoinPool</a:t>
            </a:r>
            <a:r>
              <a:rPr lang="en-US" sz="2000">
                <a:solidFill>
                  <a:schemeClr val="lt1"/>
                </a:solidFill>
              </a:rPr>
              <a:t>;</a:t>
            </a:r>
            <a:endParaRPr/>
          </a:p>
          <a:p>
            <a:r>
              <a:rPr lang="en-US" sz="2000">
                <a:solidFill>
                  <a:srgbClr val="00B0F0"/>
                </a:solidFill>
              </a:rPr>
              <a:t>import</a:t>
            </a:r>
            <a:r>
              <a:rPr lang="en-US" sz="2000">
                <a:solidFill>
                  <a:schemeClr val="lt1"/>
                </a:solidFill>
              </a:rPr>
              <a:t> </a:t>
            </a:r>
            <a:r>
              <a:rPr lang="en-US" sz="2000" err="1">
                <a:solidFill>
                  <a:schemeClr val="lt1"/>
                </a:solidFill>
              </a:rPr>
              <a:t>java.util.concurrent.RecursiveTask</a:t>
            </a:r>
            <a:r>
              <a:rPr lang="en-US" sz="2000">
                <a:solidFill>
                  <a:schemeClr val="lt1"/>
                </a:solidFill>
              </a:rPr>
              <a:t>;</a:t>
            </a:r>
            <a:endParaRPr/>
          </a:p>
          <a:p>
            <a:r>
              <a:rPr lang="en-US" sz="2000">
                <a:solidFill>
                  <a:srgbClr val="00B0F0"/>
                </a:solidFill>
              </a:rPr>
              <a:t>import</a:t>
            </a:r>
            <a:r>
              <a:rPr lang="en-US" sz="2000">
                <a:solidFill>
                  <a:schemeClr val="lt1"/>
                </a:solidFill>
              </a:rPr>
              <a:t> </a:t>
            </a:r>
            <a:r>
              <a:rPr lang="en-US" sz="2000" err="1">
                <a:solidFill>
                  <a:schemeClr val="lt1"/>
                </a:solidFill>
              </a:rPr>
              <a:t>java.util.stream.LongStream</a:t>
            </a:r>
            <a:r>
              <a:rPr lang="en-US" sz="2000">
                <a:solidFill>
                  <a:schemeClr val="lt1"/>
                </a:solidFill>
              </a:rPr>
              <a:t>;</a:t>
            </a:r>
            <a:endParaRPr/>
          </a:p>
          <a:p>
            <a:endParaRPr sz="2000">
              <a:solidFill>
                <a:schemeClr val="lt1"/>
              </a:solidFill>
            </a:endParaRPr>
          </a:p>
          <a:p>
            <a:r>
              <a:rPr lang="en-US" sz="2000">
                <a:solidFill>
                  <a:srgbClr val="66FF99"/>
                </a:solidFill>
              </a:rPr>
              <a:t>public interface</a:t>
            </a:r>
            <a:r>
              <a:rPr lang="en-US" sz="2000">
                <a:solidFill>
                  <a:schemeClr val="lt1"/>
                </a:solidFill>
              </a:rPr>
              <a:t> sumOfArray{</a:t>
            </a:r>
            <a:endParaRPr/>
          </a:p>
          <a:p>
            <a:r>
              <a:rPr lang="en-US" sz="2000">
                <a:solidFill>
                  <a:schemeClr val="lt1"/>
                </a:solidFill>
              </a:rPr>
              <a:t>	</a:t>
            </a:r>
            <a:r>
              <a:rPr lang="en-US" sz="2000">
                <a:solidFill>
                  <a:srgbClr val="66FF99"/>
                </a:solidFill>
              </a:rPr>
              <a:t>long</a:t>
            </a:r>
            <a:r>
              <a:rPr lang="en-US" sz="2000">
                <a:solidFill>
                  <a:schemeClr val="lt1"/>
                </a:solidFill>
              </a:rPr>
              <a:t> </a:t>
            </a:r>
            <a:r>
              <a:rPr lang="en-US" sz="2000" err="1">
                <a:solidFill>
                  <a:schemeClr val="lt1"/>
                </a:solidFill>
              </a:rPr>
              <a:t>sumUp</a:t>
            </a:r>
            <a:r>
              <a:rPr lang="en-US" sz="2000">
                <a:solidFill>
                  <a:schemeClr val="lt1"/>
                </a:solidFill>
              </a:rPr>
              <a:t>(</a:t>
            </a:r>
            <a:r>
              <a:rPr lang="en-US" sz="2000">
                <a:solidFill>
                  <a:srgbClr val="66FF99"/>
                </a:solidFill>
              </a:rPr>
              <a:t>long</a:t>
            </a:r>
            <a:r>
              <a:rPr lang="en-US" sz="2000">
                <a:solidFill>
                  <a:schemeClr val="lt1"/>
                </a:solidFill>
              </a:rPr>
              <a:t>[] numbers);</a:t>
            </a:r>
            <a:endParaRPr/>
          </a:p>
          <a:p>
            <a:r>
              <a:rPr lang="en-US" sz="2000">
                <a:solidFill>
                  <a:schemeClr val="lt1"/>
                </a:solidFill>
              </a:rPr>
              <a:t>}</a:t>
            </a:r>
            <a:endParaRPr sz="20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6"/>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Autofit/>
          </a:bodyPr>
          <a:lstStyle/>
          <a:p>
            <a:r>
              <a:rPr lang="en-US" b="1"/>
              <a:t>Fork-Join Example</a:t>
            </a:r>
            <a:endParaRPr b="1"/>
          </a:p>
        </p:txBody>
      </p:sp>
      <p:sp>
        <p:nvSpPr>
          <p:cNvPr id="279" name="Google Shape;279;p16"/>
          <p:cNvSpPr txBox="1">
            <a:spLocks noGrp="1"/>
          </p:cNvSpPr>
          <p:nvPr>
            <p:ph type="body" idx="1"/>
          </p:nvPr>
        </p:nvSpPr>
        <p:spPr>
          <a:xfrm>
            <a:off x="1981200" y="1417639"/>
            <a:ext cx="8229600" cy="4708525"/>
          </a:xfrm>
          <a:prstGeom prst="rect">
            <a:avLst/>
          </a:prstGeom>
          <a:noFill/>
          <a:ln>
            <a:noFill/>
          </a:ln>
        </p:spPr>
        <p:txBody>
          <a:bodyPr spcFirstLastPara="1" wrap="square" lIns="91425" tIns="45700" rIns="91425" bIns="45700" anchor="t" anchorCtr="0">
            <a:noAutofit/>
          </a:bodyPr>
          <a:lstStyle/>
          <a:p>
            <a:pPr marL="342900">
              <a:spcBef>
                <a:spcPts val="0"/>
              </a:spcBef>
              <a:buSzPts val="2400"/>
            </a:pPr>
            <a:r>
              <a:rPr lang="en-US"/>
              <a:t>ForkJoinSum.java</a:t>
            </a:r>
            <a:endParaRPr/>
          </a:p>
        </p:txBody>
      </p:sp>
      <p:sp>
        <p:nvSpPr>
          <p:cNvPr id="280" name="Google Shape;280;p16"/>
          <p:cNvSpPr/>
          <p:nvPr/>
        </p:nvSpPr>
        <p:spPr>
          <a:xfrm>
            <a:off x="2711624" y="1914939"/>
            <a:ext cx="6757054" cy="4610405"/>
          </a:xfrm>
          <a:prstGeom prst="rect">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r>
              <a:rPr lang="en-US">
                <a:solidFill>
                  <a:srgbClr val="00B0F0"/>
                </a:solidFill>
              </a:rPr>
              <a:t>import</a:t>
            </a:r>
            <a:r>
              <a:rPr lang="en-US">
                <a:solidFill>
                  <a:schemeClr val="lt1"/>
                </a:solidFill>
              </a:rPr>
              <a:t> </a:t>
            </a:r>
            <a:r>
              <a:rPr lang="en-US" err="1">
                <a:solidFill>
                  <a:schemeClr val="lt1"/>
                </a:solidFill>
              </a:rPr>
              <a:t>java.util.concurrent.ExecutionException</a:t>
            </a:r>
            <a:r>
              <a:rPr lang="en-US">
                <a:solidFill>
                  <a:schemeClr val="lt1"/>
                </a:solidFill>
              </a:rPr>
              <a:t>;</a:t>
            </a:r>
            <a:endParaRPr/>
          </a:p>
          <a:p>
            <a:r>
              <a:rPr lang="en-US">
                <a:solidFill>
                  <a:srgbClr val="00B0F0"/>
                </a:solidFill>
              </a:rPr>
              <a:t>import</a:t>
            </a:r>
            <a:r>
              <a:rPr lang="en-US">
                <a:solidFill>
                  <a:schemeClr val="lt1"/>
                </a:solidFill>
              </a:rPr>
              <a:t> </a:t>
            </a:r>
            <a:r>
              <a:rPr lang="en-US" err="1">
                <a:solidFill>
                  <a:schemeClr val="lt1"/>
                </a:solidFill>
              </a:rPr>
              <a:t>java.util.concurrent.ForkJoinPool</a:t>
            </a:r>
            <a:r>
              <a:rPr lang="en-US">
                <a:solidFill>
                  <a:schemeClr val="lt1"/>
                </a:solidFill>
              </a:rPr>
              <a:t>;</a:t>
            </a:r>
            <a:endParaRPr/>
          </a:p>
          <a:p>
            <a:r>
              <a:rPr lang="en-US">
                <a:solidFill>
                  <a:srgbClr val="00B0F0"/>
                </a:solidFill>
              </a:rPr>
              <a:t>import</a:t>
            </a:r>
            <a:r>
              <a:rPr lang="en-US">
                <a:solidFill>
                  <a:schemeClr val="lt1"/>
                </a:solidFill>
              </a:rPr>
              <a:t> </a:t>
            </a:r>
            <a:r>
              <a:rPr lang="en-US" err="1">
                <a:solidFill>
                  <a:schemeClr val="lt1"/>
                </a:solidFill>
              </a:rPr>
              <a:t>java.util.concurrent.RecursiveTask</a:t>
            </a:r>
            <a:r>
              <a:rPr lang="en-US">
                <a:solidFill>
                  <a:schemeClr val="lt1"/>
                </a:solidFill>
              </a:rPr>
              <a:t>;</a:t>
            </a:r>
            <a:endParaRPr/>
          </a:p>
          <a:p>
            <a:r>
              <a:rPr lang="en-US">
                <a:solidFill>
                  <a:srgbClr val="00B0F0"/>
                </a:solidFill>
              </a:rPr>
              <a:t>import</a:t>
            </a:r>
            <a:r>
              <a:rPr lang="en-US">
                <a:solidFill>
                  <a:schemeClr val="lt1"/>
                </a:solidFill>
              </a:rPr>
              <a:t> </a:t>
            </a:r>
            <a:r>
              <a:rPr lang="en-US" err="1">
                <a:solidFill>
                  <a:schemeClr val="lt1"/>
                </a:solidFill>
              </a:rPr>
              <a:t>java.util.stream.LongStream</a:t>
            </a:r>
            <a:r>
              <a:rPr lang="en-US">
                <a:solidFill>
                  <a:schemeClr val="lt1"/>
                </a:solidFill>
              </a:rPr>
              <a:t>;</a:t>
            </a:r>
            <a:endParaRPr/>
          </a:p>
          <a:p>
            <a:r>
              <a:rPr lang="en-US">
                <a:solidFill>
                  <a:srgbClr val="00B0F0"/>
                </a:solidFill>
              </a:rPr>
              <a:t>import</a:t>
            </a:r>
            <a:r>
              <a:rPr lang="en-US">
                <a:solidFill>
                  <a:schemeClr val="lt1"/>
                </a:solidFill>
              </a:rPr>
              <a:t> </a:t>
            </a:r>
            <a:r>
              <a:rPr lang="en-US" err="1">
                <a:solidFill>
                  <a:schemeClr val="lt1"/>
                </a:solidFill>
              </a:rPr>
              <a:t>java.util.Arrays</a:t>
            </a:r>
            <a:r>
              <a:rPr lang="en-US">
                <a:solidFill>
                  <a:schemeClr val="lt1"/>
                </a:solidFill>
              </a:rPr>
              <a:t>;</a:t>
            </a:r>
            <a:endParaRPr/>
          </a:p>
          <a:p>
            <a:endParaRPr>
              <a:solidFill>
                <a:schemeClr val="lt1"/>
              </a:solidFill>
            </a:endParaRPr>
          </a:p>
          <a:p>
            <a:r>
              <a:rPr lang="en-US">
                <a:solidFill>
                  <a:srgbClr val="66FF99"/>
                </a:solidFill>
              </a:rPr>
              <a:t>public class </a:t>
            </a:r>
            <a:r>
              <a:rPr lang="en-US" err="1">
                <a:solidFill>
                  <a:schemeClr val="lt1"/>
                </a:solidFill>
              </a:rPr>
              <a:t>ForkJoinSum</a:t>
            </a:r>
            <a:r>
              <a:rPr lang="en-US">
                <a:solidFill>
                  <a:schemeClr val="lt1"/>
                </a:solidFill>
              </a:rPr>
              <a:t> </a:t>
            </a:r>
            <a:r>
              <a:rPr lang="en-US">
                <a:solidFill>
                  <a:srgbClr val="66FF99"/>
                </a:solidFill>
              </a:rPr>
              <a:t>implements</a:t>
            </a:r>
            <a:r>
              <a:rPr lang="en-US">
                <a:solidFill>
                  <a:schemeClr val="lt1"/>
                </a:solidFill>
              </a:rPr>
              <a:t> sumOfArray{</a:t>
            </a:r>
            <a:endParaRPr/>
          </a:p>
          <a:p>
            <a:r>
              <a:rPr lang="en-US">
                <a:solidFill>
                  <a:schemeClr val="lt1"/>
                </a:solidFill>
              </a:rPr>
              <a:t>	</a:t>
            </a:r>
            <a:r>
              <a:rPr lang="en-US">
                <a:solidFill>
                  <a:srgbClr val="8AC6CC"/>
                </a:solidFill>
              </a:rPr>
              <a:t>//create </a:t>
            </a:r>
            <a:r>
              <a:rPr lang="en-US" err="1">
                <a:solidFill>
                  <a:srgbClr val="8AC6CC"/>
                </a:solidFill>
              </a:rPr>
              <a:t>forkjoin</a:t>
            </a:r>
            <a:r>
              <a:rPr lang="en-US">
                <a:solidFill>
                  <a:srgbClr val="8AC6CC"/>
                </a:solidFill>
              </a:rPr>
              <a:t> pool</a:t>
            </a:r>
            <a:endParaRPr/>
          </a:p>
          <a:p>
            <a:r>
              <a:rPr lang="en-US">
                <a:solidFill>
                  <a:schemeClr val="lt1"/>
                </a:solidFill>
              </a:rPr>
              <a:t>	</a:t>
            </a:r>
            <a:r>
              <a:rPr lang="en-US">
                <a:solidFill>
                  <a:srgbClr val="66FF99"/>
                </a:solidFill>
              </a:rPr>
              <a:t>private</a:t>
            </a:r>
            <a:r>
              <a:rPr lang="en-US">
                <a:solidFill>
                  <a:schemeClr val="lt1"/>
                </a:solidFill>
              </a:rPr>
              <a:t> </a:t>
            </a:r>
            <a:r>
              <a:rPr lang="en-US" err="1">
                <a:solidFill>
                  <a:schemeClr val="lt1"/>
                </a:solidFill>
              </a:rPr>
              <a:t>ForkJoinPool</a:t>
            </a:r>
            <a:r>
              <a:rPr lang="en-US">
                <a:solidFill>
                  <a:schemeClr val="lt1"/>
                </a:solidFill>
              </a:rPr>
              <a:t> pool;</a:t>
            </a:r>
            <a:endParaRPr/>
          </a:p>
          <a:p>
            <a:r>
              <a:rPr lang="en-US">
                <a:solidFill>
                  <a:schemeClr val="lt1"/>
                </a:solidFill>
              </a:rPr>
              <a:t>	</a:t>
            </a:r>
            <a:r>
              <a:rPr lang="en-US">
                <a:solidFill>
                  <a:srgbClr val="8AC6CC"/>
                </a:solidFill>
              </a:rPr>
              <a:t>//write the </a:t>
            </a:r>
            <a:r>
              <a:rPr lang="en-US" err="1">
                <a:solidFill>
                  <a:srgbClr val="8AC6CC"/>
                </a:solidFill>
              </a:rPr>
              <a:t>forkjointask</a:t>
            </a:r>
            <a:r>
              <a:rPr lang="en-US">
                <a:solidFill>
                  <a:srgbClr val="8AC6CC"/>
                </a:solidFill>
              </a:rPr>
              <a:t> with </a:t>
            </a:r>
            <a:r>
              <a:rPr lang="en-US" err="1">
                <a:solidFill>
                  <a:srgbClr val="8AC6CC"/>
                </a:solidFill>
              </a:rPr>
              <a:t>recursivetask</a:t>
            </a:r>
            <a:endParaRPr>
              <a:solidFill>
                <a:srgbClr val="8AC6CC"/>
              </a:solidFill>
            </a:endParaRPr>
          </a:p>
          <a:p>
            <a:r>
              <a:rPr lang="en-US">
                <a:solidFill>
                  <a:schemeClr val="lt1"/>
                </a:solidFill>
              </a:rPr>
              <a:t>	</a:t>
            </a:r>
            <a:r>
              <a:rPr lang="en-US">
                <a:solidFill>
                  <a:srgbClr val="66FF99"/>
                </a:solidFill>
              </a:rPr>
              <a:t>private static class </a:t>
            </a:r>
            <a:r>
              <a:rPr lang="en-US" err="1">
                <a:solidFill>
                  <a:schemeClr val="lt1"/>
                </a:solidFill>
              </a:rPr>
              <a:t>SumTask</a:t>
            </a:r>
            <a:r>
              <a:rPr lang="en-US">
                <a:solidFill>
                  <a:schemeClr val="lt1"/>
                </a:solidFill>
              </a:rPr>
              <a:t> </a:t>
            </a:r>
            <a:r>
              <a:rPr lang="en-US">
                <a:solidFill>
                  <a:srgbClr val="66FF99"/>
                </a:solidFill>
              </a:rPr>
              <a:t>extends</a:t>
            </a:r>
            <a:r>
              <a:rPr lang="en-US">
                <a:solidFill>
                  <a:schemeClr val="lt1"/>
                </a:solidFill>
              </a:rPr>
              <a:t> </a:t>
            </a:r>
            <a:r>
              <a:rPr lang="en-US" err="1">
                <a:solidFill>
                  <a:schemeClr val="lt1"/>
                </a:solidFill>
              </a:rPr>
              <a:t>RecursiveTask</a:t>
            </a:r>
            <a:r>
              <a:rPr lang="en-US">
                <a:solidFill>
                  <a:schemeClr val="lt1"/>
                </a:solidFill>
              </a:rPr>
              <a:t>&lt;Long&gt;{</a:t>
            </a:r>
            <a:endParaRPr/>
          </a:p>
          <a:p>
            <a:r>
              <a:rPr lang="en-US">
                <a:solidFill>
                  <a:schemeClr val="lt1"/>
                </a:solidFill>
              </a:rPr>
              <a:t>		</a:t>
            </a:r>
            <a:r>
              <a:rPr lang="en-US">
                <a:solidFill>
                  <a:srgbClr val="66FF99"/>
                </a:solidFill>
              </a:rPr>
              <a:t>private long</a:t>
            </a:r>
            <a:r>
              <a:rPr lang="en-US">
                <a:solidFill>
                  <a:schemeClr val="lt1"/>
                </a:solidFill>
              </a:rPr>
              <a:t>[] numbers;</a:t>
            </a:r>
            <a:endParaRPr/>
          </a:p>
          <a:p>
            <a:r>
              <a:rPr lang="en-US">
                <a:solidFill>
                  <a:schemeClr val="lt1"/>
                </a:solidFill>
              </a:rPr>
              <a:t>		</a:t>
            </a:r>
            <a:r>
              <a:rPr lang="en-US">
                <a:solidFill>
                  <a:srgbClr val="66FF99"/>
                </a:solidFill>
              </a:rPr>
              <a:t>private int </a:t>
            </a:r>
            <a:r>
              <a:rPr lang="en-US">
                <a:solidFill>
                  <a:schemeClr val="lt1"/>
                </a:solidFill>
              </a:rPr>
              <a:t>from;</a:t>
            </a:r>
            <a:endParaRPr/>
          </a:p>
          <a:p>
            <a:r>
              <a:rPr lang="en-US">
                <a:solidFill>
                  <a:schemeClr val="lt1"/>
                </a:solidFill>
              </a:rPr>
              <a:t>		</a:t>
            </a:r>
            <a:r>
              <a:rPr lang="en-US">
                <a:solidFill>
                  <a:srgbClr val="66FF99"/>
                </a:solidFill>
              </a:rPr>
              <a:t>private int </a:t>
            </a:r>
            <a:r>
              <a:rPr lang="en-US">
                <a:solidFill>
                  <a:schemeClr val="lt1"/>
                </a:solidFill>
              </a:rPr>
              <a:t>to;</a:t>
            </a:r>
            <a:endParaRPr/>
          </a:p>
          <a:p>
            <a:r>
              <a:rPr lang="en-US">
                <a:solidFill>
                  <a:schemeClr val="lt1"/>
                </a:solidFill>
              </a:rPr>
              <a:t>		</a:t>
            </a:r>
            <a:r>
              <a:rPr lang="en-US">
                <a:solidFill>
                  <a:srgbClr val="8AC6CC"/>
                </a:solidFill>
              </a:rPr>
              <a:t>//initialize</a:t>
            </a:r>
            <a:endParaRPr/>
          </a:p>
          <a:p>
            <a:r>
              <a:rPr lang="en-US">
                <a:solidFill>
                  <a:schemeClr val="lt1"/>
                </a:solidFill>
              </a:rPr>
              <a:t>		</a:t>
            </a:r>
            <a:r>
              <a:rPr lang="en-US">
                <a:solidFill>
                  <a:srgbClr val="66FF99"/>
                </a:solidFill>
              </a:rPr>
              <a:t>public</a:t>
            </a:r>
            <a:r>
              <a:rPr lang="en-US">
                <a:solidFill>
                  <a:schemeClr val="lt1"/>
                </a:solidFill>
              </a:rPr>
              <a:t> </a:t>
            </a:r>
            <a:r>
              <a:rPr lang="en-US" err="1">
                <a:solidFill>
                  <a:schemeClr val="lt1"/>
                </a:solidFill>
              </a:rPr>
              <a:t>SumTask</a:t>
            </a:r>
            <a:r>
              <a:rPr lang="en-US">
                <a:solidFill>
                  <a:schemeClr val="lt1"/>
                </a:solidFill>
              </a:rPr>
              <a:t>(</a:t>
            </a:r>
            <a:r>
              <a:rPr lang="en-US">
                <a:solidFill>
                  <a:srgbClr val="66FF99"/>
                </a:solidFill>
              </a:rPr>
              <a:t>long</a:t>
            </a:r>
            <a:r>
              <a:rPr lang="en-US">
                <a:solidFill>
                  <a:schemeClr val="lt1"/>
                </a:solidFill>
              </a:rPr>
              <a:t>[] </a:t>
            </a:r>
            <a:r>
              <a:rPr lang="en-US" err="1">
                <a:solidFill>
                  <a:schemeClr val="lt1"/>
                </a:solidFill>
              </a:rPr>
              <a:t>numbers,</a:t>
            </a:r>
            <a:r>
              <a:rPr lang="en-US" err="1">
                <a:solidFill>
                  <a:srgbClr val="66FF99"/>
                </a:solidFill>
              </a:rPr>
              <a:t>int</a:t>
            </a:r>
            <a:r>
              <a:rPr lang="en-US">
                <a:solidFill>
                  <a:schemeClr val="lt1"/>
                </a:solidFill>
              </a:rPr>
              <a:t> </a:t>
            </a:r>
            <a:r>
              <a:rPr lang="en-US" err="1">
                <a:solidFill>
                  <a:schemeClr val="lt1"/>
                </a:solidFill>
              </a:rPr>
              <a:t>from,</a:t>
            </a:r>
            <a:r>
              <a:rPr lang="en-US" err="1">
                <a:solidFill>
                  <a:srgbClr val="66FF99"/>
                </a:solidFill>
              </a:rPr>
              <a:t>int</a:t>
            </a:r>
            <a:r>
              <a:rPr lang="en-US">
                <a:solidFill>
                  <a:schemeClr val="lt1"/>
                </a:solidFill>
              </a:rPr>
              <a:t> to){</a:t>
            </a:r>
            <a:endParaRPr/>
          </a:p>
          <a:p>
            <a:r>
              <a:rPr lang="en-US">
                <a:solidFill>
                  <a:schemeClr val="lt1"/>
                </a:solidFill>
              </a:rPr>
              <a:t>			</a:t>
            </a:r>
            <a:r>
              <a:rPr lang="en-US" err="1">
                <a:solidFill>
                  <a:srgbClr val="66FF99"/>
                </a:solidFill>
              </a:rPr>
              <a:t>this</a:t>
            </a:r>
            <a:r>
              <a:rPr lang="en-US" err="1">
                <a:solidFill>
                  <a:schemeClr val="lt1"/>
                </a:solidFill>
              </a:rPr>
              <a:t>.numbers</a:t>
            </a:r>
            <a:r>
              <a:rPr lang="en-US">
                <a:solidFill>
                  <a:schemeClr val="lt1"/>
                </a:solidFill>
              </a:rPr>
              <a:t> = numbers;</a:t>
            </a:r>
            <a:endParaRPr/>
          </a:p>
          <a:p>
            <a:r>
              <a:rPr lang="en-US">
                <a:solidFill>
                  <a:schemeClr val="lt1"/>
                </a:solidFill>
              </a:rPr>
              <a:t>			</a:t>
            </a:r>
            <a:r>
              <a:rPr lang="en-US" err="1">
                <a:solidFill>
                  <a:srgbClr val="66FF99"/>
                </a:solidFill>
              </a:rPr>
              <a:t>this</a:t>
            </a:r>
            <a:r>
              <a:rPr lang="en-US" err="1">
                <a:solidFill>
                  <a:schemeClr val="lt1"/>
                </a:solidFill>
              </a:rPr>
              <a:t>.from</a:t>
            </a:r>
            <a:r>
              <a:rPr lang="en-US">
                <a:solidFill>
                  <a:schemeClr val="lt1"/>
                </a:solidFill>
              </a:rPr>
              <a:t> = from;</a:t>
            </a:r>
            <a:endParaRPr/>
          </a:p>
          <a:p>
            <a:r>
              <a:rPr lang="en-US">
                <a:solidFill>
                  <a:schemeClr val="lt1"/>
                </a:solidFill>
              </a:rPr>
              <a:t>			</a:t>
            </a:r>
            <a:r>
              <a:rPr lang="en-US">
                <a:solidFill>
                  <a:srgbClr val="66FF99"/>
                </a:solidFill>
              </a:rPr>
              <a:t>this</a:t>
            </a:r>
            <a:r>
              <a:rPr lang="en-US">
                <a:solidFill>
                  <a:schemeClr val="lt1"/>
                </a:solidFill>
              </a:rPr>
              <a:t>.to = to;</a:t>
            </a:r>
            <a:endParaRPr/>
          </a:p>
          <a:p>
            <a:r>
              <a:rPr lang="en-US">
                <a:solidFill>
                  <a:schemeClr val="lt1"/>
                </a:solidFill>
              </a:rPr>
              <a:t>		}</a:t>
            </a:r>
            <a:endParaRPr/>
          </a:p>
          <a:p>
            <a:pPr algn="ctr"/>
            <a:r>
              <a:rPr lang="en-US" sz="1000">
                <a:solidFill>
                  <a:schemeClr val="lt1"/>
                </a:solidFill>
              </a:rPr>
              <a:t>		</a:t>
            </a:r>
            <a:endParaRPr sz="10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8"/>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Autofit/>
          </a:bodyPr>
          <a:lstStyle/>
          <a:p>
            <a:r>
              <a:rPr lang="en-US" b="1"/>
              <a:t>Fork-Join Example</a:t>
            </a:r>
            <a:endParaRPr b="1"/>
          </a:p>
        </p:txBody>
      </p:sp>
      <p:sp>
        <p:nvSpPr>
          <p:cNvPr id="293" name="Google Shape;293;p18"/>
          <p:cNvSpPr txBox="1">
            <a:spLocks noGrp="1"/>
          </p:cNvSpPr>
          <p:nvPr>
            <p:ph type="body" idx="1"/>
          </p:nvPr>
        </p:nvSpPr>
        <p:spPr>
          <a:xfrm>
            <a:off x="1981200" y="1709448"/>
            <a:ext cx="8229600" cy="4525963"/>
          </a:xfrm>
          <a:prstGeom prst="rect">
            <a:avLst/>
          </a:prstGeom>
          <a:noFill/>
          <a:ln>
            <a:noFill/>
          </a:ln>
        </p:spPr>
        <p:txBody>
          <a:bodyPr spcFirstLastPara="1" wrap="square" lIns="91425" tIns="45700" rIns="91425" bIns="45700" anchor="t" anchorCtr="0">
            <a:noAutofit/>
          </a:bodyPr>
          <a:lstStyle/>
          <a:p>
            <a:pPr marL="342900">
              <a:spcBef>
                <a:spcPts val="0"/>
              </a:spcBef>
              <a:buSzPts val="2400"/>
            </a:pPr>
            <a:r>
              <a:rPr lang="en-US"/>
              <a:t>example.java</a:t>
            </a:r>
            <a:endParaRPr/>
          </a:p>
        </p:txBody>
      </p:sp>
      <p:sp>
        <p:nvSpPr>
          <p:cNvPr id="295" name="Google Shape;295;p18"/>
          <p:cNvSpPr/>
          <p:nvPr/>
        </p:nvSpPr>
        <p:spPr>
          <a:xfrm>
            <a:off x="2765262" y="2242262"/>
            <a:ext cx="6661476" cy="2808312"/>
          </a:xfrm>
          <a:prstGeom prst="rect">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r>
              <a:rPr lang="en-US" sz="1100">
                <a:solidFill>
                  <a:srgbClr val="00B0F0"/>
                </a:solidFill>
              </a:rPr>
              <a:t>import</a:t>
            </a:r>
            <a:r>
              <a:rPr lang="en-US" sz="1100">
                <a:solidFill>
                  <a:schemeClr val="lt1"/>
                </a:solidFill>
              </a:rPr>
              <a:t> </a:t>
            </a:r>
            <a:r>
              <a:rPr lang="en-US" sz="1100" err="1">
                <a:solidFill>
                  <a:schemeClr val="lt1"/>
                </a:solidFill>
              </a:rPr>
              <a:t>java.util</a:t>
            </a:r>
            <a:r>
              <a:rPr lang="en-US" sz="1100">
                <a:solidFill>
                  <a:schemeClr val="lt1"/>
                </a:solidFill>
              </a:rPr>
              <a:t>.*;</a:t>
            </a:r>
            <a:endParaRPr/>
          </a:p>
          <a:p>
            <a:r>
              <a:rPr lang="en-US" sz="1100">
                <a:solidFill>
                  <a:srgbClr val="00B0F0"/>
                </a:solidFill>
              </a:rPr>
              <a:t>import</a:t>
            </a:r>
            <a:r>
              <a:rPr lang="en-US" sz="1100">
                <a:solidFill>
                  <a:schemeClr val="lt1"/>
                </a:solidFill>
              </a:rPr>
              <a:t> </a:t>
            </a:r>
            <a:r>
              <a:rPr lang="en-US" sz="1100" err="1">
                <a:solidFill>
                  <a:schemeClr val="lt1"/>
                </a:solidFill>
              </a:rPr>
              <a:t>java.util.concurrent.ExecutionException</a:t>
            </a:r>
            <a:r>
              <a:rPr lang="en-US" sz="1100">
                <a:solidFill>
                  <a:schemeClr val="lt1"/>
                </a:solidFill>
              </a:rPr>
              <a:t>;</a:t>
            </a:r>
            <a:endParaRPr/>
          </a:p>
          <a:p>
            <a:r>
              <a:rPr lang="en-US" sz="1100">
                <a:solidFill>
                  <a:srgbClr val="00B0F0"/>
                </a:solidFill>
              </a:rPr>
              <a:t>import</a:t>
            </a:r>
            <a:r>
              <a:rPr lang="en-US" sz="1100">
                <a:solidFill>
                  <a:schemeClr val="lt1"/>
                </a:solidFill>
              </a:rPr>
              <a:t> </a:t>
            </a:r>
            <a:r>
              <a:rPr lang="en-US" sz="1100" err="1">
                <a:solidFill>
                  <a:schemeClr val="lt1"/>
                </a:solidFill>
              </a:rPr>
              <a:t>java.util.concurrent.ForkJoinPool</a:t>
            </a:r>
            <a:r>
              <a:rPr lang="en-US" sz="1100">
                <a:solidFill>
                  <a:schemeClr val="lt1"/>
                </a:solidFill>
              </a:rPr>
              <a:t>;</a:t>
            </a:r>
            <a:endParaRPr/>
          </a:p>
          <a:p>
            <a:r>
              <a:rPr lang="en-US" sz="1100">
                <a:solidFill>
                  <a:srgbClr val="00B0F0"/>
                </a:solidFill>
              </a:rPr>
              <a:t>import</a:t>
            </a:r>
            <a:r>
              <a:rPr lang="en-US" sz="1100">
                <a:solidFill>
                  <a:schemeClr val="lt1"/>
                </a:solidFill>
              </a:rPr>
              <a:t> </a:t>
            </a:r>
            <a:r>
              <a:rPr lang="en-US" sz="1100" err="1">
                <a:solidFill>
                  <a:schemeClr val="lt1"/>
                </a:solidFill>
              </a:rPr>
              <a:t>java.util.concurrent.RecursiveTask</a:t>
            </a:r>
            <a:r>
              <a:rPr lang="en-US" sz="1100">
                <a:solidFill>
                  <a:schemeClr val="lt1"/>
                </a:solidFill>
              </a:rPr>
              <a:t>;</a:t>
            </a:r>
            <a:endParaRPr/>
          </a:p>
          <a:p>
            <a:r>
              <a:rPr lang="en-US" sz="1100">
                <a:solidFill>
                  <a:srgbClr val="00B0F0"/>
                </a:solidFill>
              </a:rPr>
              <a:t>import</a:t>
            </a:r>
            <a:r>
              <a:rPr lang="en-US" sz="1100">
                <a:solidFill>
                  <a:schemeClr val="lt1"/>
                </a:solidFill>
              </a:rPr>
              <a:t> </a:t>
            </a:r>
            <a:r>
              <a:rPr lang="en-US" sz="1100" err="1">
                <a:solidFill>
                  <a:schemeClr val="lt1"/>
                </a:solidFill>
              </a:rPr>
              <a:t>java.util.stream.LongStream</a:t>
            </a:r>
            <a:r>
              <a:rPr lang="en-US" sz="1100">
                <a:solidFill>
                  <a:schemeClr val="lt1"/>
                </a:solidFill>
              </a:rPr>
              <a:t>;</a:t>
            </a:r>
            <a:endParaRPr/>
          </a:p>
          <a:p>
            <a:endParaRPr sz="1100">
              <a:solidFill>
                <a:schemeClr val="lt1"/>
              </a:solidFill>
            </a:endParaRPr>
          </a:p>
          <a:p>
            <a:r>
              <a:rPr lang="en-US" sz="1100">
                <a:solidFill>
                  <a:srgbClr val="66FF99"/>
                </a:solidFill>
              </a:rPr>
              <a:t>public class </a:t>
            </a:r>
            <a:r>
              <a:rPr lang="en-US" sz="1100">
                <a:solidFill>
                  <a:schemeClr val="lt1"/>
                </a:solidFill>
              </a:rPr>
              <a:t>example{</a:t>
            </a:r>
            <a:endParaRPr/>
          </a:p>
          <a:p>
            <a:r>
              <a:rPr lang="en-US" sz="1100">
                <a:solidFill>
                  <a:schemeClr val="lt1"/>
                </a:solidFill>
              </a:rPr>
              <a:t>	</a:t>
            </a:r>
            <a:r>
              <a:rPr lang="en-US" sz="1100">
                <a:solidFill>
                  <a:srgbClr val="66FF99"/>
                </a:solidFill>
              </a:rPr>
              <a:t>public static void</a:t>
            </a:r>
            <a:r>
              <a:rPr lang="en-US" sz="1100">
                <a:solidFill>
                  <a:schemeClr val="lt1"/>
                </a:solidFill>
              </a:rPr>
              <a:t> main(String[] </a:t>
            </a:r>
            <a:r>
              <a:rPr lang="en-US" sz="1100" err="1">
                <a:solidFill>
                  <a:schemeClr val="lt1"/>
                </a:solidFill>
              </a:rPr>
              <a:t>args</a:t>
            </a:r>
            <a:r>
              <a:rPr lang="en-US" sz="1100">
                <a:solidFill>
                  <a:schemeClr val="lt1"/>
                </a:solidFill>
              </a:rPr>
              <a:t>){</a:t>
            </a:r>
            <a:endParaRPr/>
          </a:p>
          <a:p>
            <a:r>
              <a:rPr lang="en-US" sz="1100">
                <a:solidFill>
                  <a:schemeClr val="lt1"/>
                </a:solidFill>
              </a:rPr>
              <a:t>		</a:t>
            </a:r>
            <a:r>
              <a:rPr lang="en-US" sz="1100">
                <a:solidFill>
                  <a:srgbClr val="71BEC4"/>
                </a:solidFill>
              </a:rPr>
              <a:t>//create a 100 length array</a:t>
            </a:r>
            <a:endParaRPr/>
          </a:p>
          <a:p>
            <a:r>
              <a:rPr lang="en-US" sz="1100">
                <a:solidFill>
                  <a:schemeClr val="lt1"/>
                </a:solidFill>
              </a:rPr>
              <a:t>		</a:t>
            </a:r>
            <a:r>
              <a:rPr lang="en-US" sz="1100">
                <a:solidFill>
                  <a:srgbClr val="66FF99"/>
                </a:solidFill>
              </a:rPr>
              <a:t>long</a:t>
            </a:r>
            <a:r>
              <a:rPr lang="en-US" sz="1100">
                <a:solidFill>
                  <a:schemeClr val="lt1"/>
                </a:solidFill>
              </a:rPr>
              <a:t>[] numbers = </a:t>
            </a:r>
            <a:r>
              <a:rPr lang="en-US" sz="1100" err="1">
                <a:solidFill>
                  <a:schemeClr val="lt1"/>
                </a:solidFill>
              </a:rPr>
              <a:t>LongStream.rangeClosed</a:t>
            </a:r>
            <a:r>
              <a:rPr lang="en-US" sz="1100">
                <a:solidFill>
                  <a:schemeClr val="lt1"/>
                </a:solidFill>
              </a:rPr>
              <a:t>(</a:t>
            </a:r>
            <a:r>
              <a:rPr lang="en-US" sz="1100">
                <a:solidFill>
                  <a:srgbClr val="FF00FF"/>
                </a:solidFill>
              </a:rPr>
              <a:t>1</a:t>
            </a:r>
            <a:r>
              <a:rPr lang="en-US" sz="1100">
                <a:solidFill>
                  <a:schemeClr val="lt1"/>
                </a:solidFill>
              </a:rPr>
              <a:t>,</a:t>
            </a:r>
            <a:r>
              <a:rPr lang="en-US" sz="1100">
                <a:solidFill>
                  <a:srgbClr val="FF00FF"/>
                </a:solidFill>
              </a:rPr>
              <a:t>100</a:t>
            </a:r>
            <a:r>
              <a:rPr lang="en-US" sz="1100">
                <a:solidFill>
                  <a:schemeClr val="lt1"/>
                </a:solidFill>
              </a:rPr>
              <a:t>).</a:t>
            </a:r>
            <a:r>
              <a:rPr lang="en-US" sz="1100" err="1">
                <a:solidFill>
                  <a:schemeClr val="lt1"/>
                </a:solidFill>
              </a:rPr>
              <a:t>toArray</a:t>
            </a:r>
            <a:r>
              <a:rPr lang="en-US" sz="1100">
                <a:solidFill>
                  <a:schemeClr val="lt1"/>
                </a:solidFill>
              </a:rPr>
              <a:t>();</a:t>
            </a:r>
            <a:endParaRPr/>
          </a:p>
          <a:p>
            <a:r>
              <a:rPr lang="en-US" sz="1100">
                <a:solidFill>
                  <a:schemeClr val="lt1"/>
                </a:solidFill>
              </a:rPr>
              <a:t>		</a:t>
            </a:r>
            <a:r>
              <a:rPr lang="en-US" sz="1100">
                <a:solidFill>
                  <a:srgbClr val="71BEC4"/>
                </a:solidFill>
              </a:rPr>
              <a:t>//create fork join object</a:t>
            </a:r>
            <a:endParaRPr/>
          </a:p>
          <a:p>
            <a:r>
              <a:rPr lang="en-US" sz="1100">
                <a:solidFill>
                  <a:schemeClr val="lt1"/>
                </a:solidFill>
              </a:rPr>
              <a:t>		sumOfArray sum = </a:t>
            </a:r>
            <a:r>
              <a:rPr lang="en-US" sz="1100">
                <a:solidFill>
                  <a:srgbClr val="FFFF00"/>
                </a:solidFill>
              </a:rPr>
              <a:t>new</a:t>
            </a:r>
            <a:r>
              <a:rPr lang="en-US" sz="1100">
                <a:solidFill>
                  <a:schemeClr val="lt1"/>
                </a:solidFill>
              </a:rPr>
              <a:t> </a:t>
            </a:r>
            <a:r>
              <a:rPr lang="en-US" sz="1100" err="1">
                <a:solidFill>
                  <a:schemeClr val="lt1"/>
                </a:solidFill>
              </a:rPr>
              <a:t>ForkJoinSum</a:t>
            </a:r>
            <a:r>
              <a:rPr lang="en-US" sz="1100">
                <a:solidFill>
                  <a:schemeClr val="lt1"/>
                </a:solidFill>
              </a:rPr>
              <a:t>();</a:t>
            </a:r>
            <a:endParaRPr/>
          </a:p>
          <a:p>
            <a:r>
              <a:rPr lang="en-US" sz="1100">
                <a:solidFill>
                  <a:schemeClr val="lt1"/>
                </a:solidFill>
              </a:rPr>
              <a:t>		</a:t>
            </a:r>
            <a:r>
              <a:rPr lang="en-US" sz="1100">
                <a:solidFill>
                  <a:srgbClr val="9DD2D6"/>
                </a:solidFill>
              </a:rPr>
              <a:t>//print result</a:t>
            </a:r>
            <a:endParaRPr/>
          </a:p>
          <a:p>
            <a:r>
              <a:rPr lang="en-US" sz="1100">
                <a:solidFill>
                  <a:schemeClr val="lt1"/>
                </a:solidFill>
              </a:rPr>
              <a:t>		</a:t>
            </a:r>
            <a:r>
              <a:rPr lang="en-US" sz="1100" err="1">
                <a:solidFill>
                  <a:schemeClr val="lt1"/>
                </a:solidFill>
              </a:rPr>
              <a:t>System.out.println</a:t>
            </a:r>
            <a:r>
              <a:rPr lang="en-US" sz="1100">
                <a:solidFill>
                  <a:schemeClr val="lt1"/>
                </a:solidFill>
              </a:rPr>
              <a:t>(</a:t>
            </a:r>
            <a:r>
              <a:rPr lang="en-US" sz="1100" err="1">
                <a:solidFill>
                  <a:schemeClr val="lt1"/>
                </a:solidFill>
              </a:rPr>
              <a:t>sum.sumUp</a:t>
            </a:r>
            <a:r>
              <a:rPr lang="en-US" sz="1100">
                <a:solidFill>
                  <a:schemeClr val="lt1"/>
                </a:solidFill>
              </a:rPr>
              <a:t>(numbers));</a:t>
            </a:r>
            <a:endParaRPr/>
          </a:p>
          <a:p>
            <a:r>
              <a:rPr lang="en-US" sz="1100">
                <a:solidFill>
                  <a:schemeClr val="lt1"/>
                </a:solidFill>
              </a:rPr>
              <a:t>	}</a:t>
            </a:r>
            <a:endParaRPr/>
          </a:p>
          <a:p>
            <a:r>
              <a:rPr lang="en-US" sz="1100">
                <a:solidFill>
                  <a:schemeClr val="lt1"/>
                </a:solidFill>
              </a:rPr>
              <a:t>}</a:t>
            </a:r>
            <a:endParaRPr sz="1100">
              <a:solidFill>
                <a:schemeClr val="lt1"/>
              </a:solidFill>
            </a:endParaRPr>
          </a:p>
        </p:txBody>
      </p:sp>
      <p:pic>
        <p:nvPicPr>
          <p:cNvPr id="5" name="圖片 4" descr="一張含有 文字, 螢幕擷取畫面, 字型 的圖片&#10;&#10;自動產生的描述">
            <a:extLst>
              <a:ext uri="{FF2B5EF4-FFF2-40B4-BE49-F238E27FC236}">
                <a16:creationId xmlns:a16="http://schemas.microsoft.com/office/drawing/2014/main" id="{43291EB9-F670-7C8B-9724-A3C4AE54ADB4}"/>
              </a:ext>
            </a:extLst>
          </p:cNvPr>
          <p:cNvPicPr>
            <a:picLocks noChangeAspect="1"/>
          </p:cNvPicPr>
          <p:nvPr/>
        </p:nvPicPr>
        <p:blipFill>
          <a:blip r:embed="rId3"/>
          <a:stretch>
            <a:fillRect/>
          </a:stretch>
        </p:blipFill>
        <p:spPr>
          <a:xfrm>
            <a:off x="1881807" y="5295096"/>
            <a:ext cx="8739809" cy="12321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7"/>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Autofit/>
          </a:bodyPr>
          <a:lstStyle/>
          <a:p>
            <a:r>
              <a:rPr lang="en-US" b="1"/>
              <a:t>Fork-Join Example</a:t>
            </a:r>
            <a:endParaRPr b="1"/>
          </a:p>
        </p:txBody>
      </p:sp>
      <p:sp>
        <p:nvSpPr>
          <p:cNvPr id="286" name="Google Shape;286;p17"/>
          <p:cNvSpPr/>
          <p:nvPr/>
        </p:nvSpPr>
        <p:spPr>
          <a:xfrm>
            <a:off x="2567609" y="1417638"/>
            <a:ext cx="2031325" cy="369332"/>
          </a:xfrm>
          <a:prstGeom prst="rect">
            <a:avLst/>
          </a:prstGeom>
          <a:noFill/>
          <a:ln>
            <a:noFill/>
          </a:ln>
        </p:spPr>
        <p:txBody>
          <a:bodyPr spcFirstLastPara="1" wrap="square" lIns="91425" tIns="45700" rIns="91425" bIns="45700" anchor="t" anchorCtr="0">
            <a:spAutoFit/>
          </a:bodyPr>
          <a:lstStyle/>
          <a:p>
            <a:r>
              <a:rPr lang="en-US" sz="1800">
                <a:solidFill>
                  <a:schemeClr val="dk1"/>
                </a:solidFill>
              </a:rPr>
              <a:t>ForkJoinSum.java</a:t>
            </a:r>
            <a:endParaRPr sz="1800">
              <a:solidFill>
                <a:schemeClr val="dk1"/>
              </a:solidFill>
            </a:endParaRPr>
          </a:p>
        </p:txBody>
      </p:sp>
      <p:sp>
        <p:nvSpPr>
          <p:cNvPr id="287" name="Google Shape;287;p17"/>
          <p:cNvSpPr/>
          <p:nvPr/>
        </p:nvSpPr>
        <p:spPr>
          <a:xfrm>
            <a:off x="2279576" y="1786970"/>
            <a:ext cx="8136904" cy="4810382"/>
          </a:xfrm>
          <a:prstGeom prst="rect">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r>
              <a:rPr lang="en-US" sz="1100">
                <a:solidFill>
                  <a:schemeClr val="lt1"/>
                </a:solidFill>
              </a:rPr>
              <a:t>		</a:t>
            </a:r>
            <a:r>
              <a:rPr lang="en-US" sz="1100">
                <a:solidFill>
                  <a:srgbClr val="00B0F0"/>
                </a:solidFill>
              </a:rPr>
              <a:t>@Override</a:t>
            </a:r>
            <a:endParaRPr/>
          </a:p>
          <a:p>
            <a:r>
              <a:rPr lang="en-US" sz="1100">
                <a:solidFill>
                  <a:schemeClr val="lt1"/>
                </a:solidFill>
              </a:rPr>
              <a:t>		</a:t>
            </a:r>
            <a:r>
              <a:rPr lang="en-US" sz="1100">
                <a:solidFill>
                  <a:srgbClr val="71BEC4"/>
                </a:solidFill>
              </a:rPr>
              <a:t>//write the code to do sum</a:t>
            </a:r>
            <a:endParaRPr/>
          </a:p>
          <a:p>
            <a:r>
              <a:rPr lang="en-US" sz="1100">
                <a:solidFill>
                  <a:schemeClr val="lt1"/>
                </a:solidFill>
              </a:rPr>
              <a:t>		</a:t>
            </a:r>
            <a:r>
              <a:rPr lang="en-US" sz="1100">
                <a:solidFill>
                  <a:srgbClr val="66FF99"/>
                </a:solidFill>
              </a:rPr>
              <a:t>protected Long</a:t>
            </a:r>
            <a:r>
              <a:rPr lang="en-US" sz="1100">
                <a:solidFill>
                  <a:schemeClr val="lt1"/>
                </a:solidFill>
              </a:rPr>
              <a:t> compute(){</a:t>
            </a:r>
            <a:endParaRPr/>
          </a:p>
          <a:p>
            <a:r>
              <a:rPr lang="en-US" sz="1100">
                <a:solidFill>
                  <a:schemeClr val="lt1"/>
                </a:solidFill>
              </a:rPr>
              <a:t>			</a:t>
            </a:r>
            <a:r>
              <a:rPr lang="en-US" sz="1100">
                <a:solidFill>
                  <a:srgbClr val="FFFF00"/>
                </a:solidFill>
              </a:rPr>
              <a:t>if</a:t>
            </a:r>
            <a:r>
              <a:rPr lang="en-US" sz="1100">
                <a:solidFill>
                  <a:schemeClr val="lt1"/>
                </a:solidFill>
              </a:rPr>
              <a:t>(to-from&lt;</a:t>
            </a:r>
            <a:r>
              <a:rPr lang="en-US" sz="1100">
                <a:solidFill>
                  <a:srgbClr val="FF00FF"/>
                </a:solidFill>
              </a:rPr>
              <a:t>6</a:t>
            </a:r>
            <a:r>
              <a:rPr lang="en-US" sz="1100">
                <a:solidFill>
                  <a:schemeClr val="lt1"/>
                </a:solidFill>
              </a:rPr>
              <a:t>){</a:t>
            </a:r>
            <a:endParaRPr/>
          </a:p>
          <a:p>
            <a:r>
              <a:rPr lang="en-US" sz="1100">
                <a:solidFill>
                  <a:schemeClr val="lt1"/>
                </a:solidFill>
              </a:rPr>
              <a:t>				</a:t>
            </a:r>
            <a:r>
              <a:rPr lang="en-US" sz="1100">
                <a:solidFill>
                  <a:srgbClr val="66FF99"/>
                </a:solidFill>
              </a:rPr>
              <a:t>long</a:t>
            </a:r>
            <a:r>
              <a:rPr lang="en-US" sz="1100">
                <a:solidFill>
                  <a:schemeClr val="lt1"/>
                </a:solidFill>
              </a:rPr>
              <a:t> total=</a:t>
            </a:r>
            <a:r>
              <a:rPr lang="en-US" sz="1100">
                <a:solidFill>
                  <a:srgbClr val="FF00FF"/>
                </a:solidFill>
              </a:rPr>
              <a:t>0</a:t>
            </a:r>
            <a:r>
              <a:rPr lang="en-US" sz="1100">
                <a:solidFill>
                  <a:schemeClr val="lt1"/>
                </a:solidFill>
              </a:rPr>
              <a:t>;</a:t>
            </a:r>
            <a:endParaRPr/>
          </a:p>
          <a:p>
            <a:r>
              <a:rPr lang="en-US" sz="1100">
                <a:solidFill>
                  <a:schemeClr val="lt1"/>
                </a:solidFill>
              </a:rPr>
              <a:t>				</a:t>
            </a:r>
            <a:r>
              <a:rPr lang="en-US" sz="1100">
                <a:solidFill>
                  <a:srgbClr val="FFFF00"/>
                </a:solidFill>
              </a:rPr>
              <a:t>for</a:t>
            </a:r>
            <a:r>
              <a:rPr lang="en-US" sz="1100">
                <a:solidFill>
                  <a:schemeClr val="lt1"/>
                </a:solidFill>
              </a:rPr>
              <a:t>(</a:t>
            </a:r>
            <a:r>
              <a:rPr lang="en-US" sz="1100">
                <a:solidFill>
                  <a:srgbClr val="66FF99"/>
                </a:solidFill>
              </a:rPr>
              <a:t>int </a:t>
            </a:r>
            <a:r>
              <a:rPr lang="en-US" sz="1100" err="1">
                <a:solidFill>
                  <a:schemeClr val="lt1"/>
                </a:solidFill>
              </a:rPr>
              <a:t>i</a:t>
            </a:r>
            <a:r>
              <a:rPr lang="en-US" sz="1100">
                <a:solidFill>
                  <a:schemeClr val="lt1"/>
                </a:solidFill>
              </a:rPr>
              <a:t> =</a:t>
            </a:r>
            <a:r>
              <a:rPr lang="en-US" sz="1100" err="1">
                <a:solidFill>
                  <a:schemeClr val="lt1"/>
                </a:solidFill>
              </a:rPr>
              <a:t>from;i</a:t>
            </a:r>
            <a:r>
              <a:rPr lang="en-US" sz="1100">
                <a:solidFill>
                  <a:schemeClr val="lt1"/>
                </a:solidFill>
              </a:rPr>
              <a:t>&lt;=</a:t>
            </a:r>
            <a:r>
              <a:rPr lang="en-US" sz="1100" err="1">
                <a:solidFill>
                  <a:schemeClr val="lt1"/>
                </a:solidFill>
              </a:rPr>
              <a:t>to;i</a:t>
            </a:r>
            <a:r>
              <a:rPr lang="en-US" sz="1100">
                <a:solidFill>
                  <a:schemeClr val="lt1"/>
                </a:solidFill>
              </a:rPr>
              <a:t>++){</a:t>
            </a:r>
            <a:endParaRPr/>
          </a:p>
          <a:p>
            <a:r>
              <a:rPr lang="en-US" sz="1100">
                <a:solidFill>
                  <a:schemeClr val="lt1"/>
                </a:solidFill>
              </a:rPr>
              <a:t>					total += numbers[</a:t>
            </a:r>
            <a:r>
              <a:rPr lang="en-US" sz="1100" err="1">
                <a:solidFill>
                  <a:schemeClr val="lt1"/>
                </a:solidFill>
              </a:rPr>
              <a:t>i</a:t>
            </a:r>
            <a:r>
              <a:rPr lang="en-US" sz="1100">
                <a:solidFill>
                  <a:schemeClr val="lt1"/>
                </a:solidFill>
              </a:rPr>
              <a:t>];</a:t>
            </a:r>
            <a:endParaRPr/>
          </a:p>
          <a:p>
            <a:r>
              <a:rPr lang="en-US" sz="1100">
                <a:solidFill>
                  <a:schemeClr val="lt1"/>
                </a:solidFill>
              </a:rPr>
              <a:t>				}</a:t>
            </a:r>
            <a:endParaRPr/>
          </a:p>
          <a:p>
            <a:r>
              <a:rPr lang="en-US" sz="1100">
                <a:solidFill>
                  <a:schemeClr val="lt1"/>
                </a:solidFill>
              </a:rPr>
              <a:t>				</a:t>
            </a:r>
            <a:r>
              <a:rPr lang="en-US" sz="1100">
                <a:solidFill>
                  <a:srgbClr val="FFFF00"/>
                </a:solidFill>
              </a:rPr>
              <a:t>return</a:t>
            </a:r>
            <a:r>
              <a:rPr lang="en-US" sz="1100">
                <a:solidFill>
                  <a:schemeClr val="lt1"/>
                </a:solidFill>
              </a:rPr>
              <a:t> total;</a:t>
            </a:r>
            <a:endParaRPr/>
          </a:p>
          <a:p>
            <a:r>
              <a:rPr lang="en-US" sz="1100">
                <a:solidFill>
                  <a:schemeClr val="lt1"/>
                </a:solidFill>
              </a:rPr>
              <a:t>			}</a:t>
            </a:r>
            <a:endParaRPr/>
          </a:p>
          <a:p>
            <a:r>
              <a:rPr lang="en-US" sz="1100">
                <a:solidFill>
                  <a:schemeClr val="lt1"/>
                </a:solidFill>
              </a:rPr>
              <a:t>			</a:t>
            </a:r>
            <a:r>
              <a:rPr lang="en-US" sz="1100">
                <a:solidFill>
                  <a:srgbClr val="FFFF00"/>
                </a:solidFill>
              </a:rPr>
              <a:t>else</a:t>
            </a:r>
            <a:r>
              <a:rPr lang="en-US" sz="1100">
                <a:solidFill>
                  <a:schemeClr val="lt1"/>
                </a:solidFill>
              </a:rPr>
              <a:t>{</a:t>
            </a:r>
            <a:endParaRPr/>
          </a:p>
          <a:p>
            <a:r>
              <a:rPr lang="en-US" sz="1100">
                <a:solidFill>
                  <a:schemeClr val="lt1"/>
                </a:solidFill>
              </a:rPr>
              <a:t>				</a:t>
            </a:r>
            <a:r>
              <a:rPr lang="en-US" sz="1100">
                <a:solidFill>
                  <a:srgbClr val="66FF99"/>
                </a:solidFill>
              </a:rPr>
              <a:t>int</a:t>
            </a:r>
            <a:r>
              <a:rPr lang="en-US" sz="1100">
                <a:solidFill>
                  <a:schemeClr val="lt1"/>
                </a:solidFill>
              </a:rPr>
              <a:t> split=(</a:t>
            </a:r>
            <a:r>
              <a:rPr lang="en-US" sz="1100" err="1">
                <a:solidFill>
                  <a:schemeClr val="lt1"/>
                </a:solidFill>
              </a:rPr>
              <a:t>from+to</a:t>
            </a:r>
            <a:r>
              <a:rPr lang="en-US" sz="1100">
                <a:solidFill>
                  <a:schemeClr val="lt1"/>
                </a:solidFill>
              </a:rPr>
              <a:t>)/</a:t>
            </a:r>
            <a:r>
              <a:rPr lang="en-US" sz="1100">
                <a:solidFill>
                  <a:srgbClr val="FF00FF"/>
                </a:solidFill>
              </a:rPr>
              <a:t>2</a:t>
            </a:r>
            <a:r>
              <a:rPr lang="en-US" sz="1100">
                <a:solidFill>
                  <a:schemeClr val="lt1"/>
                </a:solidFill>
              </a:rPr>
              <a:t>;</a:t>
            </a:r>
            <a:endParaRPr/>
          </a:p>
          <a:p>
            <a:r>
              <a:rPr lang="en-US" sz="1100">
                <a:solidFill>
                  <a:schemeClr val="lt1"/>
                </a:solidFill>
              </a:rPr>
              <a:t>				</a:t>
            </a:r>
            <a:r>
              <a:rPr lang="en-US" sz="1100" err="1">
                <a:solidFill>
                  <a:schemeClr val="lt1"/>
                </a:solidFill>
              </a:rPr>
              <a:t>SumTask</a:t>
            </a:r>
            <a:r>
              <a:rPr lang="en-US" sz="1100">
                <a:solidFill>
                  <a:schemeClr val="lt1"/>
                </a:solidFill>
              </a:rPr>
              <a:t> f1 = </a:t>
            </a:r>
            <a:r>
              <a:rPr lang="en-US" sz="1100">
                <a:solidFill>
                  <a:srgbClr val="FFFF00"/>
                </a:solidFill>
              </a:rPr>
              <a:t>new</a:t>
            </a:r>
            <a:r>
              <a:rPr lang="en-US" sz="1100">
                <a:solidFill>
                  <a:schemeClr val="lt1"/>
                </a:solidFill>
              </a:rPr>
              <a:t> </a:t>
            </a:r>
            <a:r>
              <a:rPr lang="en-US" sz="1100" err="1">
                <a:solidFill>
                  <a:schemeClr val="lt1"/>
                </a:solidFill>
              </a:rPr>
              <a:t>SumTask</a:t>
            </a:r>
            <a:r>
              <a:rPr lang="en-US" sz="1100">
                <a:solidFill>
                  <a:schemeClr val="lt1"/>
                </a:solidFill>
              </a:rPr>
              <a:t>(</a:t>
            </a:r>
            <a:r>
              <a:rPr lang="en-US" sz="1100" err="1">
                <a:solidFill>
                  <a:schemeClr val="lt1"/>
                </a:solidFill>
              </a:rPr>
              <a:t>numbers,from,split</a:t>
            </a:r>
            <a:r>
              <a:rPr lang="en-US" sz="1100">
                <a:solidFill>
                  <a:schemeClr val="lt1"/>
                </a:solidFill>
              </a:rPr>
              <a:t>);</a:t>
            </a:r>
            <a:endParaRPr/>
          </a:p>
          <a:p>
            <a:r>
              <a:rPr lang="en-US" sz="1100">
                <a:solidFill>
                  <a:schemeClr val="lt1"/>
                </a:solidFill>
              </a:rPr>
              <a:t>				</a:t>
            </a:r>
            <a:r>
              <a:rPr lang="en-US" sz="1100" err="1">
                <a:solidFill>
                  <a:schemeClr val="lt1"/>
                </a:solidFill>
              </a:rPr>
              <a:t>SumTask</a:t>
            </a:r>
            <a:r>
              <a:rPr lang="en-US" sz="1100">
                <a:solidFill>
                  <a:schemeClr val="lt1"/>
                </a:solidFill>
              </a:rPr>
              <a:t> f2 = </a:t>
            </a:r>
            <a:r>
              <a:rPr lang="en-US" sz="1100">
                <a:solidFill>
                  <a:srgbClr val="FFFF00"/>
                </a:solidFill>
              </a:rPr>
              <a:t>new</a:t>
            </a:r>
            <a:r>
              <a:rPr lang="en-US" sz="1100">
                <a:solidFill>
                  <a:schemeClr val="lt1"/>
                </a:solidFill>
              </a:rPr>
              <a:t> </a:t>
            </a:r>
            <a:r>
              <a:rPr lang="en-US" sz="1100" err="1">
                <a:solidFill>
                  <a:schemeClr val="lt1"/>
                </a:solidFill>
              </a:rPr>
              <a:t>SumTask</a:t>
            </a:r>
            <a:r>
              <a:rPr lang="en-US" sz="1100">
                <a:solidFill>
                  <a:schemeClr val="lt1"/>
                </a:solidFill>
              </a:rPr>
              <a:t>(numbers,split+</a:t>
            </a:r>
            <a:r>
              <a:rPr lang="en-US" sz="1100">
                <a:solidFill>
                  <a:srgbClr val="FF00FF"/>
                </a:solidFill>
              </a:rPr>
              <a:t>1</a:t>
            </a:r>
            <a:r>
              <a:rPr lang="en-US" sz="1100">
                <a:solidFill>
                  <a:schemeClr val="lt1"/>
                </a:solidFill>
              </a:rPr>
              <a:t>,to);</a:t>
            </a:r>
            <a:endParaRPr/>
          </a:p>
          <a:p>
            <a:r>
              <a:rPr lang="en-US" sz="1100">
                <a:solidFill>
                  <a:schemeClr val="lt1"/>
                </a:solidFill>
              </a:rPr>
              <a:t>				f1.fork();</a:t>
            </a:r>
            <a:endParaRPr/>
          </a:p>
          <a:p>
            <a:r>
              <a:rPr lang="en-US" sz="1100">
                <a:solidFill>
                  <a:schemeClr val="lt1"/>
                </a:solidFill>
              </a:rPr>
              <a:t>				</a:t>
            </a:r>
            <a:r>
              <a:rPr lang="en-US" sz="1100">
                <a:solidFill>
                  <a:srgbClr val="FFFF00"/>
                </a:solidFill>
              </a:rPr>
              <a:t>return</a:t>
            </a:r>
            <a:r>
              <a:rPr lang="en-US" sz="1100">
                <a:solidFill>
                  <a:schemeClr val="lt1"/>
                </a:solidFill>
              </a:rPr>
              <a:t> f2.compute()+f1.join();</a:t>
            </a:r>
            <a:endParaRPr/>
          </a:p>
          <a:p>
            <a:r>
              <a:rPr lang="en-US" sz="1100">
                <a:solidFill>
                  <a:schemeClr val="lt1"/>
                </a:solidFill>
              </a:rPr>
              <a:t>			}</a:t>
            </a:r>
            <a:endParaRPr/>
          </a:p>
          <a:p>
            <a:r>
              <a:rPr lang="en-US" sz="1100">
                <a:solidFill>
                  <a:schemeClr val="lt1"/>
                </a:solidFill>
              </a:rPr>
              <a:t>		}</a:t>
            </a:r>
            <a:endParaRPr/>
          </a:p>
          <a:p>
            <a:r>
              <a:rPr lang="en-US" sz="1100">
                <a:solidFill>
                  <a:schemeClr val="lt1"/>
                </a:solidFill>
              </a:rPr>
              <a:t>	}</a:t>
            </a:r>
            <a:endParaRPr/>
          </a:p>
          <a:p>
            <a:r>
              <a:rPr lang="en-US" sz="1100">
                <a:solidFill>
                  <a:schemeClr val="lt1"/>
                </a:solidFill>
              </a:rPr>
              <a:t>	</a:t>
            </a:r>
            <a:r>
              <a:rPr lang="en-US" sz="1100">
                <a:solidFill>
                  <a:srgbClr val="71BEC4"/>
                </a:solidFill>
              </a:rPr>
              <a:t>//</a:t>
            </a:r>
            <a:r>
              <a:rPr lang="en-US" sz="1100" err="1">
                <a:solidFill>
                  <a:srgbClr val="71BEC4"/>
                </a:solidFill>
              </a:rPr>
              <a:t>intialize</a:t>
            </a:r>
            <a:endParaRPr sz="1100">
              <a:solidFill>
                <a:srgbClr val="71BEC4"/>
              </a:solidFill>
            </a:endParaRPr>
          </a:p>
          <a:p>
            <a:r>
              <a:rPr lang="en-US" sz="1100">
                <a:solidFill>
                  <a:schemeClr val="lt1"/>
                </a:solidFill>
              </a:rPr>
              <a:t>	</a:t>
            </a:r>
            <a:r>
              <a:rPr lang="en-US" sz="1100">
                <a:solidFill>
                  <a:srgbClr val="66FF99"/>
                </a:solidFill>
              </a:rPr>
              <a:t>public</a:t>
            </a:r>
            <a:r>
              <a:rPr lang="en-US" sz="1100">
                <a:solidFill>
                  <a:schemeClr val="lt1"/>
                </a:solidFill>
              </a:rPr>
              <a:t> </a:t>
            </a:r>
            <a:r>
              <a:rPr lang="en-US" sz="1100" err="1">
                <a:solidFill>
                  <a:schemeClr val="lt1"/>
                </a:solidFill>
              </a:rPr>
              <a:t>ForkJoinSum</a:t>
            </a:r>
            <a:r>
              <a:rPr lang="en-US" sz="1100">
                <a:solidFill>
                  <a:schemeClr val="lt1"/>
                </a:solidFill>
              </a:rPr>
              <a:t>(){</a:t>
            </a:r>
            <a:endParaRPr/>
          </a:p>
          <a:p>
            <a:r>
              <a:rPr lang="en-US" sz="1100">
                <a:solidFill>
                  <a:schemeClr val="lt1"/>
                </a:solidFill>
              </a:rPr>
              <a:t>		pool = </a:t>
            </a:r>
            <a:r>
              <a:rPr lang="en-US" sz="1100">
                <a:solidFill>
                  <a:srgbClr val="FFFF00"/>
                </a:solidFill>
              </a:rPr>
              <a:t>new</a:t>
            </a:r>
            <a:r>
              <a:rPr lang="en-US" sz="1100">
                <a:solidFill>
                  <a:schemeClr val="lt1"/>
                </a:solidFill>
              </a:rPr>
              <a:t> </a:t>
            </a:r>
            <a:r>
              <a:rPr lang="en-US" sz="1100" err="1">
                <a:solidFill>
                  <a:schemeClr val="lt1"/>
                </a:solidFill>
              </a:rPr>
              <a:t>ForkJoinPool</a:t>
            </a:r>
            <a:r>
              <a:rPr lang="en-US" sz="1100">
                <a:solidFill>
                  <a:schemeClr val="lt1"/>
                </a:solidFill>
              </a:rPr>
              <a:t>();</a:t>
            </a:r>
            <a:endParaRPr/>
          </a:p>
          <a:p>
            <a:r>
              <a:rPr lang="en-US" sz="1100">
                <a:solidFill>
                  <a:schemeClr val="lt1"/>
                </a:solidFill>
              </a:rPr>
              <a:t>	}</a:t>
            </a:r>
            <a:endParaRPr/>
          </a:p>
          <a:p>
            <a:r>
              <a:rPr lang="en-US" sz="1100">
                <a:solidFill>
                  <a:schemeClr val="lt1"/>
                </a:solidFill>
              </a:rPr>
              <a:t>	</a:t>
            </a:r>
            <a:r>
              <a:rPr lang="en-US" sz="1100">
                <a:solidFill>
                  <a:srgbClr val="71BEC4"/>
                </a:solidFill>
              </a:rPr>
              <a:t>//invoke the task to pool</a:t>
            </a:r>
            <a:endParaRPr/>
          </a:p>
          <a:p>
            <a:r>
              <a:rPr lang="en-US" sz="1100">
                <a:solidFill>
                  <a:schemeClr val="lt1"/>
                </a:solidFill>
              </a:rPr>
              <a:t>	</a:t>
            </a:r>
            <a:r>
              <a:rPr lang="en-US" sz="1100">
                <a:solidFill>
                  <a:srgbClr val="66FF99"/>
                </a:solidFill>
              </a:rPr>
              <a:t>public long </a:t>
            </a:r>
            <a:r>
              <a:rPr lang="en-US" sz="1100" err="1">
                <a:solidFill>
                  <a:schemeClr val="lt1"/>
                </a:solidFill>
              </a:rPr>
              <a:t>sumUp</a:t>
            </a:r>
            <a:r>
              <a:rPr lang="en-US" sz="1100">
                <a:solidFill>
                  <a:schemeClr val="lt1"/>
                </a:solidFill>
              </a:rPr>
              <a:t>(</a:t>
            </a:r>
            <a:r>
              <a:rPr lang="en-US" sz="1100">
                <a:solidFill>
                  <a:srgbClr val="66FF99"/>
                </a:solidFill>
              </a:rPr>
              <a:t>long</a:t>
            </a:r>
            <a:r>
              <a:rPr lang="en-US" sz="1100">
                <a:solidFill>
                  <a:schemeClr val="lt1"/>
                </a:solidFill>
              </a:rPr>
              <a:t>[] numbers){</a:t>
            </a:r>
            <a:endParaRPr/>
          </a:p>
          <a:p>
            <a:r>
              <a:rPr lang="en-US" sz="1100">
                <a:solidFill>
                  <a:schemeClr val="lt1"/>
                </a:solidFill>
              </a:rPr>
              <a:t>		</a:t>
            </a:r>
            <a:r>
              <a:rPr lang="en-US" sz="1100">
                <a:solidFill>
                  <a:srgbClr val="FFFF00"/>
                </a:solidFill>
              </a:rPr>
              <a:t>return</a:t>
            </a:r>
            <a:r>
              <a:rPr lang="en-US" sz="1100">
                <a:solidFill>
                  <a:schemeClr val="lt1"/>
                </a:solidFill>
              </a:rPr>
              <a:t> </a:t>
            </a:r>
            <a:r>
              <a:rPr lang="en-US" sz="1100" err="1">
                <a:solidFill>
                  <a:schemeClr val="lt1"/>
                </a:solidFill>
              </a:rPr>
              <a:t>pool.invoke</a:t>
            </a:r>
            <a:r>
              <a:rPr lang="en-US" sz="1100">
                <a:solidFill>
                  <a:schemeClr val="lt1"/>
                </a:solidFill>
              </a:rPr>
              <a:t>(</a:t>
            </a:r>
            <a:r>
              <a:rPr lang="en-US" sz="1100">
                <a:solidFill>
                  <a:srgbClr val="FFFF00"/>
                </a:solidFill>
              </a:rPr>
              <a:t>new</a:t>
            </a:r>
            <a:r>
              <a:rPr lang="en-US" sz="1100">
                <a:solidFill>
                  <a:schemeClr val="lt1"/>
                </a:solidFill>
              </a:rPr>
              <a:t> </a:t>
            </a:r>
            <a:r>
              <a:rPr lang="en-US" sz="1100" err="1">
                <a:solidFill>
                  <a:schemeClr val="lt1"/>
                </a:solidFill>
              </a:rPr>
              <a:t>SumTask</a:t>
            </a:r>
            <a:r>
              <a:rPr lang="en-US" sz="1100">
                <a:solidFill>
                  <a:schemeClr val="lt1"/>
                </a:solidFill>
              </a:rPr>
              <a:t>(numbers,</a:t>
            </a:r>
            <a:r>
              <a:rPr lang="en-US" sz="1100">
                <a:solidFill>
                  <a:srgbClr val="FF00FF"/>
                </a:solidFill>
              </a:rPr>
              <a:t>0</a:t>
            </a:r>
            <a:r>
              <a:rPr lang="en-US" sz="1100">
                <a:solidFill>
                  <a:schemeClr val="lt1"/>
                </a:solidFill>
              </a:rPr>
              <a:t>,numbers.length-</a:t>
            </a:r>
            <a:r>
              <a:rPr lang="en-US" sz="1100">
                <a:solidFill>
                  <a:srgbClr val="FF00FF"/>
                </a:solidFill>
              </a:rPr>
              <a:t>1</a:t>
            </a:r>
            <a:r>
              <a:rPr lang="en-US" sz="1100">
                <a:solidFill>
                  <a:schemeClr val="lt1"/>
                </a:solidFill>
              </a:rPr>
              <a:t>));</a:t>
            </a:r>
            <a:endParaRPr/>
          </a:p>
          <a:p>
            <a:r>
              <a:rPr lang="en-US" sz="1100">
                <a:solidFill>
                  <a:schemeClr val="lt1"/>
                </a:solidFill>
              </a:rPr>
              <a:t>	}</a:t>
            </a:r>
            <a:endParaRPr/>
          </a:p>
          <a:p>
            <a:r>
              <a:rPr lang="en-US" sz="1100">
                <a:solidFill>
                  <a:schemeClr val="lt1"/>
                </a:solidFill>
              </a:rPr>
              <a:t>}</a:t>
            </a:r>
            <a:endParaRPr sz="11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9"/>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Autofit/>
          </a:bodyPr>
          <a:lstStyle/>
          <a:p>
            <a:r>
              <a:rPr lang="en-US" b="1"/>
              <a:t>Outline</a:t>
            </a:r>
            <a:endParaRPr b="1"/>
          </a:p>
        </p:txBody>
      </p:sp>
      <p:sp>
        <p:nvSpPr>
          <p:cNvPr id="301" name="Google Shape;301;p19"/>
          <p:cNvSpPr txBox="1"/>
          <p:nvPr/>
        </p:nvSpPr>
        <p:spPr>
          <a:xfrm>
            <a:off x="1981200" y="1268414"/>
            <a:ext cx="8229600" cy="4598987"/>
          </a:xfrm>
          <a:prstGeom prst="rect">
            <a:avLst/>
          </a:prstGeom>
          <a:noFill/>
          <a:ln>
            <a:noFill/>
          </a:ln>
        </p:spPr>
        <p:txBody>
          <a:bodyPr spcFirstLastPara="1" wrap="square" lIns="91425" tIns="45700" rIns="91425" bIns="45700" anchor="t" anchorCtr="0">
            <a:noAutofit/>
          </a:bodyPr>
          <a:lstStyle/>
          <a:p>
            <a:pPr marL="342900" indent="-342900">
              <a:lnSpc>
                <a:spcPct val="150000"/>
              </a:lnSpc>
              <a:buClr>
                <a:schemeClr val="dk1"/>
              </a:buClr>
              <a:buSzPts val="2400"/>
              <a:buFont typeface="Arial"/>
              <a:buChar char="•"/>
            </a:pPr>
            <a:r>
              <a:rPr lang="en-US" sz="2400" b="1">
                <a:solidFill>
                  <a:schemeClr val="dk1"/>
                </a:solidFill>
              </a:rPr>
              <a:t>Fork-Join Model</a:t>
            </a:r>
            <a:endParaRPr/>
          </a:p>
          <a:p>
            <a:pPr marL="342900" indent="-342900">
              <a:lnSpc>
                <a:spcPct val="150000"/>
              </a:lnSpc>
              <a:spcBef>
                <a:spcPts val="480"/>
              </a:spcBef>
              <a:buClr>
                <a:schemeClr val="dk1"/>
              </a:buClr>
              <a:buSzPts val="2400"/>
              <a:buFont typeface="Arial"/>
              <a:buChar char="•"/>
            </a:pPr>
            <a:r>
              <a:rPr lang="en-US" sz="2400" b="1">
                <a:solidFill>
                  <a:schemeClr val="dk1"/>
                </a:solidFill>
              </a:rPr>
              <a:t>Java Fork-Join Framework</a:t>
            </a:r>
            <a:endParaRPr/>
          </a:p>
          <a:p>
            <a:pPr marL="342900" indent="-342900">
              <a:lnSpc>
                <a:spcPct val="150000"/>
              </a:lnSpc>
              <a:spcBef>
                <a:spcPts val="480"/>
              </a:spcBef>
              <a:buClr>
                <a:schemeClr val="dk1"/>
              </a:buClr>
              <a:buSzPts val="2400"/>
              <a:buFont typeface="Arial"/>
              <a:buChar char="•"/>
            </a:pPr>
            <a:r>
              <a:rPr lang="en-US" sz="2400" b="1">
                <a:solidFill>
                  <a:schemeClr val="dk1"/>
                </a:solidFill>
              </a:rPr>
              <a:t>Fork-Join Example</a:t>
            </a:r>
            <a:endParaRPr/>
          </a:p>
          <a:p>
            <a:pPr marL="342900" indent="-342900">
              <a:lnSpc>
                <a:spcPct val="150000"/>
              </a:lnSpc>
              <a:spcBef>
                <a:spcPts val="480"/>
              </a:spcBef>
              <a:buClr>
                <a:srgbClr val="FF0000"/>
              </a:buClr>
              <a:buSzPts val="2400"/>
              <a:buFont typeface="Arial"/>
              <a:buChar char="•"/>
            </a:pPr>
            <a:r>
              <a:rPr lang="en-US" sz="2400" b="1">
                <a:solidFill>
                  <a:srgbClr val="FF0000"/>
                </a:solidFill>
              </a:rPr>
              <a:t>Exercise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Autofit/>
          </a:bodyPr>
          <a:lstStyle/>
          <a:p>
            <a:r>
              <a:rPr lang="en-US" b="1"/>
              <a:t>Outline</a:t>
            </a:r>
            <a:endParaRPr b="1"/>
          </a:p>
        </p:txBody>
      </p:sp>
      <p:sp>
        <p:nvSpPr>
          <p:cNvPr id="178" name="Google Shape;178;p2"/>
          <p:cNvSpPr txBox="1"/>
          <p:nvPr/>
        </p:nvSpPr>
        <p:spPr>
          <a:xfrm>
            <a:off x="1981200" y="1268414"/>
            <a:ext cx="8229600" cy="4598987"/>
          </a:xfrm>
          <a:prstGeom prst="rect">
            <a:avLst/>
          </a:prstGeom>
          <a:noFill/>
          <a:ln>
            <a:noFill/>
          </a:ln>
        </p:spPr>
        <p:txBody>
          <a:bodyPr spcFirstLastPara="1" wrap="square" lIns="91425" tIns="45700" rIns="91425" bIns="45700" anchor="t" anchorCtr="0">
            <a:noAutofit/>
          </a:bodyPr>
          <a:lstStyle/>
          <a:p>
            <a:pPr marL="342900" indent="-342900">
              <a:lnSpc>
                <a:spcPct val="150000"/>
              </a:lnSpc>
              <a:buClr>
                <a:srgbClr val="FF0000"/>
              </a:buClr>
              <a:buSzPts val="2400"/>
              <a:buFont typeface="Arial"/>
              <a:buChar char="•"/>
            </a:pPr>
            <a:r>
              <a:rPr lang="en-US" sz="2400" b="1">
                <a:solidFill>
                  <a:srgbClr val="FF0000"/>
                </a:solidFill>
              </a:rPr>
              <a:t>Fork-Join Model</a:t>
            </a:r>
            <a:endParaRPr/>
          </a:p>
          <a:p>
            <a:pPr marL="342900" indent="-342900">
              <a:lnSpc>
                <a:spcPct val="150000"/>
              </a:lnSpc>
              <a:spcBef>
                <a:spcPts val="480"/>
              </a:spcBef>
              <a:buClr>
                <a:schemeClr val="dk1"/>
              </a:buClr>
              <a:buSzPts val="2400"/>
              <a:buFont typeface="Arial"/>
              <a:buChar char="•"/>
            </a:pPr>
            <a:r>
              <a:rPr lang="en-US" sz="2400">
                <a:solidFill>
                  <a:schemeClr val="dk1"/>
                </a:solidFill>
              </a:rPr>
              <a:t>Java Fork-Join Framework</a:t>
            </a:r>
            <a:endParaRPr/>
          </a:p>
          <a:p>
            <a:pPr marL="342900" indent="-342900">
              <a:lnSpc>
                <a:spcPct val="150000"/>
              </a:lnSpc>
              <a:spcBef>
                <a:spcPts val="480"/>
              </a:spcBef>
              <a:buClr>
                <a:schemeClr val="dk1"/>
              </a:buClr>
              <a:buSzPts val="2400"/>
              <a:buFont typeface="Arial"/>
              <a:buChar char="•"/>
            </a:pPr>
            <a:r>
              <a:rPr lang="en-US" sz="2400">
                <a:solidFill>
                  <a:schemeClr val="dk1"/>
                </a:solidFill>
              </a:rPr>
              <a:t>Fork-Join Example</a:t>
            </a:r>
            <a:endParaRPr/>
          </a:p>
          <a:p>
            <a:pPr marL="342900" indent="-342900">
              <a:lnSpc>
                <a:spcPct val="150000"/>
              </a:lnSpc>
              <a:spcBef>
                <a:spcPts val="480"/>
              </a:spcBef>
              <a:buClr>
                <a:schemeClr val="dk1"/>
              </a:buClr>
              <a:buSzPts val="2400"/>
              <a:buFont typeface="Arial"/>
              <a:buChar char="•"/>
            </a:pPr>
            <a:r>
              <a:rPr lang="en-US" sz="2400">
                <a:solidFill>
                  <a:schemeClr val="dk1"/>
                </a:solidFill>
              </a:rPr>
              <a:t>Exercise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0"/>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Autofit/>
          </a:bodyPr>
          <a:lstStyle/>
          <a:p>
            <a:r>
              <a:rPr lang="en-US" b="1"/>
              <a:t>Exercises</a:t>
            </a:r>
            <a:endParaRPr b="1"/>
          </a:p>
        </p:txBody>
      </p:sp>
      <p:sp>
        <p:nvSpPr>
          <p:cNvPr id="308" name="Google Shape;308;p20"/>
          <p:cNvSpPr txBox="1">
            <a:spLocks noGrp="1"/>
          </p:cNvSpPr>
          <p:nvPr>
            <p:ph type="body" idx="1"/>
          </p:nvPr>
        </p:nvSpPr>
        <p:spPr>
          <a:xfrm>
            <a:off x="1981200" y="1600201"/>
            <a:ext cx="8229600" cy="4525963"/>
          </a:xfrm>
          <a:prstGeom prst="rect">
            <a:avLst/>
          </a:prstGeom>
          <a:noFill/>
          <a:ln>
            <a:noFill/>
          </a:ln>
        </p:spPr>
        <p:txBody>
          <a:bodyPr spcFirstLastPara="1" wrap="square" lIns="91425" tIns="45700" rIns="91425" bIns="45700" anchor="t" anchorCtr="0">
            <a:noAutofit/>
          </a:bodyPr>
          <a:lstStyle/>
          <a:p>
            <a:pPr marL="742950" lvl="1" indent="-285750">
              <a:spcBef>
                <a:spcPts val="0"/>
              </a:spcBef>
              <a:buSzPts val="2000"/>
              <a:buFont typeface="Noto Sans Symbols"/>
              <a:buChar char="●"/>
            </a:pPr>
            <a:r>
              <a:rPr lang="en-US" b="1"/>
              <a:t>Write a merge sort program to merge a 100 length array with fork/join Framework.</a:t>
            </a:r>
            <a:endParaRPr/>
          </a:p>
        </p:txBody>
      </p:sp>
      <p:pic>
        <p:nvPicPr>
          <p:cNvPr id="3" name="圖片 2" descr="一張含有 螢幕擷取畫面, 文字, 紫色, 紫丁香 的圖片&#10;&#10;自動產生的描述">
            <a:extLst>
              <a:ext uri="{FF2B5EF4-FFF2-40B4-BE49-F238E27FC236}">
                <a16:creationId xmlns:a16="http://schemas.microsoft.com/office/drawing/2014/main" id="{B4857344-16BF-5C1E-954A-FAAE9F4F9E6D}"/>
              </a:ext>
            </a:extLst>
          </p:cNvPr>
          <p:cNvPicPr>
            <a:picLocks noChangeAspect="1"/>
          </p:cNvPicPr>
          <p:nvPr/>
        </p:nvPicPr>
        <p:blipFill>
          <a:blip r:embed="rId3"/>
          <a:stretch>
            <a:fillRect/>
          </a:stretch>
        </p:blipFill>
        <p:spPr>
          <a:xfrm>
            <a:off x="6441724" y="2289278"/>
            <a:ext cx="3550808" cy="4376825"/>
          </a:xfrm>
          <a:prstGeom prst="rect">
            <a:avLst/>
          </a:prstGeom>
        </p:spPr>
      </p:pic>
      <p:pic>
        <p:nvPicPr>
          <p:cNvPr id="5" name="圖片 4" descr="一張含有 螢幕擷取畫面, 文字, 紫丁香, 紫色 的圖片&#10;&#10;自動產生的描述">
            <a:extLst>
              <a:ext uri="{FF2B5EF4-FFF2-40B4-BE49-F238E27FC236}">
                <a16:creationId xmlns:a16="http://schemas.microsoft.com/office/drawing/2014/main" id="{6F3BC18A-D97E-4EE1-91F8-31A620A5FCB6}"/>
              </a:ext>
            </a:extLst>
          </p:cNvPr>
          <p:cNvPicPr>
            <a:picLocks noChangeAspect="1"/>
          </p:cNvPicPr>
          <p:nvPr/>
        </p:nvPicPr>
        <p:blipFill>
          <a:blip r:embed="rId4"/>
          <a:stretch>
            <a:fillRect/>
          </a:stretch>
        </p:blipFill>
        <p:spPr>
          <a:xfrm>
            <a:off x="2611453" y="2289278"/>
            <a:ext cx="3550807" cy="43768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1"/>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Autofit/>
          </a:bodyPr>
          <a:lstStyle/>
          <a:p>
            <a:r>
              <a:rPr lang="en-US"/>
              <a:t>Reference</a:t>
            </a:r>
            <a:endParaRPr/>
          </a:p>
        </p:txBody>
      </p:sp>
      <p:sp>
        <p:nvSpPr>
          <p:cNvPr id="316" name="Google Shape;316;p21"/>
          <p:cNvSpPr txBox="1">
            <a:spLocks noGrp="1"/>
          </p:cNvSpPr>
          <p:nvPr>
            <p:ph type="body" idx="1"/>
          </p:nvPr>
        </p:nvSpPr>
        <p:spPr>
          <a:xfrm>
            <a:off x="1981200" y="1600201"/>
            <a:ext cx="8229600" cy="4525963"/>
          </a:xfrm>
          <a:prstGeom prst="rect">
            <a:avLst/>
          </a:prstGeom>
          <a:noFill/>
          <a:ln>
            <a:noFill/>
          </a:ln>
        </p:spPr>
        <p:txBody>
          <a:bodyPr spcFirstLastPara="1" wrap="square" lIns="91425" tIns="45700" rIns="91425" bIns="45700" anchor="t" anchorCtr="0">
            <a:noAutofit/>
          </a:bodyPr>
          <a:lstStyle/>
          <a:p>
            <a:pPr marL="342900">
              <a:spcBef>
                <a:spcPts val="0"/>
              </a:spcBef>
              <a:buSzPts val="2400"/>
            </a:pPr>
            <a:r>
              <a:rPr lang="en-US"/>
              <a:t>The Java Tutorial</a:t>
            </a:r>
            <a:endParaRPr/>
          </a:p>
          <a:p>
            <a:pPr marL="342900">
              <a:spcBef>
                <a:spcPts val="480"/>
              </a:spcBef>
              <a:buSzPts val="2400"/>
            </a:pPr>
            <a:r>
              <a:rPr lang="en-US" u="sng">
                <a:solidFill>
                  <a:schemeClr val="hlink"/>
                </a:solidFill>
                <a:hlinkClick r:id="rId3"/>
              </a:rPr>
              <a:t>https://docs.oracle.com/javase/tutorial/essential/concurrency/forkjoin.html</a:t>
            </a:r>
            <a:endParaRPr/>
          </a:p>
          <a:p>
            <a:pPr marL="342900">
              <a:spcBef>
                <a:spcPts val="480"/>
              </a:spcBef>
              <a:buSzPts val="2400"/>
            </a:pPr>
            <a:r>
              <a:rPr lang="en-US"/>
              <a:t>OS concepts 10</a:t>
            </a:r>
            <a:r>
              <a:rPr lang="en-US" baseline="30000"/>
              <a:t>th</a:t>
            </a:r>
            <a:r>
              <a:rPr lang="en-US"/>
              <a:t> chapter 4 4.5.2</a:t>
            </a:r>
            <a:endParaRPr/>
          </a:p>
          <a:p>
            <a:pPr marL="342900">
              <a:spcBef>
                <a:spcPts val="480"/>
              </a:spcBef>
              <a:buSzPts val="2400"/>
            </a:pPr>
            <a:r>
              <a:rPr lang="en-US"/>
              <a:t>https://coderanch.com/t/696561/java/Faster-Merge-Sort-Fork-Join</a:t>
            </a:r>
            <a:endParaRPr/>
          </a:p>
          <a:p>
            <a:pPr marL="0" indent="0">
              <a:spcBef>
                <a:spcPts val="480"/>
              </a:spcBef>
              <a:buSzPts val="24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Autofit/>
          </a:bodyPr>
          <a:lstStyle/>
          <a:p>
            <a:r>
              <a:rPr lang="en-US" b="1"/>
              <a:t>Fork-Join Model</a:t>
            </a:r>
            <a:endParaRPr b="1"/>
          </a:p>
        </p:txBody>
      </p:sp>
      <p:sp>
        <p:nvSpPr>
          <p:cNvPr id="184" name="Google Shape;184;p3"/>
          <p:cNvSpPr txBox="1">
            <a:spLocks noGrp="1"/>
          </p:cNvSpPr>
          <p:nvPr>
            <p:ph type="body" idx="1"/>
          </p:nvPr>
        </p:nvSpPr>
        <p:spPr>
          <a:xfrm>
            <a:off x="1981200" y="1600201"/>
            <a:ext cx="8229600" cy="4525963"/>
          </a:xfrm>
          <a:prstGeom prst="rect">
            <a:avLst/>
          </a:prstGeom>
          <a:noFill/>
          <a:ln>
            <a:noFill/>
          </a:ln>
        </p:spPr>
        <p:txBody>
          <a:bodyPr spcFirstLastPara="1" wrap="square" lIns="91425" tIns="45700" rIns="91425" bIns="45700" anchor="t" anchorCtr="0">
            <a:noAutofit/>
          </a:bodyPr>
          <a:lstStyle/>
          <a:p>
            <a:pPr marL="342900">
              <a:spcBef>
                <a:spcPts val="0"/>
              </a:spcBef>
              <a:buSzPts val="2400"/>
            </a:pPr>
            <a:r>
              <a:rPr lang="en-US"/>
              <a:t>Fork-Join Model is a popular synchronous model.</a:t>
            </a:r>
            <a:endParaRPr/>
          </a:p>
          <a:p>
            <a:pPr marL="342900">
              <a:spcBef>
                <a:spcPts val="480"/>
              </a:spcBef>
              <a:buSzPts val="2400"/>
            </a:pPr>
            <a:r>
              <a:rPr lang="en-US"/>
              <a:t>The main thread which has a big task to solve creates (forks) one or more child threads ,will be assigned a small task divided by the big task.</a:t>
            </a:r>
            <a:endParaRPr/>
          </a:p>
          <a:p>
            <a:pPr marL="342900">
              <a:spcBef>
                <a:spcPts val="480"/>
              </a:spcBef>
              <a:buSzPts val="2400"/>
            </a:pPr>
            <a:r>
              <a:rPr lang="en-US"/>
              <a:t>After that, the main thread waits for the children to terminate and join with it, and it can retrieve and combine their results.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4"/>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Autofit/>
          </a:bodyPr>
          <a:lstStyle/>
          <a:p>
            <a:r>
              <a:rPr lang="en-US" b="1"/>
              <a:t>Fork-Join Model</a:t>
            </a:r>
            <a:endParaRPr/>
          </a:p>
        </p:txBody>
      </p:sp>
      <p:sp>
        <p:nvSpPr>
          <p:cNvPr id="190" name="Google Shape;190;p4"/>
          <p:cNvSpPr txBox="1">
            <a:spLocks noGrp="1"/>
          </p:cNvSpPr>
          <p:nvPr>
            <p:ph type="body" idx="1"/>
          </p:nvPr>
        </p:nvSpPr>
        <p:spPr>
          <a:xfrm>
            <a:off x="1981200" y="1600201"/>
            <a:ext cx="8229600" cy="4525963"/>
          </a:xfrm>
          <a:prstGeom prst="rect">
            <a:avLst/>
          </a:prstGeom>
          <a:noFill/>
          <a:ln>
            <a:noFill/>
          </a:ln>
        </p:spPr>
        <p:txBody>
          <a:bodyPr spcFirstLastPara="1" wrap="square" lIns="91425" tIns="45700" rIns="91425" bIns="45700" anchor="t" anchorCtr="0">
            <a:noAutofit/>
          </a:bodyPr>
          <a:lstStyle/>
          <a:p>
            <a:pPr marL="342900">
              <a:spcBef>
                <a:spcPts val="0"/>
              </a:spcBef>
              <a:buSzPts val="2400"/>
            </a:pPr>
            <a:r>
              <a:rPr lang="en-US"/>
              <a:t>This is a basic Fork-Join Model. We can see a main thread fork two child threads to handle with it big task, after finishing task they will join the main thread.</a:t>
            </a:r>
            <a:endParaRPr/>
          </a:p>
        </p:txBody>
      </p:sp>
      <p:pic>
        <p:nvPicPr>
          <p:cNvPr id="191" name="Google Shape;191;p4"/>
          <p:cNvPicPr preferRelativeResize="0"/>
          <p:nvPr/>
        </p:nvPicPr>
        <p:blipFill rotWithShape="1">
          <a:blip r:embed="rId3">
            <a:alphaModFix/>
          </a:blip>
          <a:srcRect/>
          <a:stretch/>
        </p:blipFill>
        <p:spPr>
          <a:xfrm>
            <a:off x="2135189" y="4365626"/>
            <a:ext cx="7215187" cy="1539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5"/>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Autofit/>
          </a:bodyPr>
          <a:lstStyle/>
          <a:p>
            <a:r>
              <a:rPr lang="en-US" b="1"/>
              <a:t>Fork-Join Model</a:t>
            </a:r>
            <a:endParaRPr/>
          </a:p>
        </p:txBody>
      </p:sp>
      <p:sp>
        <p:nvSpPr>
          <p:cNvPr id="197" name="Google Shape;197;p5"/>
          <p:cNvSpPr txBox="1">
            <a:spLocks noGrp="1"/>
          </p:cNvSpPr>
          <p:nvPr>
            <p:ph type="body" idx="1"/>
          </p:nvPr>
        </p:nvSpPr>
        <p:spPr>
          <a:xfrm>
            <a:off x="1981200" y="1600201"/>
            <a:ext cx="8229600" cy="4525963"/>
          </a:xfrm>
          <a:prstGeom prst="rect">
            <a:avLst/>
          </a:prstGeom>
          <a:noFill/>
          <a:ln>
            <a:noFill/>
          </a:ln>
        </p:spPr>
        <p:txBody>
          <a:bodyPr spcFirstLastPara="1" wrap="square" lIns="91425" tIns="45700" rIns="91425" bIns="45700" anchor="t" anchorCtr="0">
            <a:noAutofit/>
          </a:bodyPr>
          <a:lstStyle/>
          <a:p>
            <a:pPr marL="342900">
              <a:spcBef>
                <a:spcPts val="0"/>
              </a:spcBef>
              <a:buSzPts val="2400"/>
            </a:pPr>
            <a:r>
              <a:rPr lang="en-US"/>
              <a:t>Beside a main thread fork many child threads, we also can make a multiple level Fork-Join Model.</a:t>
            </a:r>
            <a:endParaRPr/>
          </a:p>
        </p:txBody>
      </p:sp>
      <p:pic>
        <p:nvPicPr>
          <p:cNvPr id="198" name="Google Shape;198;p5"/>
          <p:cNvPicPr preferRelativeResize="0"/>
          <p:nvPr/>
        </p:nvPicPr>
        <p:blipFill rotWithShape="1">
          <a:blip r:embed="rId3">
            <a:alphaModFix/>
          </a:blip>
          <a:srcRect/>
          <a:stretch/>
        </p:blipFill>
        <p:spPr>
          <a:xfrm>
            <a:off x="2711451" y="2433638"/>
            <a:ext cx="4441825" cy="3803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6"/>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Autofit/>
          </a:bodyPr>
          <a:lstStyle/>
          <a:p>
            <a:r>
              <a:rPr lang="en-US" b="1"/>
              <a:t>Outline</a:t>
            </a:r>
            <a:endParaRPr b="1"/>
          </a:p>
        </p:txBody>
      </p:sp>
      <p:sp>
        <p:nvSpPr>
          <p:cNvPr id="204" name="Google Shape;204;p6"/>
          <p:cNvSpPr txBox="1"/>
          <p:nvPr/>
        </p:nvSpPr>
        <p:spPr>
          <a:xfrm>
            <a:off x="1981200" y="1268414"/>
            <a:ext cx="8229600" cy="4598987"/>
          </a:xfrm>
          <a:prstGeom prst="rect">
            <a:avLst/>
          </a:prstGeom>
          <a:noFill/>
          <a:ln>
            <a:noFill/>
          </a:ln>
        </p:spPr>
        <p:txBody>
          <a:bodyPr spcFirstLastPara="1" wrap="square" lIns="91425" tIns="45700" rIns="91425" bIns="45700" anchor="t" anchorCtr="0">
            <a:noAutofit/>
          </a:bodyPr>
          <a:lstStyle/>
          <a:p>
            <a:pPr marL="342900" indent="-342900">
              <a:lnSpc>
                <a:spcPct val="150000"/>
              </a:lnSpc>
              <a:buClr>
                <a:schemeClr val="dk1"/>
              </a:buClr>
              <a:buSzPts val="2400"/>
              <a:buFont typeface="Arial"/>
              <a:buChar char="•"/>
            </a:pPr>
            <a:r>
              <a:rPr lang="en-US" sz="2400" b="1">
                <a:solidFill>
                  <a:schemeClr val="dk1"/>
                </a:solidFill>
              </a:rPr>
              <a:t>Fork-Join Model</a:t>
            </a:r>
            <a:endParaRPr/>
          </a:p>
          <a:p>
            <a:pPr marL="342900" indent="-342900">
              <a:lnSpc>
                <a:spcPct val="150000"/>
              </a:lnSpc>
              <a:spcBef>
                <a:spcPts val="480"/>
              </a:spcBef>
              <a:buClr>
                <a:srgbClr val="FF0000"/>
              </a:buClr>
              <a:buSzPts val="2400"/>
              <a:buFont typeface="Arial"/>
              <a:buChar char="•"/>
            </a:pPr>
            <a:r>
              <a:rPr lang="en-US" sz="2400" b="1">
                <a:solidFill>
                  <a:srgbClr val="FF0000"/>
                </a:solidFill>
              </a:rPr>
              <a:t>Java Fork-Join Framework</a:t>
            </a:r>
            <a:endParaRPr/>
          </a:p>
          <a:p>
            <a:pPr marL="342900" indent="-342900">
              <a:lnSpc>
                <a:spcPct val="150000"/>
              </a:lnSpc>
              <a:spcBef>
                <a:spcPts val="480"/>
              </a:spcBef>
              <a:buClr>
                <a:schemeClr val="dk1"/>
              </a:buClr>
              <a:buSzPts val="2400"/>
              <a:buFont typeface="Arial"/>
              <a:buChar char="•"/>
            </a:pPr>
            <a:r>
              <a:rPr lang="en-US" sz="2400">
                <a:solidFill>
                  <a:schemeClr val="dk1"/>
                </a:solidFill>
              </a:rPr>
              <a:t>Fork-Join Example</a:t>
            </a:r>
            <a:endParaRPr/>
          </a:p>
          <a:p>
            <a:pPr marL="342900" indent="-342900">
              <a:lnSpc>
                <a:spcPct val="150000"/>
              </a:lnSpc>
              <a:spcBef>
                <a:spcPts val="480"/>
              </a:spcBef>
              <a:buClr>
                <a:schemeClr val="dk1"/>
              </a:buClr>
              <a:buSzPts val="2400"/>
              <a:buFont typeface="Arial"/>
              <a:buChar char="•"/>
            </a:pPr>
            <a:r>
              <a:rPr lang="en-US" sz="2400">
                <a:solidFill>
                  <a:schemeClr val="dk1"/>
                </a:solidFill>
              </a:rPr>
              <a:t>Exercise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7"/>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Autofit/>
          </a:bodyPr>
          <a:lstStyle/>
          <a:p>
            <a:r>
              <a:rPr lang="en-US" b="1"/>
              <a:t>Java Fork-Join Framework</a:t>
            </a:r>
            <a:endParaRPr b="1"/>
          </a:p>
        </p:txBody>
      </p:sp>
      <p:sp>
        <p:nvSpPr>
          <p:cNvPr id="210" name="Google Shape;210;p7"/>
          <p:cNvSpPr txBox="1">
            <a:spLocks noGrp="1"/>
          </p:cNvSpPr>
          <p:nvPr>
            <p:ph type="body" idx="1"/>
          </p:nvPr>
        </p:nvSpPr>
        <p:spPr>
          <a:xfrm>
            <a:off x="1981200" y="1600201"/>
            <a:ext cx="8229600" cy="4525963"/>
          </a:xfrm>
          <a:prstGeom prst="rect">
            <a:avLst/>
          </a:prstGeom>
          <a:noFill/>
          <a:ln>
            <a:noFill/>
          </a:ln>
        </p:spPr>
        <p:txBody>
          <a:bodyPr spcFirstLastPara="1" wrap="square" lIns="91425" tIns="45700" rIns="91425" bIns="45700" anchor="t" anchorCtr="0">
            <a:noAutofit/>
          </a:bodyPr>
          <a:lstStyle/>
          <a:p>
            <a:pPr marL="342900">
              <a:spcBef>
                <a:spcPts val="0"/>
              </a:spcBef>
              <a:buSzPts val="2400"/>
            </a:pPr>
            <a:r>
              <a:rPr lang="en-US"/>
              <a:t>The fork/join framework is an implementation of the ExecutorService interface that helps you take advantage of multiple processors. It is designed for work that can be broken into smaller pieces recursively. The goal is to use all the available processing power to enhance the performance of your application.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8"/>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Autofit/>
          </a:bodyPr>
          <a:lstStyle/>
          <a:p>
            <a:r>
              <a:rPr lang="en-US" b="1"/>
              <a:t>Java Fork-Join Framework</a:t>
            </a:r>
            <a:endParaRPr/>
          </a:p>
        </p:txBody>
      </p:sp>
      <p:grpSp>
        <p:nvGrpSpPr>
          <p:cNvPr id="216" name="Google Shape;216;p8"/>
          <p:cNvGrpSpPr/>
          <p:nvPr/>
        </p:nvGrpSpPr>
        <p:grpSpPr>
          <a:xfrm>
            <a:off x="1981200" y="1601000"/>
            <a:ext cx="8229600" cy="4525163"/>
            <a:chOff x="0" y="799"/>
            <a:chExt cx="8229600" cy="4525163"/>
          </a:xfrm>
        </p:grpSpPr>
        <p:sp>
          <p:nvSpPr>
            <p:cNvPr id="217" name="Google Shape;217;p8"/>
            <p:cNvSpPr/>
            <p:nvPr/>
          </p:nvSpPr>
          <p:spPr>
            <a:xfrm>
              <a:off x="0" y="3407731"/>
              <a:ext cx="8229600" cy="1118231"/>
            </a:xfrm>
            <a:prstGeom prst="rect">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18" name="Google Shape;218;p8"/>
            <p:cNvSpPr txBox="1"/>
            <p:nvPr/>
          </p:nvSpPr>
          <p:spPr>
            <a:xfrm>
              <a:off x="0" y="3407731"/>
              <a:ext cx="8229600" cy="603844"/>
            </a:xfrm>
            <a:prstGeom prst="rect">
              <a:avLst/>
            </a:prstGeom>
            <a:noFill/>
            <a:ln>
              <a:noFill/>
            </a:ln>
          </p:spPr>
          <p:txBody>
            <a:bodyPr spcFirstLastPara="1" wrap="square" lIns="149350" tIns="149350" rIns="149350" bIns="149350" anchor="ctr" anchorCtr="0">
              <a:noAutofit/>
            </a:bodyPr>
            <a:lstStyle/>
            <a:p>
              <a:pPr algn="ctr">
                <a:lnSpc>
                  <a:spcPct val="90000"/>
                </a:lnSpc>
              </a:pPr>
              <a:r>
                <a:rPr lang="en-US" sz="2100">
                  <a:solidFill>
                    <a:schemeClr val="dk1"/>
                  </a:solidFill>
                </a:rPr>
                <a:t>Initialize the </a:t>
              </a:r>
              <a:r>
                <a:rPr lang="en-US" sz="2100" err="1">
                  <a:solidFill>
                    <a:schemeClr val="dk1"/>
                  </a:solidFill>
                </a:rPr>
                <a:t>ForkJoinPool</a:t>
              </a:r>
              <a:r>
                <a:rPr lang="en-US" sz="2100">
                  <a:solidFill>
                    <a:schemeClr val="dk1"/>
                  </a:solidFill>
                </a:rPr>
                <a:t> and invoke the </a:t>
              </a:r>
              <a:r>
                <a:rPr lang="en-US" sz="2100" err="1">
                  <a:solidFill>
                    <a:schemeClr val="dk1"/>
                  </a:solidFill>
                </a:rPr>
                <a:t>ForkJoinTask</a:t>
              </a:r>
              <a:r>
                <a:rPr lang="en-US" sz="2100">
                  <a:solidFill>
                    <a:schemeClr val="dk1"/>
                  </a:solidFill>
                </a:rPr>
                <a:t> </a:t>
              </a:r>
              <a:endParaRPr sz="2100">
                <a:solidFill>
                  <a:schemeClr val="lt1"/>
                </a:solidFill>
              </a:endParaRPr>
            </a:p>
          </p:txBody>
        </p:sp>
        <p:sp>
          <p:nvSpPr>
            <p:cNvPr id="219" name="Google Shape;219;p8"/>
            <p:cNvSpPr/>
            <p:nvPr/>
          </p:nvSpPr>
          <p:spPr>
            <a:xfrm>
              <a:off x="0" y="3988412"/>
              <a:ext cx="8229600" cy="514386"/>
            </a:xfrm>
            <a:prstGeom prst="rect">
              <a:avLst/>
            </a:prstGeom>
            <a:solidFill>
              <a:srgbClr val="E7F2F3">
                <a:alpha val="89803"/>
              </a:srgbClr>
            </a:solidFill>
            <a:ln w="25400" cap="flat" cmpd="sng">
              <a:solidFill>
                <a:srgbClr val="E7F2F3">
                  <a:alpha val="89803"/>
                </a:srgb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20" name="Google Shape;220;p8"/>
            <p:cNvSpPr txBox="1"/>
            <p:nvPr/>
          </p:nvSpPr>
          <p:spPr>
            <a:xfrm>
              <a:off x="0" y="3988412"/>
              <a:ext cx="8229600" cy="514386"/>
            </a:xfrm>
            <a:prstGeom prst="rect">
              <a:avLst/>
            </a:prstGeom>
            <a:noFill/>
            <a:ln>
              <a:noFill/>
            </a:ln>
          </p:spPr>
          <p:txBody>
            <a:bodyPr spcFirstLastPara="1" wrap="square" lIns="120900" tIns="21575" rIns="120900" bIns="21575" anchor="ctr" anchorCtr="0">
              <a:noAutofit/>
            </a:bodyPr>
            <a:lstStyle/>
            <a:p>
              <a:pPr algn="ctr">
                <a:lnSpc>
                  <a:spcPct val="90000"/>
                </a:lnSpc>
              </a:pPr>
              <a:r>
                <a:rPr lang="en-US" sz="1700">
                  <a:solidFill>
                    <a:schemeClr val="dk1"/>
                  </a:solidFill>
                </a:rPr>
                <a:t>Run the task</a:t>
              </a:r>
              <a:endParaRPr sz="1700">
                <a:solidFill>
                  <a:schemeClr val="dk1"/>
                </a:solidFill>
              </a:endParaRPr>
            </a:p>
          </p:txBody>
        </p:sp>
        <p:sp>
          <p:nvSpPr>
            <p:cNvPr id="221" name="Google Shape;221;p8"/>
            <p:cNvSpPr/>
            <p:nvPr/>
          </p:nvSpPr>
          <p:spPr>
            <a:xfrm rot="10800000">
              <a:off x="0" y="1703865"/>
              <a:ext cx="8229600" cy="1719839"/>
            </a:xfrm>
            <a:prstGeom prst="upArrowCallout">
              <a:avLst>
                <a:gd name="adj1" fmla="val 25000"/>
                <a:gd name="adj2" fmla="val 25000"/>
                <a:gd name="adj3" fmla="val 25000"/>
                <a:gd name="adj4" fmla="val 6497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22" name="Google Shape;222;p8"/>
            <p:cNvSpPr txBox="1"/>
            <p:nvPr/>
          </p:nvSpPr>
          <p:spPr>
            <a:xfrm>
              <a:off x="0" y="1703865"/>
              <a:ext cx="8229600" cy="603663"/>
            </a:xfrm>
            <a:prstGeom prst="rect">
              <a:avLst/>
            </a:prstGeom>
            <a:noFill/>
            <a:ln>
              <a:noFill/>
            </a:ln>
          </p:spPr>
          <p:txBody>
            <a:bodyPr spcFirstLastPara="1" wrap="square" lIns="149350" tIns="149350" rIns="149350" bIns="149350" anchor="ctr" anchorCtr="0">
              <a:noAutofit/>
            </a:bodyPr>
            <a:lstStyle/>
            <a:p>
              <a:pPr algn="ctr">
                <a:lnSpc>
                  <a:spcPct val="90000"/>
                </a:lnSpc>
              </a:pPr>
              <a:r>
                <a:rPr lang="en-US" sz="2100">
                  <a:solidFill>
                    <a:schemeClr val="dk1"/>
                  </a:solidFill>
                </a:rPr>
                <a:t>Write the compute() function in </a:t>
              </a:r>
              <a:r>
                <a:rPr lang="en-US" sz="2100" err="1">
                  <a:solidFill>
                    <a:schemeClr val="dk1"/>
                  </a:solidFill>
                </a:rPr>
                <a:t>ForkJoinTask</a:t>
              </a:r>
              <a:r>
                <a:rPr lang="en-US" sz="2100">
                  <a:solidFill>
                    <a:schemeClr val="dk1"/>
                  </a:solidFill>
                </a:rPr>
                <a:t> class </a:t>
              </a:r>
              <a:endParaRPr sz="2100">
                <a:solidFill>
                  <a:schemeClr val="lt1"/>
                </a:solidFill>
              </a:endParaRPr>
            </a:p>
          </p:txBody>
        </p:sp>
        <p:sp>
          <p:nvSpPr>
            <p:cNvPr id="223" name="Google Shape;223;p8"/>
            <p:cNvSpPr/>
            <p:nvPr/>
          </p:nvSpPr>
          <p:spPr>
            <a:xfrm>
              <a:off x="0" y="2307529"/>
              <a:ext cx="8229600" cy="514231"/>
            </a:xfrm>
            <a:prstGeom prst="rect">
              <a:avLst/>
            </a:prstGeom>
            <a:solidFill>
              <a:srgbClr val="E7F2F3">
                <a:alpha val="89803"/>
              </a:srgbClr>
            </a:solidFill>
            <a:ln w="25400" cap="flat" cmpd="sng">
              <a:solidFill>
                <a:srgbClr val="E7F2F3">
                  <a:alpha val="89803"/>
                </a:srgb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24" name="Google Shape;224;p8"/>
            <p:cNvSpPr txBox="1"/>
            <p:nvPr/>
          </p:nvSpPr>
          <p:spPr>
            <a:xfrm>
              <a:off x="0" y="2307529"/>
              <a:ext cx="8229600" cy="514231"/>
            </a:xfrm>
            <a:prstGeom prst="rect">
              <a:avLst/>
            </a:prstGeom>
            <a:noFill/>
            <a:ln>
              <a:noFill/>
            </a:ln>
          </p:spPr>
          <p:txBody>
            <a:bodyPr spcFirstLastPara="1" wrap="square" lIns="120900" tIns="21575" rIns="120900" bIns="21575" anchor="ctr" anchorCtr="0">
              <a:noAutofit/>
            </a:bodyPr>
            <a:lstStyle/>
            <a:p>
              <a:pPr algn="ctr">
                <a:lnSpc>
                  <a:spcPct val="90000"/>
                </a:lnSpc>
              </a:pPr>
              <a:r>
                <a:rPr lang="en-US" sz="1700">
                  <a:solidFill>
                    <a:schemeClr val="dk1"/>
                  </a:solidFill>
                </a:rPr>
                <a:t>Write the code to do what you want to do</a:t>
              </a:r>
              <a:endParaRPr sz="1700">
                <a:solidFill>
                  <a:schemeClr val="dk1"/>
                </a:solidFill>
              </a:endParaRPr>
            </a:p>
          </p:txBody>
        </p:sp>
        <p:sp>
          <p:nvSpPr>
            <p:cNvPr id="225" name="Google Shape;225;p8"/>
            <p:cNvSpPr/>
            <p:nvPr/>
          </p:nvSpPr>
          <p:spPr>
            <a:xfrm rot="10800000">
              <a:off x="0" y="799"/>
              <a:ext cx="8229600" cy="1719839"/>
            </a:xfrm>
            <a:prstGeom prst="upArrowCallout">
              <a:avLst>
                <a:gd name="adj1" fmla="val 25000"/>
                <a:gd name="adj2" fmla="val 25000"/>
                <a:gd name="adj3" fmla="val 25000"/>
                <a:gd name="adj4" fmla="val 6497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26" name="Google Shape;226;p8"/>
            <p:cNvSpPr txBox="1"/>
            <p:nvPr/>
          </p:nvSpPr>
          <p:spPr>
            <a:xfrm>
              <a:off x="0" y="799"/>
              <a:ext cx="8229600" cy="603663"/>
            </a:xfrm>
            <a:prstGeom prst="rect">
              <a:avLst/>
            </a:prstGeom>
            <a:noFill/>
            <a:ln>
              <a:noFill/>
            </a:ln>
          </p:spPr>
          <p:txBody>
            <a:bodyPr spcFirstLastPara="1" wrap="square" lIns="149350" tIns="149350" rIns="149350" bIns="149350" anchor="ctr" anchorCtr="0">
              <a:noAutofit/>
            </a:bodyPr>
            <a:lstStyle/>
            <a:p>
              <a:pPr algn="ctr">
                <a:lnSpc>
                  <a:spcPct val="90000"/>
                </a:lnSpc>
              </a:pPr>
              <a:r>
                <a:rPr lang="en-US" sz="2100">
                  <a:solidFill>
                    <a:schemeClr val="dk1"/>
                  </a:solidFill>
                </a:rPr>
                <a:t>Write the ForkJoinTask class  </a:t>
              </a:r>
              <a:endParaRPr sz="2100">
                <a:solidFill>
                  <a:schemeClr val="dk1"/>
                </a:solidFill>
              </a:endParaRPr>
            </a:p>
          </p:txBody>
        </p:sp>
        <p:sp>
          <p:nvSpPr>
            <p:cNvPr id="227" name="Google Shape;227;p8"/>
            <p:cNvSpPr/>
            <p:nvPr/>
          </p:nvSpPr>
          <p:spPr>
            <a:xfrm>
              <a:off x="0" y="604463"/>
              <a:ext cx="4114799" cy="514231"/>
            </a:xfrm>
            <a:prstGeom prst="rect">
              <a:avLst/>
            </a:prstGeom>
            <a:solidFill>
              <a:srgbClr val="E7F2F3">
                <a:alpha val="89803"/>
              </a:srgbClr>
            </a:solidFill>
            <a:ln w="25400" cap="flat" cmpd="sng">
              <a:solidFill>
                <a:srgbClr val="E7F2F3">
                  <a:alpha val="89803"/>
                </a:srgb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28" name="Google Shape;228;p8"/>
            <p:cNvSpPr txBox="1"/>
            <p:nvPr/>
          </p:nvSpPr>
          <p:spPr>
            <a:xfrm>
              <a:off x="0" y="604463"/>
              <a:ext cx="4114799" cy="514231"/>
            </a:xfrm>
            <a:prstGeom prst="rect">
              <a:avLst/>
            </a:prstGeom>
            <a:noFill/>
            <a:ln>
              <a:noFill/>
            </a:ln>
          </p:spPr>
          <p:txBody>
            <a:bodyPr spcFirstLastPara="1" wrap="square" lIns="120900" tIns="21575" rIns="120900" bIns="21575" anchor="ctr" anchorCtr="0">
              <a:noAutofit/>
            </a:bodyPr>
            <a:lstStyle/>
            <a:p>
              <a:pPr algn="ctr">
                <a:lnSpc>
                  <a:spcPct val="90000"/>
                </a:lnSpc>
              </a:pPr>
              <a:r>
                <a:rPr lang="en-US" sz="1700">
                  <a:solidFill>
                    <a:schemeClr val="dk1"/>
                  </a:solidFill>
                </a:rPr>
                <a:t>1.With return value use </a:t>
              </a:r>
              <a:r>
                <a:rPr lang="en-US" sz="1700"/>
                <a:t>RecursiveTask</a:t>
              </a:r>
              <a:r>
                <a:rPr lang="en-US" sz="1700">
                  <a:solidFill>
                    <a:schemeClr val="dk1"/>
                  </a:solidFill>
                </a:rPr>
                <a:t> </a:t>
              </a:r>
              <a:endParaRPr sz="1700">
                <a:solidFill>
                  <a:schemeClr val="dk1"/>
                </a:solidFill>
              </a:endParaRPr>
            </a:p>
          </p:txBody>
        </p:sp>
        <p:sp>
          <p:nvSpPr>
            <p:cNvPr id="229" name="Google Shape;229;p8"/>
            <p:cNvSpPr/>
            <p:nvPr/>
          </p:nvSpPr>
          <p:spPr>
            <a:xfrm>
              <a:off x="4114800" y="604463"/>
              <a:ext cx="4114799" cy="514231"/>
            </a:xfrm>
            <a:prstGeom prst="rect">
              <a:avLst/>
            </a:prstGeom>
            <a:solidFill>
              <a:srgbClr val="E7F2F3">
                <a:alpha val="89803"/>
              </a:srgbClr>
            </a:solidFill>
            <a:ln w="25400" cap="flat" cmpd="sng">
              <a:solidFill>
                <a:srgbClr val="E7F2F3">
                  <a:alpha val="89803"/>
                </a:srgb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30" name="Google Shape;230;p8"/>
            <p:cNvSpPr txBox="1"/>
            <p:nvPr/>
          </p:nvSpPr>
          <p:spPr>
            <a:xfrm>
              <a:off x="4114800" y="604463"/>
              <a:ext cx="4114799" cy="514231"/>
            </a:xfrm>
            <a:prstGeom prst="rect">
              <a:avLst/>
            </a:prstGeom>
            <a:noFill/>
            <a:ln>
              <a:noFill/>
            </a:ln>
          </p:spPr>
          <p:txBody>
            <a:bodyPr spcFirstLastPara="1" wrap="square" lIns="120900" tIns="21575" rIns="120900" bIns="21575" anchor="ctr" anchorCtr="0">
              <a:noAutofit/>
            </a:bodyPr>
            <a:lstStyle/>
            <a:p>
              <a:pPr algn="ctr">
                <a:lnSpc>
                  <a:spcPct val="90000"/>
                </a:lnSpc>
              </a:pPr>
              <a:r>
                <a:rPr lang="en-US" sz="1700">
                  <a:solidFill>
                    <a:schemeClr val="dk1"/>
                  </a:solidFill>
                </a:rPr>
                <a:t>2.Without return value use </a:t>
              </a:r>
              <a:r>
                <a:rPr lang="en-US" sz="1700" err="1"/>
                <a:t>RecursiveAction</a:t>
              </a:r>
              <a:r>
                <a:rPr lang="en-US" sz="1700">
                  <a:solidFill>
                    <a:schemeClr val="dk1"/>
                  </a:solidFill>
                </a:rPr>
                <a:t> </a:t>
              </a:r>
              <a:endParaRPr sz="1700">
                <a:solidFill>
                  <a:schemeClr val="dk1"/>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9"/>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Autofit/>
          </a:bodyPr>
          <a:lstStyle/>
          <a:p>
            <a:r>
              <a:rPr lang="en-US" b="1"/>
              <a:t>Java Fork-Join Framework</a:t>
            </a:r>
            <a:endParaRPr/>
          </a:p>
        </p:txBody>
      </p:sp>
      <p:sp>
        <p:nvSpPr>
          <p:cNvPr id="236" name="Google Shape;236;p9"/>
          <p:cNvSpPr txBox="1">
            <a:spLocks noGrp="1"/>
          </p:cNvSpPr>
          <p:nvPr>
            <p:ph type="body" idx="1"/>
          </p:nvPr>
        </p:nvSpPr>
        <p:spPr>
          <a:xfrm>
            <a:off x="1981200" y="1600201"/>
            <a:ext cx="8229600" cy="4525963"/>
          </a:xfrm>
          <a:prstGeom prst="rect">
            <a:avLst/>
          </a:prstGeom>
          <a:noFill/>
          <a:ln>
            <a:noFill/>
          </a:ln>
        </p:spPr>
        <p:txBody>
          <a:bodyPr spcFirstLastPara="1" wrap="square" lIns="91425" tIns="45700" rIns="91425" bIns="45700" anchor="t" anchorCtr="0">
            <a:noAutofit/>
          </a:bodyPr>
          <a:lstStyle/>
          <a:p>
            <a:pPr marL="342900">
              <a:spcBef>
                <a:spcPts val="0"/>
              </a:spcBef>
              <a:buSzPts val="2400"/>
            </a:pPr>
            <a:r>
              <a:rPr lang="en-US"/>
              <a:t>First we extends a </a:t>
            </a:r>
            <a:r>
              <a:rPr lang="en-US">
                <a:solidFill>
                  <a:srgbClr val="000000"/>
                </a:solidFill>
                <a:latin typeface="Arial"/>
                <a:ea typeface="Arial"/>
                <a:cs typeface="Arial"/>
                <a:sym typeface="Arial"/>
              </a:rPr>
              <a:t>ForkJoinTask  class ,there are two type of ForkJoinTask,and in it we will write a code that performs a segment of the work.</a:t>
            </a:r>
            <a:endParaRPr/>
          </a:p>
          <a:p>
            <a:pPr marL="0" indent="0">
              <a:spcBef>
                <a:spcPts val="480"/>
              </a:spcBef>
              <a:buClr>
                <a:srgbClr val="000000"/>
              </a:buClr>
              <a:buSzPts val="2400"/>
              <a:buNone/>
            </a:pPr>
            <a:r>
              <a:rPr lang="en-US">
                <a:solidFill>
                  <a:srgbClr val="000000"/>
                </a:solidFill>
                <a:latin typeface="Arial"/>
                <a:ea typeface="Arial"/>
                <a:cs typeface="Arial"/>
                <a:sym typeface="Arial"/>
              </a:rPr>
              <a:t>1.RecursiveAction：</a:t>
            </a:r>
            <a:endParaRPr>
              <a:solidFill>
                <a:srgbClr val="000000"/>
              </a:solidFill>
              <a:latin typeface="Arial"/>
              <a:ea typeface="Arial"/>
              <a:cs typeface="Arial"/>
              <a:sym typeface="Arial"/>
            </a:endParaRPr>
          </a:p>
          <a:p>
            <a:pPr marL="400050" lvl="1" indent="0">
              <a:spcBef>
                <a:spcPts val="400"/>
              </a:spcBef>
              <a:buClr>
                <a:srgbClr val="000000"/>
              </a:buClr>
              <a:buSzPts val="2000"/>
              <a:buNone/>
            </a:pPr>
            <a:r>
              <a:rPr lang="en-US">
                <a:solidFill>
                  <a:srgbClr val="000000"/>
                </a:solidFill>
                <a:latin typeface="Arial"/>
                <a:ea typeface="Arial"/>
                <a:cs typeface="Arial"/>
                <a:sym typeface="Arial"/>
              </a:rPr>
              <a:t>This won’t return result when ForkJoinTask.join()</a:t>
            </a:r>
            <a:endParaRPr/>
          </a:p>
          <a:p>
            <a:pPr marL="400050" lvl="1" indent="0">
              <a:spcBef>
                <a:spcPts val="400"/>
              </a:spcBef>
              <a:buClr>
                <a:srgbClr val="FF0000"/>
              </a:buClr>
              <a:buSzPts val="2000"/>
              <a:buNone/>
            </a:pPr>
            <a:r>
              <a:rPr lang="en-US">
                <a:solidFill>
                  <a:srgbClr val="FF0000"/>
                </a:solidFill>
                <a:latin typeface="Arial"/>
                <a:ea typeface="Arial"/>
                <a:cs typeface="Arial"/>
                <a:sym typeface="Arial"/>
              </a:rPr>
              <a:t>Ex: public class Forktask extends RecursiveAction{}</a:t>
            </a:r>
            <a:endParaRPr>
              <a:solidFill>
                <a:srgbClr val="FF0000"/>
              </a:solidFill>
              <a:latin typeface="Arial"/>
              <a:ea typeface="Arial"/>
              <a:cs typeface="Arial"/>
              <a:sym typeface="Arial"/>
            </a:endParaRPr>
          </a:p>
          <a:p>
            <a:pPr marL="0" indent="0">
              <a:spcBef>
                <a:spcPts val="480"/>
              </a:spcBef>
              <a:buClr>
                <a:srgbClr val="000000"/>
              </a:buClr>
              <a:buSzPts val="2400"/>
              <a:buNone/>
            </a:pPr>
            <a:r>
              <a:rPr lang="en-US">
                <a:solidFill>
                  <a:srgbClr val="000000"/>
                </a:solidFill>
                <a:latin typeface="Arial"/>
                <a:ea typeface="Arial"/>
                <a:cs typeface="Arial"/>
                <a:sym typeface="Arial"/>
              </a:rPr>
              <a:t>2.RecursiveTask：</a:t>
            </a:r>
            <a:endParaRPr>
              <a:solidFill>
                <a:srgbClr val="000000"/>
              </a:solidFill>
              <a:latin typeface="Arial"/>
              <a:ea typeface="Arial"/>
              <a:cs typeface="Arial"/>
              <a:sym typeface="Arial"/>
            </a:endParaRPr>
          </a:p>
          <a:p>
            <a:pPr marL="400050" lvl="1" indent="0">
              <a:spcBef>
                <a:spcPts val="400"/>
              </a:spcBef>
              <a:buClr>
                <a:srgbClr val="000000"/>
              </a:buClr>
              <a:buSzPts val="2000"/>
              <a:buNone/>
            </a:pPr>
            <a:r>
              <a:rPr lang="en-US">
                <a:solidFill>
                  <a:srgbClr val="000000"/>
                </a:solidFill>
                <a:latin typeface="Arial"/>
                <a:ea typeface="Arial"/>
                <a:cs typeface="Arial"/>
                <a:sym typeface="Arial"/>
              </a:rPr>
              <a:t>This will return result when ForkJoinTask.join()</a:t>
            </a:r>
            <a:endParaRPr/>
          </a:p>
          <a:p>
            <a:pPr marL="400050" lvl="1" indent="0">
              <a:spcBef>
                <a:spcPts val="400"/>
              </a:spcBef>
              <a:buClr>
                <a:srgbClr val="FF0000"/>
              </a:buClr>
              <a:buSzPts val="2000"/>
              <a:buNone/>
            </a:pPr>
            <a:r>
              <a:rPr lang="en-US">
                <a:solidFill>
                  <a:srgbClr val="FF0000"/>
                </a:solidFill>
                <a:latin typeface="Arial"/>
                <a:ea typeface="Arial"/>
                <a:cs typeface="Arial"/>
                <a:sym typeface="Arial"/>
              </a:rPr>
              <a:t>Ex: public class Forktask extends RecursiveTask{}</a:t>
            </a:r>
            <a:endParaRPr>
              <a:solidFill>
                <a:srgbClr val="FF0000"/>
              </a:solidFill>
              <a:latin typeface="Arial"/>
              <a:ea typeface="Arial"/>
              <a:cs typeface="Arial"/>
              <a:sym typeface="Arial"/>
            </a:endParaRPr>
          </a:p>
          <a:p>
            <a:pPr marL="0" indent="0">
              <a:spcBef>
                <a:spcPts val="480"/>
              </a:spcBef>
              <a:buSzPts val="2400"/>
              <a:buNone/>
            </a:pPr>
            <a:endParaRPr/>
          </a:p>
        </p:txBody>
      </p:sp>
    </p:spTree>
  </p:cSld>
  <p:clrMapOvr>
    <a:masterClrMapping/>
  </p:clrMapOvr>
</p:sld>
</file>

<file path=ppt/theme/theme1.xml><?xml version="1.0" encoding="utf-8"?>
<a:theme xmlns:a="http://schemas.openxmlformats.org/drawingml/2006/main" name="自訂設計">
  <a:themeElements>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自訂設計">
  <a:themeElements>
    <a:clrScheme name="1_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1277</Words>
  <Application>Microsoft Office PowerPoint</Application>
  <PresentationFormat>寬螢幕</PresentationFormat>
  <Paragraphs>176</Paragraphs>
  <Slides>21</Slides>
  <Notes>21</Notes>
  <HiddenSlides>0</HiddenSlides>
  <MMClips>0</MMClips>
  <ScaleCrop>false</ScaleCrop>
  <HeadingPairs>
    <vt:vector size="8" baseType="variant">
      <vt:variant>
        <vt:lpstr>使用字型</vt:lpstr>
      </vt:variant>
      <vt:variant>
        <vt:i4>3</vt:i4>
      </vt:variant>
      <vt:variant>
        <vt:lpstr>佈景主題</vt:lpstr>
      </vt:variant>
      <vt:variant>
        <vt:i4>2</vt:i4>
      </vt:variant>
      <vt:variant>
        <vt:lpstr>內嵌 OLE 伺服程式</vt:lpstr>
      </vt:variant>
      <vt:variant>
        <vt:i4>1</vt:i4>
      </vt:variant>
      <vt:variant>
        <vt:lpstr>投影片標題</vt:lpstr>
      </vt:variant>
      <vt:variant>
        <vt:i4>21</vt:i4>
      </vt:variant>
    </vt:vector>
  </HeadingPairs>
  <TitlesOfParts>
    <vt:vector size="27" baseType="lpstr">
      <vt:lpstr>Noto Sans Symbols</vt:lpstr>
      <vt:lpstr>Arial</vt:lpstr>
      <vt:lpstr>Times New Roman</vt:lpstr>
      <vt:lpstr>自訂設計</vt:lpstr>
      <vt:lpstr>1_自訂設計</vt:lpstr>
      <vt:lpstr>Paintbrush Picture</vt:lpstr>
      <vt:lpstr>Lab 10 Fork-Join Model</vt:lpstr>
      <vt:lpstr>Outline</vt:lpstr>
      <vt:lpstr>Fork-Join Model</vt:lpstr>
      <vt:lpstr>Fork-Join Model</vt:lpstr>
      <vt:lpstr>Fork-Join Model</vt:lpstr>
      <vt:lpstr>Outline</vt:lpstr>
      <vt:lpstr>Java Fork-Join Framework</vt:lpstr>
      <vt:lpstr>Java Fork-Join Framework</vt:lpstr>
      <vt:lpstr>Java Fork-Join Framework</vt:lpstr>
      <vt:lpstr>Java Fork-Join Framework</vt:lpstr>
      <vt:lpstr>PowerPoint 簡報</vt:lpstr>
      <vt:lpstr>Java Fork-Join Framework</vt:lpstr>
      <vt:lpstr>PowerPoint 簡報</vt:lpstr>
      <vt:lpstr>Outline</vt:lpstr>
      <vt:lpstr>Fork-Join Example</vt:lpstr>
      <vt:lpstr>Fork-Join Example</vt:lpstr>
      <vt:lpstr>Fork-Join Example</vt:lpstr>
      <vt:lpstr>Fork-Join Example</vt:lpstr>
      <vt:lpstr>Outline</vt:lpstr>
      <vt:lpstr>Exercises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10 Fork-Join Model</dc:title>
  <dc:creator>Hms</dc:creator>
  <cp:lastModifiedBy>Simone Cheng</cp:lastModifiedBy>
  <cp:revision>2</cp:revision>
  <dcterms:created xsi:type="dcterms:W3CDTF">2008-10-14T10:06:24Z</dcterms:created>
  <dcterms:modified xsi:type="dcterms:W3CDTF">2024-01-01T01:37:23Z</dcterms:modified>
</cp:coreProperties>
</file>