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74" r:id="rId22"/>
    <p:sldId id="275" r:id="rId23"/>
    <p:sldId id="277" r:id="rId24"/>
    <p:sldId id="278" r:id="rId25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hp+BiLuylXlney+nLa7t6gObTZ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7F0FC4-5802-480A-9A53-E9F390BA2D26}" v="1" dt="2023-11-15T06:02:22.644"/>
    <p1510:client id="{19B1B8A6-B7DB-47EB-A876-FFDA2C3D9AA0}" v="49" dt="2023-11-15T02:41:16.822"/>
    <p1510:client id="{1F1DA0F0-B6D3-4366-B818-E36AE35C4A90}" v="3" dt="2023-11-15T08:02:21.474"/>
  </p1510:revLst>
</p1510:revInfo>
</file>

<file path=ppt/tableStyles.xml><?xml version="1.0" encoding="utf-8"?>
<a:tblStyleLst xmlns:a="http://schemas.openxmlformats.org/drawingml/2006/main" def="{E515399D-9C32-4D49-ABEF-2C6742FF1C1A}">
  <a:tblStyle styleId="{E515399D-9C32-4D49-ABEF-2C6742FF1C1A}" styleName="Table_0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F6EF"/>
          </a:solidFill>
        </a:fill>
      </a:tcStyle>
    </a:wholeTbl>
    <a:band1H>
      <a:tcTxStyle/>
      <a:tcStyle>
        <a:tcBdr/>
        <a:fill>
          <a:solidFill>
            <a:srgbClr val="CAECD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ECD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6BED66-6DC3-4A68-BA43-55F6EDE5D582}" styleName="Table_1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1FAF5"/>
          </a:solidFill>
        </a:fill>
      </a:tcStyle>
    </a:wholeTbl>
    <a:band1H>
      <a:tcTxStyle/>
      <a:tcStyle>
        <a:tcBdr/>
        <a:fill>
          <a:solidFill>
            <a:srgbClr val="E2F4E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2F4E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04" autoAdjust="0"/>
    <p:restoredTop sz="80294" autoAdjust="0"/>
  </p:normalViewPr>
  <p:slideViewPr>
    <p:cSldViewPr snapToGrid="0">
      <p:cViewPr varScale="1">
        <p:scale>
          <a:sx n="44" d="100"/>
          <a:sy n="44" d="100"/>
        </p:scale>
        <p:origin x="1229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22288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914401" y="3257550"/>
            <a:ext cx="7313084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59" name="Google Shape;259;p10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  <p:sp>
        <p:nvSpPr>
          <p:cNvPr id="270" name="Google Shape;270;p11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2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4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9" name="Google Shape;32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3" name="Google Shape;34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1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8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2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1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22288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7" name="Google Shape;167;p2:notes"/>
          <p:cNvSpPr txBox="1">
            <a:spLocks noGrp="1"/>
          </p:cNvSpPr>
          <p:nvPr>
            <p:ph type="body" idx="1"/>
          </p:nvPr>
        </p:nvSpPr>
        <p:spPr>
          <a:xfrm>
            <a:off x="914401" y="3257550"/>
            <a:ext cx="7313084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0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訂版面配置">
  <p:cSld name="自訂版面配置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5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69225" cy="146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042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042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042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042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69225" cy="146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body" idx="1"/>
          </p:nvPr>
        </p:nvSpPr>
        <p:spPr>
          <a:xfrm rot="5400000">
            <a:off x="2309019" y="-246856"/>
            <a:ext cx="4522787" cy="822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042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042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8"/>
          <p:cNvSpPr txBox="1">
            <a:spLocks noGrp="1"/>
          </p:cNvSpPr>
          <p:nvPr>
            <p:ph type="title"/>
          </p:nvPr>
        </p:nvSpPr>
        <p:spPr>
          <a:xfrm rot="5400000">
            <a:off x="5394326" y="2838451"/>
            <a:ext cx="4522787" cy="205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body" idx="1"/>
          </p:nvPr>
        </p:nvSpPr>
        <p:spPr>
          <a:xfrm rot="5400000">
            <a:off x="1204913" y="857250"/>
            <a:ext cx="4522787" cy="6018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042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042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7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6425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6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042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042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70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6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042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042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4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6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042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042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1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6425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7013" cy="4522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41"/>
          <p:cNvSpPr txBox="1">
            <a:spLocks noGrp="1"/>
          </p:cNvSpPr>
          <p:nvPr>
            <p:ph type="body" idx="2"/>
          </p:nvPr>
        </p:nvSpPr>
        <p:spPr>
          <a:xfrm>
            <a:off x="4646613" y="1600200"/>
            <a:ext cx="4037012" cy="4522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1" name="Google Shape;111;p41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6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042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042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4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4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18" name="Google Shape;118;p4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4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20" name="Google Shape;120;p42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6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4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042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042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3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6425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3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6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042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4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042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4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6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042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4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042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70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042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042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4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135" name="Google Shape;135;p4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6" name="Google Shape;136;p45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6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4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042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042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4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p4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3" name="Google Shape;143;p46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6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4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042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4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042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7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6425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47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2788" cy="822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47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6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042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042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8"/>
          <p:cNvSpPr txBox="1">
            <a:spLocks noGrp="1"/>
          </p:cNvSpPr>
          <p:nvPr>
            <p:ph type="title"/>
          </p:nvPr>
        </p:nvSpPr>
        <p:spPr>
          <a:xfrm rot="5400000">
            <a:off x="4658519" y="2097882"/>
            <a:ext cx="5994400" cy="205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48"/>
          <p:cNvSpPr txBox="1">
            <a:spLocks noGrp="1"/>
          </p:cNvSpPr>
          <p:nvPr>
            <p:ph type="body" idx="1"/>
          </p:nvPr>
        </p:nvSpPr>
        <p:spPr>
          <a:xfrm rot="5400000">
            <a:off x="469107" y="116682"/>
            <a:ext cx="5994400" cy="6018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48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6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042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042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69225" cy="146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8226425" cy="452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042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042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042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042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1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69225" cy="146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4037013" cy="452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2"/>
          </p:nvPr>
        </p:nvSpPr>
        <p:spPr>
          <a:xfrm>
            <a:off x="4646613" y="1604963"/>
            <a:ext cx="4037012" cy="452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042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042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3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042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042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69225" cy="146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042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042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042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042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042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042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vmlDrawing" Target="../drawings/vmlDrawing2.v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oleObject" Target="../embeddings/oleObject2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69225" cy="146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042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042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" name="Google Shape;13;p24"/>
          <p:cNvGrpSpPr/>
          <p:nvPr/>
        </p:nvGrpSpPr>
        <p:grpSpPr>
          <a:xfrm>
            <a:off x="0" y="-26988"/>
            <a:ext cx="9144001" cy="962026"/>
            <a:chOff x="0" y="-17"/>
            <a:chExt cx="5760" cy="606"/>
          </a:xfrm>
        </p:grpSpPr>
        <p:pic>
          <p:nvPicPr>
            <p:cNvPr id="14" name="Google Shape;14;p24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0" y="-17"/>
              <a:ext cx="4830" cy="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24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694" y="-17"/>
              <a:ext cx="1066" cy="60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" name="Google Shape;16;p24"/>
          <p:cNvGrpSpPr/>
          <p:nvPr/>
        </p:nvGrpSpPr>
        <p:grpSpPr>
          <a:xfrm>
            <a:off x="0" y="908050"/>
            <a:ext cx="6516687" cy="5761038"/>
            <a:chOff x="0" y="572"/>
            <a:chExt cx="4105" cy="3629"/>
          </a:xfrm>
        </p:grpSpPr>
        <p:graphicFrame>
          <p:nvGraphicFramePr>
            <p:cNvPr id="17" name="Google Shape;17;p24"/>
            <p:cNvGraphicFramePr/>
            <p:nvPr/>
          </p:nvGraphicFramePr>
          <p:xfrm>
            <a:off x="0" y="572"/>
            <a:ext cx="2799" cy="3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r:id="rId17" imgW="2799" imgH="3357" progId="">
                    <p:embed/>
                  </p:oleObj>
                </mc:Choice>
                <mc:Fallback>
                  <p:oleObj r:id="rId17" imgW="2799" imgH="3357" progId="">
                    <p:embed/>
                    <p:pic>
                      <p:nvPicPr>
                        <p:cNvPr id="17" name="Google Shape;17;p24"/>
                        <p:cNvPicPr preferRelativeResize="0"/>
                        <p:nvPr/>
                      </p:nvPicPr>
                      <p:blipFill rotWithShape="1">
                        <a:blip r:embed="rId18">
                          <a:alphaModFix/>
                        </a:blip>
                        <a:srcRect/>
                        <a:stretch/>
                      </p:blipFill>
                      <p:spPr>
                        <a:xfrm>
                          <a:off x="0" y="572"/>
                          <a:ext cx="2799" cy="3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Google Shape;18;p24"/>
            <p:cNvSpPr/>
            <p:nvPr/>
          </p:nvSpPr>
          <p:spPr>
            <a:xfrm>
              <a:off x="1655" y="4065"/>
              <a:ext cx="2450" cy="1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NCHU System &amp; Network Lab</a:t>
              </a:r>
              <a:endParaRPr/>
            </a:p>
          </p:txBody>
        </p:sp>
      </p:grpSp>
      <p:sp>
        <p:nvSpPr>
          <p:cNvPr id="19" name="Google Shape;19;p24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8226425" cy="452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A88E6601-E84C-CA77-5A0E-B24FECE50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6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graphicFrame>
        <p:nvGraphicFramePr>
          <p:cNvPr id="84" name="Google Shape;84;p26"/>
          <p:cNvGraphicFramePr/>
          <p:nvPr/>
        </p:nvGraphicFramePr>
        <p:xfrm>
          <a:off x="0" y="0"/>
          <a:ext cx="1187450" cy="616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14" imgW="1187450" imgH="6165850" progId="">
                  <p:embed/>
                </p:oleObj>
              </mc:Choice>
              <mc:Fallback>
                <p:oleObj r:id="rId14" imgW="1187450" imgH="6165850" progId="">
                  <p:embed/>
                  <p:pic>
                    <p:nvPicPr>
                      <p:cNvPr id="84" name="Google Shape;84;p26"/>
                      <p:cNvPicPr preferRelativeResize="0"/>
                      <p:nvPr/>
                    </p:nvPicPr>
                    <p:blipFill rotWithShape="1">
                      <a:blip r:embed="rId15">
                        <a:alphaModFix/>
                      </a:blip>
                      <a:srcRect/>
                      <a:stretch/>
                    </p:blipFill>
                    <p:spPr>
                      <a:xfrm>
                        <a:off x="0" y="0"/>
                        <a:ext cx="1187450" cy="616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Google Shape;85;p26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6425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7" name="Google Shape;87;p2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042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042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"/>
          <p:cNvSpPr txBox="1">
            <a:spLocks noGrp="1"/>
          </p:cNvSpPr>
          <p:nvPr>
            <p:ph type="title"/>
          </p:nvPr>
        </p:nvSpPr>
        <p:spPr>
          <a:xfrm>
            <a:off x="685800" y="2416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b="1" dirty="0"/>
              <a:t>Lab 10</a:t>
            </a:r>
            <a:br>
              <a:rPr lang="en-US" b="1" dirty="0"/>
            </a:br>
            <a:r>
              <a:rPr lang="en-US" b="1" dirty="0" err="1"/>
              <a:t>Thread_Local_Storage</a:t>
            </a:r>
            <a:r>
              <a:rPr lang="en-US" b="1"/>
              <a:t> and Thread Cancellation Points</a:t>
            </a:r>
            <a:endParaRPr b="1"/>
          </a:p>
        </p:txBody>
      </p:sp>
      <p:sp>
        <p:nvSpPr>
          <p:cNvPr id="163" name="Google Shape;163;p1"/>
          <p:cNvSpPr txBox="1">
            <a:spLocks noGrp="1"/>
          </p:cNvSpPr>
          <p:nvPr>
            <p:ph type="subTitle" idx="4294967295"/>
          </p:nvPr>
        </p:nvSpPr>
        <p:spPr>
          <a:xfrm>
            <a:off x="2339752" y="4365104"/>
            <a:ext cx="47525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742950" marR="0" lvl="1" indent="-341313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Teacher: Hsung-Pin Chang</a:t>
            </a:r>
            <a:endParaRPr/>
          </a:p>
        </p:txBody>
      </p:sp>
      <p:sp>
        <p:nvSpPr>
          <p:cNvPr id="164" name="Google Shape;164;p1"/>
          <p:cNvSpPr txBox="1"/>
          <p:nvPr/>
        </p:nvSpPr>
        <p:spPr>
          <a:xfrm>
            <a:off x="3347864" y="4509120"/>
            <a:ext cx="3841824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TA: 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Yung-Hsu Chu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6425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Exercise1 (40pts.)</a:t>
            </a:r>
            <a:endParaRPr dirty="0"/>
          </a:p>
        </p:txBody>
      </p:sp>
      <p:sp>
        <p:nvSpPr>
          <p:cNvPr id="262" name="Google Shape;262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579296" cy="4522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●"/>
            </a:pPr>
            <a:r>
              <a:rPr lang="en-US" sz="2400" dirty="0"/>
              <a:t>Modify example1 code and implement “</a:t>
            </a:r>
            <a:r>
              <a:rPr lang="en-US" sz="2400" dirty="0" err="1"/>
              <a:t>incr</a:t>
            </a:r>
            <a:r>
              <a:rPr lang="en-US" sz="2400" dirty="0"/>
              <a:t> function”(</a:t>
            </a:r>
            <a:r>
              <a:rPr lang="en-US" sz="2400" u="sng" dirty="0">
                <a:solidFill>
                  <a:schemeClr val="hlink"/>
                </a:solidFill>
                <a:hlinkClick r:id="rId3" action="ppaction://hlinksldjump"/>
              </a:rPr>
              <a:t>ppt.2</a:t>
            </a:r>
            <a:r>
              <a:rPr lang="en-US" sz="2400" dirty="0"/>
              <a:t>) 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 dirty="0"/>
              <a:t>	,the value of “</a:t>
            </a:r>
            <a:r>
              <a:rPr lang="en-US" sz="2400" dirty="0">
                <a:solidFill>
                  <a:schemeClr val="dk1"/>
                </a:solidFill>
              </a:rPr>
              <a:t>loops” parameter </a:t>
            </a:r>
            <a:r>
              <a:rPr lang="en-US" sz="2400" dirty="0"/>
              <a:t>is passed by </a:t>
            </a:r>
            <a:r>
              <a:rPr lang="en-US" sz="2400" dirty="0" err="1"/>
              <a:t>pthread_create</a:t>
            </a:r>
            <a:r>
              <a:rPr lang="en-US" sz="2400" dirty="0"/>
              <a:t>()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 dirty="0"/>
              <a:t>	</a:t>
            </a:r>
            <a:endParaRPr dirty="0"/>
          </a:p>
          <a:p>
            <a:pPr marL="457200" lvl="0" indent="-304800" algn="l" rtl="0">
              <a:spcBef>
                <a:spcPts val="80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 dirty="0"/>
          </a:p>
          <a:p>
            <a:pPr marL="457200" lvl="0" indent="-457200" algn="l" rtl="0">
              <a:spcBef>
                <a:spcPts val="800"/>
              </a:spcBef>
              <a:spcAft>
                <a:spcPts val="0"/>
              </a:spcAft>
              <a:buSzPts val="2400"/>
              <a:buFont typeface="Noto Sans Symbols"/>
              <a:buChar char="●"/>
            </a:pPr>
            <a:r>
              <a:rPr lang="en-US" sz="2400" dirty="0"/>
              <a:t>Execution result as shown below: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 dirty="0"/>
              <a:t>	 </a:t>
            </a:r>
            <a:endParaRPr sz="2400" dirty="0"/>
          </a:p>
        </p:txBody>
      </p:sp>
      <p:sp>
        <p:nvSpPr>
          <p:cNvPr id="263" name="Google Shape;263;p10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6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NCHU System &amp; Network Lab</a:t>
            </a:r>
            <a:endParaRPr/>
          </a:p>
        </p:txBody>
      </p:sp>
      <p:pic>
        <p:nvPicPr>
          <p:cNvPr id="264" name="Google Shape;264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9591" y="2708920"/>
            <a:ext cx="7960157" cy="57606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0"/>
          <p:cNvSpPr/>
          <p:nvPr/>
        </p:nvSpPr>
        <p:spPr>
          <a:xfrm>
            <a:off x="6804248" y="2924944"/>
            <a:ext cx="1331640" cy="27298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圖片 2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EB949D0E-37E8-50E6-3CD5-3E03324C50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377" y="4231299"/>
            <a:ext cx="7742583" cy="18149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6425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Thread cancellation</a:t>
            </a:r>
            <a:endParaRPr/>
          </a:p>
        </p:txBody>
      </p:sp>
      <p:sp>
        <p:nvSpPr>
          <p:cNvPr id="273" name="Google Shape;27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 dirty="0"/>
              <a:t>Typically, multiple threads execute in parallel, with each thread performing its task until it decides to terminate by calling </a:t>
            </a:r>
            <a:r>
              <a:rPr lang="en-US" sz="2800" dirty="0" err="1"/>
              <a:t>pthread_exit</a:t>
            </a:r>
            <a:r>
              <a:rPr lang="en-US" sz="2800" dirty="0"/>
              <a:t>() or returning from the thread’s start function.</a:t>
            </a:r>
            <a:endParaRPr dirty="0"/>
          </a:p>
          <a:p>
            <a:pPr marL="457200" lvl="0" indent="-279400" algn="l" rtl="0">
              <a:spcBef>
                <a:spcPts val="800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 dirty="0"/>
          </a:p>
          <a:p>
            <a:pPr marL="457200" lvl="0" indent="-457200" algn="l" rtl="0">
              <a:spcBef>
                <a:spcPts val="8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 dirty="0"/>
              <a:t>Sometimes, it can be useful to cancel a thread; that is, to send it a request asking it to terminate now.</a:t>
            </a:r>
            <a:endParaRPr sz="2800" dirty="0"/>
          </a:p>
        </p:txBody>
      </p:sp>
      <p:sp>
        <p:nvSpPr>
          <p:cNvPr id="274" name="Google Shape;274;p11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6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NCHU System &amp; Network Lab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2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6425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Cancellation Points</a:t>
            </a:r>
            <a:endParaRPr/>
          </a:p>
        </p:txBody>
      </p:sp>
      <p:sp>
        <p:nvSpPr>
          <p:cNvPr id="281" name="Google Shape;28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931224" cy="4522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 dirty="0"/>
              <a:t>When cancelability is enabled and deferred, a cancellation request is acted upon only when a thread next reaches a cancellation point. </a:t>
            </a:r>
            <a:endParaRPr dirty="0"/>
          </a:p>
          <a:p>
            <a:pPr marL="457200" lvl="0" indent="-279400" algn="l" rtl="0">
              <a:spcBef>
                <a:spcPts val="800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 dirty="0"/>
          </a:p>
          <a:p>
            <a:pPr marL="457200" lvl="0" indent="-457200" algn="l" rtl="0">
              <a:spcBef>
                <a:spcPts val="8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 dirty="0"/>
              <a:t>A cancellation point is a call to one of a set of functions defined by the implementation.</a:t>
            </a:r>
            <a:endParaRPr sz="2800" dirty="0"/>
          </a:p>
        </p:txBody>
      </p:sp>
      <p:sp>
        <p:nvSpPr>
          <p:cNvPr id="282" name="Google Shape;282;p12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6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NCHU System &amp; Network Lab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6425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Cancellation Points(cont.)</a:t>
            </a:r>
            <a:endParaRPr/>
          </a:p>
        </p:txBody>
      </p:sp>
      <p:sp>
        <p:nvSpPr>
          <p:cNvPr id="288" name="Google Shape;288;p13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6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NCHU System &amp; Network Lab</a:t>
            </a:r>
            <a:endParaRPr/>
          </a:p>
        </p:txBody>
      </p:sp>
      <p:pic>
        <p:nvPicPr>
          <p:cNvPr id="289" name="Google Shape;28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7664" y="1412776"/>
            <a:ext cx="6336704" cy="5034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48200" y="2548929"/>
            <a:ext cx="2752725" cy="3265661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4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6425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Cancellation Points(cont.)</a:t>
            </a:r>
            <a:endParaRPr/>
          </a:p>
        </p:txBody>
      </p:sp>
      <p:sp>
        <p:nvSpPr>
          <p:cNvPr id="297" name="Google Shape;297;p14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6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NCHU System &amp; Network Lab</a:t>
            </a:r>
            <a:endParaRPr/>
          </a:p>
        </p:txBody>
      </p:sp>
      <p:pic>
        <p:nvPicPr>
          <p:cNvPr id="298" name="Google Shape;29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1600" y="2572825"/>
            <a:ext cx="3781425" cy="287239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4"/>
          <p:cNvSpPr txBox="1"/>
          <p:nvPr/>
        </p:nvSpPr>
        <p:spPr>
          <a:xfrm>
            <a:off x="1907704" y="1820723"/>
            <a:ext cx="16786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thread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14"/>
          <p:cNvSpPr/>
          <p:nvPr/>
        </p:nvSpPr>
        <p:spPr>
          <a:xfrm>
            <a:off x="611560" y="2854137"/>
            <a:ext cx="432048" cy="2904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4"/>
          <p:cNvSpPr/>
          <p:nvPr/>
        </p:nvSpPr>
        <p:spPr>
          <a:xfrm>
            <a:off x="611560" y="3118899"/>
            <a:ext cx="432048" cy="2904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4"/>
          <p:cNvSpPr txBox="1"/>
          <p:nvPr/>
        </p:nvSpPr>
        <p:spPr>
          <a:xfrm>
            <a:off x="6610862" y="1796489"/>
            <a:ext cx="1208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14"/>
          <p:cNvSpPr/>
          <p:nvPr/>
        </p:nvSpPr>
        <p:spPr>
          <a:xfrm>
            <a:off x="5652120" y="2873801"/>
            <a:ext cx="432048" cy="2904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4"/>
          <p:cNvSpPr/>
          <p:nvPr/>
        </p:nvSpPr>
        <p:spPr>
          <a:xfrm>
            <a:off x="5652120" y="3158227"/>
            <a:ext cx="432048" cy="2904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4"/>
          <p:cNvSpPr/>
          <p:nvPr/>
        </p:nvSpPr>
        <p:spPr>
          <a:xfrm>
            <a:off x="611560" y="3354587"/>
            <a:ext cx="432048" cy="2904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4"/>
          <p:cNvSpPr/>
          <p:nvPr/>
        </p:nvSpPr>
        <p:spPr>
          <a:xfrm>
            <a:off x="611560" y="3642619"/>
            <a:ext cx="432048" cy="2904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4"/>
          <p:cNvSpPr/>
          <p:nvPr/>
        </p:nvSpPr>
        <p:spPr>
          <a:xfrm>
            <a:off x="5652120" y="3398725"/>
            <a:ext cx="432048" cy="2904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4"/>
          <p:cNvSpPr/>
          <p:nvPr/>
        </p:nvSpPr>
        <p:spPr>
          <a:xfrm>
            <a:off x="611560" y="3891323"/>
            <a:ext cx="432048" cy="2904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4"/>
          <p:cNvSpPr/>
          <p:nvPr/>
        </p:nvSpPr>
        <p:spPr>
          <a:xfrm>
            <a:off x="5652120" y="3679729"/>
            <a:ext cx="432048" cy="2904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4"/>
          <p:cNvSpPr/>
          <p:nvPr/>
        </p:nvSpPr>
        <p:spPr>
          <a:xfrm>
            <a:off x="611560" y="4117179"/>
            <a:ext cx="432048" cy="2904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4"/>
          <p:cNvSpPr/>
          <p:nvPr/>
        </p:nvSpPr>
        <p:spPr>
          <a:xfrm>
            <a:off x="5657040" y="3930449"/>
            <a:ext cx="432048" cy="2904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4"/>
          <p:cNvSpPr txBox="1"/>
          <p:nvPr/>
        </p:nvSpPr>
        <p:spPr>
          <a:xfrm>
            <a:off x="2168462" y="4326977"/>
            <a:ext cx="246734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Send a  cancellation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request to thread1 </a:t>
            </a:r>
            <a:endParaRPr sz="1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14"/>
          <p:cNvSpPr txBox="1"/>
          <p:nvPr/>
        </p:nvSpPr>
        <p:spPr>
          <a:xfrm>
            <a:off x="6216610" y="3728467"/>
            <a:ext cx="295635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receive a  cancellation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request from main thread </a:t>
            </a:r>
            <a:endParaRPr sz="1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4"/>
          <p:cNvSpPr/>
          <p:nvPr/>
        </p:nvSpPr>
        <p:spPr>
          <a:xfrm>
            <a:off x="606928" y="4388065"/>
            <a:ext cx="432048" cy="2904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4"/>
          <p:cNvSpPr/>
          <p:nvPr/>
        </p:nvSpPr>
        <p:spPr>
          <a:xfrm>
            <a:off x="633181" y="4658838"/>
            <a:ext cx="432048" cy="2904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4"/>
          <p:cNvSpPr/>
          <p:nvPr/>
        </p:nvSpPr>
        <p:spPr>
          <a:xfrm>
            <a:off x="5652120" y="4181759"/>
            <a:ext cx="432048" cy="2904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4"/>
          <p:cNvSpPr/>
          <p:nvPr/>
        </p:nvSpPr>
        <p:spPr>
          <a:xfrm>
            <a:off x="5661000" y="4462364"/>
            <a:ext cx="432048" cy="2904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4"/>
          <p:cNvSpPr txBox="1"/>
          <p:nvPr/>
        </p:nvSpPr>
        <p:spPr>
          <a:xfrm>
            <a:off x="7020683" y="4651884"/>
            <a:ext cx="134820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Thread1 terminate</a:t>
            </a:r>
            <a:endParaRPr sz="1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5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6425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Cancellation Points(cont.)</a:t>
            </a:r>
            <a:endParaRPr/>
          </a:p>
        </p:txBody>
      </p:sp>
      <p:sp>
        <p:nvSpPr>
          <p:cNvPr id="324" name="Google Shape;324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9256" cy="4522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 dirty="0"/>
              <a:t>The pthread_cancel() function sends a cancellation request to the specified thread.</a:t>
            </a:r>
            <a:endParaRPr sz="2800" dirty="0"/>
          </a:p>
        </p:txBody>
      </p:sp>
      <p:sp>
        <p:nvSpPr>
          <p:cNvPr id="325" name="Google Shape;325;p15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6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NCHU System &amp; Network Lab</a:t>
            </a:r>
            <a:endParaRPr/>
          </a:p>
        </p:txBody>
      </p:sp>
      <p:pic>
        <p:nvPicPr>
          <p:cNvPr id="326" name="Google Shape;32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584" y="3532911"/>
            <a:ext cx="7812360" cy="1554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6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6425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Cancellation Points(cont.)</a:t>
            </a:r>
            <a:endParaRPr/>
          </a:p>
        </p:txBody>
      </p:sp>
      <p:sp>
        <p:nvSpPr>
          <p:cNvPr id="332" name="Google Shape;332;p16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6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NCHU System &amp; Network Lab</a:t>
            </a:r>
            <a:endParaRPr/>
          </a:p>
        </p:txBody>
      </p:sp>
      <p:pic>
        <p:nvPicPr>
          <p:cNvPr id="333" name="Google Shape;333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99132" y="1397893"/>
            <a:ext cx="81057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6"/>
          <p:cNvSpPr txBox="1"/>
          <p:nvPr/>
        </p:nvSpPr>
        <p:spPr>
          <a:xfrm>
            <a:off x="817277" y="3166442"/>
            <a:ext cx="783426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pthread_setcancelstate() function sets the calling thread’s cancelability state to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value given in state.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16"/>
          <p:cNvSpPr txBox="1"/>
          <p:nvPr/>
        </p:nvSpPr>
        <p:spPr>
          <a:xfrm>
            <a:off x="1259632" y="4139473"/>
            <a:ext cx="64876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PTHREAD_CANCEL_DISABLE：The thread is not cancelable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16"/>
          <p:cNvSpPr txBox="1"/>
          <p:nvPr/>
        </p:nvSpPr>
        <p:spPr>
          <a:xfrm>
            <a:off x="1259632" y="4514394"/>
            <a:ext cx="69236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PTHREAD_CANCEL_ENABLE：The thread is cancelable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(Default)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16"/>
          <p:cNvSpPr txBox="1"/>
          <p:nvPr/>
        </p:nvSpPr>
        <p:spPr>
          <a:xfrm>
            <a:off x="1259632" y="5283285"/>
            <a:ext cx="748883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we are not interested in the previous cancelability state, Linux allows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oldstate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be specified as </a:t>
            </a:r>
            <a:r>
              <a:rPr lang="en-US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endParaRPr sz="18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16"/>
          <p:cNvSpPr/>
          <p:nvPr/>
        </p:nvSpPr>
        <p:spPr>
          <a:xfrm>
            <a:off x="899592" y="2008504"/>
            <a:ext cx="4752528" cy="28803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6"/>
          <p:cNvSpPr txBox="1"/>
          <p:nvPr/>
        </p:nvSpPr>
        <p:spPr>
          <a:xfrm>
            <a:off x="1027657" y="3861048"/>
            <a:ext cx="10717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16"/>
          <p:cNvSpPr txBox="1"/>
          <p:nvPr/>
        </p:nvSpPr>
        <p:spPr>
          <a:xfrm>
            <a:off x="1027657" y="4933617"/>
            <a:ext cx="10717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oldstate: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6425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Cancellation Points(cont.)</a:t>
            </a:r>
            <a:endParaRPr/>
          </a:p>
        </p:txBody>
      </p:sp>
      <p:sp>
        <p:nvSpPr>
          <p:cNvPr id="346" name="Google Shape;346;p17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6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NCHU System &amp; Network Lab</a:t>
            </a:r>
            <a:endParaRPr/>
          </a:p>
        </p:txBody>
      </p:sp>
      <p:pic>
        <p:nvPicPr>
          <p:cNvPr id="347" name="Google Shape;347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99132" y="1397893"/>
            <a:ext cx="81057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17"/>
          <p:cNvSpPr/>
          <p:nvPr/>
        </p:nvSpPr>
        <p:spPr>
          <a:xfrm>
            <a:off x="899592" y="2264136"/>
            <a:ext cx="4752528" cy="28803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7"/>
          <p:cNvSpPr txBox="1"/>
          <p:nvPr/>
        </p:nvSpPr>
        <p:spPr>
          <a:xfrm>
            <a:off x="899591" y="3212976"/>
            <a:ext cx="764315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thread is cancelable (PTHREAD_CANCEL_ENABLE), then the treatment of a cancellation request is determined by the thread’s cancelability type.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17"/>
          <p:cNvSpPr txBox="1"/>
          <p:nvPr/>
        </p:nvSpPr>
        <p:spPr>
          <a:xfrm>
            <a:off x="1243109" y="4116488"/>
            <a:ext cx="746871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PTHREAD_CANCEL_ASYNCHRONOUS：The thread may be canceled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at any time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17"/>
          <p:cNvSpPr txBox="1"/>
          <p:nvPr/>
        </p:nvSpPr>
        <p:spPr>
          <a:xfrm>
            <a:off x="1243109" y="4738235"/>
            <a:ext cx="763284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PTHREAD_CANCEL_DEFERRED：The cancellation remains pending until a cancellation point is reached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(Default)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17"/>
          <p:cNvSpPr txBox="1"/>
          <p:nvPr/>
        </p:nvSpPr>
        <p:spPr>
          <a:xfrm>
            <a:off x="1243109" y="5734997"/>
            <a:ext cx="748883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we are not interested in the previous cancelability type, Linux allows oldtype to be specified as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17"/>
          <p:cNvSpPr txBox="1"/>
          <p:nvPr/>
        </p:nvSpPr>
        <p:spPr>
          <a:xfrm>
            <a:off x="1027657" y="3792153"/>
            <a:ext cx="10717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17"/>
          <p:cNvSpPr txBox="1"/>
          <p:nvPr/>
        </p:nvSpPr>
        <p:spPr>
          <a:xfrm>
            <a:off x="1027657" y="5384566"/>
            <a:ext cx="10717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oldtype: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6425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Example2</a:t>
            </a:r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6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NCHU System &amp; Network Lab</a:t>
            </a:r>
            <a:endParaRPr/>
          </a:p>
        </p:txBody>
      </p:sp>
      <p:pic>
        <p:nvPicPr>
          <p:cNvPr id="362" name="Google Shape;36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5656" y="1562100"/>
            <a:ext cx="6457950" cy="46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8"/>
          <p:cNvSpPr/>
          <p:nvPr/>
        </p:nvSpPr>
        <p:spPr>
          <a:xfrm>
            <a:off x="2267744" y="2852936"/>
            <a:ext cx="3672408" cy="216024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1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6425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Exercise2 (50pts.)</a:t>
            </a:r>
            <a:endParaRPr/>
          </a:p>
        </p:txBody>
      </p:sp>
      <p:sp>
        <p:nvSpPr>
          <p:cNvPr id="385" name="Google Shape;385;p21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6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NCHU System &amp; Network Lab</a:t>
            </a:r>
            <a:endParaRPr/>
          </a:p>
        </p:txBody>
      </p:sp>
      <p:pic>
        <p:nvPicPr>
          <p:cNvPr id="386" name="Google Shape;386;p21" descr="ãheap stackãçåçæå°çµæ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26052" y="1858707"/>
            <a:ext cx="4419099" cy="415191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21"/>
          <p:cNvSpPr txBox="1"/>
          <p:nvPr/>
        </p:nvSpPr>
        <p:spPr>
          <a:xfrm>
            <a:off x="2195736" y="3861048"/>
            <a:ext cx="188384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①Call Malloc()</a:t>
            </a:r>
            <a:endParaRPr sz="2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1059345" y="3406635"/>
            <a:ext cx="210506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③ Global pointer</a:t>
            </a:r>
            <a:endParaRPr sz="2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21"/>
          <p:cNvSpPr/>
          <p:nvPr/>
        </p:nvSpPr>
        <p:spPr>
          <a:xfrm>
            <a:off x="4121334" y="3802017"/>
            <a:ext cx="1368152" cy="400110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0" name="Google Shape;390;p21"/>
          <p:cNvCxnSpPr>
            <a:stCxn id="388" idx="3"/>
          </p:cNvCxnSpPr>
          <p:nvPr/>
        </p:nvCxnSpPr>
        <p:spPr>
          <a:xfrm>
            <a:off x="3164408" y="3606690"/>
            <a:ext cx="1085700" cy="391800"/>
          </a:xfrm>
          <a:prstGeom prst="straightConnector1">
            <a:avLst/>
          </a:prstGeom>
          <a:solidFill>
            <a:srgbClr val="00B8FF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91" name="Google Shape;391;p21"/>
          <p:cNvSpPr txBox="1"/>
          <p:nvPr/>
        </p:nvSpPr>
        <p:spPr>
          <a:xfrm>
            <a:off x="5580112" y="3811875"/>
            <a:ext cx="155222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⑤Call free()</a:t>
            </a:r>
            <a:endParaRPr sz="2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21"/>
          <p:cNvSpPr txBox="1"/>
          <p:nvPr/>
        </p:nvSpPr>
        <p:spPr>
          <a:xfrm>
            <a:off x="251520" y="5053749"/>
            <a:ext cx="29498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*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gptr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malloc(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sizeof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(int))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21"/>
          <p:cNvSpPr txBox="1"/>
          <p:nvPr/>
        </p:nvSpPr>
        <p:spPr>
          <a:xfrm>
            <a:off x="251520" y="5424861"/>
            <a:ext cx="12634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gptr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200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21"/>
          <p:cNvSpPr txBox="1"/>
          <p:nvPr/>
        </p:nvSpPr>
        <p:spPr>
          <a:xfrm>
            <a:off x="3923928" y="3460938"/>
            <a:ext cx="44114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②</a:t>
            </a:r>
            <a:endParaRPr/>
          </a:p>
        </p:txBody>
      </p:sp>
      <p:sp>
        <p:nvSpPr>
          <p:cNvPr id="395" name="Google Shape;395;p21"/>
          <p:cNvSpPr txBox="1"/>
          <p:nvPr/>
        </p:nvSpPr>
        <p:spPr>
          <a:xfrm>
            <a:off x="4394205" y="3806745"/>
            <a:ext cx="82586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④200</a:t>
            </a:r>
            <a:endParaRPr sz="2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Google Shape;396;p21"/>
          <p:cNvSpPr txBox="1"/>
          <p:nvPr/>
        </p:nvSpPr>
        <p:spPr>
          <a:xfrm>
            <a:off x="312223" y="5795972"/>
            <a:ext cx="1083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gptr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X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97" name="Google Shape;397;p21"/>
          <p:cNvCxnSpPr/>
          <p:nvPr/>
        </p:nvCxnSpPr>
        <p:spPr>
          <a:xfrm flipH="1">
            <a:off x="3275856" y="3606690"/>
            <a:ext cx="648072" cy="327972"/>
          </a:xfrm>
          <a:prstGeom prst="straightConnector1">
            <a:avLst/>
          </a:prstGeom>
          <a:solidFill>
            <a:srgbClr val="00B8FF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8" name="Google Shape;398;p21"/>
          <p:cNvCxnSpPr/>
          <p:nvPr/>
        </p:nvCxnSpPr>
        <p:spPr>
          <a:xfrm>
            <a:off x="3500264" y="3460938"/>
            <a:ext cx="207034" cy="537449"/>
          </a:xfrm>
          <a:prstGeom prst="straightConnector1">
            <a:avLst/>
          </a:prstGeom>
          <a:solidFill>
            <a:srgbClr val="00B8FF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6425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 sz="4000" b="1"/>
              <a:t>Why we need “thread-local storage”</a:t>
            </a:r>
            <a:endParaRPr sz="4000"/>
          </a:p>
        </p:txBody>
      </p:sp>
      <p:sp>
        <p:nvSpPr>
          <p:cNvPr id="170" name="Google Shape;170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507288" cy="4522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US" dirty="0"/>
              <a:t>A function is said to be “thread-safe” if it can safely be invoked by multiple threads at the same time</a:t>
            </a:r>
          </a:p>
          <a:p>
            <a:pPr marL="457200" lvl="0" indent="-457200" algn="l" rtl="0">
              <a:spcBef>
                <a:spcPts val="80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US" dirty="0"/>
              <a:t>Why the following function is not thread-safe?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endParaRPr dirty="0"/>
          </a:p>
        </p:txBody>
      </p:sp>
      <p:pic>
        <p:nvPicPr>
          <p:cNvPr id="171" name="Google Shape;17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9752" y="4691461"/>
            <a:ext cx="4643329" cy="2050157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"/>
          <p:cNvSpPr txBox="1"/>
          <p:nvPr/>
        </p:nvSpPr>
        <p:spPr>
          <a:xfrm>
            <a:off x="1283795" y="3715995"/>
            <a:ext cx="7974972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multiple threads invoke this function concurrently, the final value in glob is unpredictable</a:t>
            </a:r>
            <a:endParaRPr sz="2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707731" y="3959527"/>
            <a:ext cx="576064" cy="43204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">
            <a:hlinkClick r:id="rId4" action="ppaction://hlinksldjump"/>
          </p:cNvPr>
          <p:cNvSpPr/>
          <p:nvPr/>
        </p:nvSpPr>
        <p:spPr>
          <a:xfrm>
            <a:off x="8388424" y="4504768"/>
            <a:ext cx="295201" cy="288032"/>
          </a:xfrm>
          <a:prstGeom prst="ellipse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9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6425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Example2(cont.)</a:t>
            </a:r>
            <a:endParaRPr/>
          </a:p>
        </p:txBody>
      </p:sp>
      <p:sp>
        <p:nvSpPr>
          <p:cNvPr id="369" name="Google Shape;369;p19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6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NCHU System &amp; Network Lab</a:t>
            </a:r>
            <a:endParaRPr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32093E-81EE-F462-0DE9-AE0EC4F870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E84158-4BA9-B6CF-2E16-5540D45CC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13" y="3084619"/>
            <a:ext cx="8061512" cy="68876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0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6425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Exercise2 (50pts.)</a:t>
            </a:r>
            <a:endParaRPr/>
          </a:p>
        </p:txBody>
      </p:sp>
      <p:sp>
        <p:nvSpPr>
          <p:cNvPr id="377" name="Google Shape;377;p20"/>
          <p:cNvSpPr txBox="1">
            <a:spLocks noGrp="1"/>
          </p:cNvSpPr>
          <p:nvPr>
            <p:ph type="body" idx="1"/>
          </p:nvPr>
        </p:nvSpPr>
        <p:spPr>
          <a:xfrm>
            <a:off x="395536" y="1600200"/>
            <a:ext cx="8424936" cy="4522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Modify example2 code and observe the following situation：</a:t>
            </a:r>
            <a:endParaRPr sz="2800" b="1" dirty="0"/>
          </a:p>
          <a:p>
            <a:pPr marL="742950" lvl="1" indent="-342900" algn="l" rtl="0">
              <a:spcBef>
                <a:spcPts val="70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 dirty="0"/>
              <a:t>When the thread has completely calculated, the main thread will send cancellation request to terminate the thread before it call </a:t>
            </a:r>
            <a:r>
              <a:rPr lang="en-US" sz="2400" dirty="0" err="1"/>
              <a:t>pthread_exit</a:t>
            </a:r>
            <a:r>
              <a:rPr lang="en-US" sz="2400" dirty="0"/>
              <a:t>()</a:t>
            </a:r>
            <a:endParaRPr dirty="0"/>
          </a:p>
          <a:p>
            <a:pPr marL="742950" lvl="1" indent="-190500" algn="l" rtl="0">
              <a:spcBef>
                <a:spcPts val="70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 dirty="0"/>
          </a:p>
          <a:p>
            <a:pPr marL="742950" lvl="1" indent="-342900" algn="l" rtl="0">
              <a:spcBef>
                <a:spcPts val="70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 dirty="0"/>
              <a:t>Observe that the thread if system resource without appropriate release when suddenly terminate , the system resource will be recycled by OS or not? </a:t>
            </a:r>
            <a:endParaRPr dirty="0"/>
          </a:p>
          <a:p>
            <a:pPr marL="400050" lvl="1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2400" dirty="0"/>
          </a:p>
          <a:p>
            <a:pPr marL="400050" lvl="1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78" name="Google Shape;378;p20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6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NCHU System &amp; Network Lab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0E27BB6C-3AC7-4FA1-51DD-9F0F5D606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170729"/>
            <a:ext cx="4671391" cy="1860749"/>
          </a:xfrm>
          <a:prstGeom prst="rect">
            <a:avLst/>
          </a:prstGeom>
        </p:spPr>
      </p:pic>
      <p:sp>
        <p:nvSpPr>
          <p:cNvPr id="403" name="Google Shape;403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Execution result as shown below:</a:t>
            </a: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2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6425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Exercise2 (50pts.)</a:t>
            </a:r>
            <a:br>
              <a:rPr lang="en-US" b="1"/>
            </a:br>
            <a:r>
              <a:rPr lang="en-US" b="1"/>
              <a:t>(cont.)</a:t>
            </a:r>
            <a:endParaRPr/>
          </a:p>
        </p:txBody>
      </p:sp>
      <p:sp>
        <p:nvSpPr>
          <p:cNvPr id="406" name="Google Shape;406;p22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6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NCHU System &amp; Network Lab</a:t>
            </a:r>
            <a:endParaRPr/>
          </a:p>
        </p:txBody>
      </p:sp>
      <p:sp>
        <p:nvSpPr>
          <p:cNvPr id="407" name="Google Shape;407;p22"/>
          <p:cNvSpPr/>
          <p:nvPr/>
        </p:nvSpPr>
        <p:spPr>
          <a:xfrm>
            <a:off x="1091208" y="3573017"/>
            <a:ext cx="1320552" cy="684904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2335997" y="3775646"/>
            <a:ext cx="58144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Child thread will receive cancellation request after 3 seconds</a:t>
            </a:r>
            <a:endParaRPr sz="18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3995275" y="4209466"/>
            <a:ext cx="50257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ACAC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thread sent cancellation request to child thread</a:t>
            </a:r>
            <a:endParaRPr sz="1800" dirty="0">
              <a:solidFill>
                <a:srgbClr val="ACAC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22"/>
          <p:cNvSpPr/>
          <p:nvPr/>
        </p:nvSpPr>
        <p:spPr>
          <a:xfrm>
            <a:off x="1123776" y="4761334"/>
            <a:ext cx="1043476" cy="262763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3017937" y="4633148"/>
            <a:ext cx="634045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Calculated result still exist because child thread without release    	assigned memory </a:t>
            </a:r>
            <a:endParaRPr sz="1800" dirty="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22"/>
          <p:cNvSpPr/>
          <p:nvPr/>
        </p:nvSpPr>
        <p:spPr>
          <a:xfrm>
            <a:off x="1115616" y="4301173"/>
            <a:ext cx="2664296" cy="209688"/>
          </a:xfrm>
          <a:prstGeom prst="rect">
            <a:avLst/>
          </a:prstGeom>
          <a:noFill/>
          <a:ln w="19050" cap="flat" cmpd="sng">
            <a:solidFill>
              <a:srgbClr val="ACAC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6425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Reference</a:t>
            </a:r>
            <a:endParaRPr/>
          </a:p>
        </p:txBody>
      </p:sp>
      <p:sp>
        <p:nvSpPr>
          <p:cNvPr id="418" name="Google Shape;418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●"/>
            </a:pPr>
            <a:r>
              <a:rPr lang="en-US"/>
              <a:t>The Linux programming interface : a Linux and UNIX system programming handbook</a:t>
            </a:r>
            <a:endParaRPr/>
          </a:p>
          <a:p>
            <a:pPr marL="457200" lvl="0" indent="-254000" algn="l" rtl="0">
              <a:spcBef>
                <a:spcPts val="800"/>
              </a:spcBef>
              <a:spcAft>
                <a:spcPts val="0"/>
              </a:spcAft>
              <a:buSzPts val="3200"/>
              <a:buFont typeface="Noto Sans Symbols"/>
              <a:buNone/>
            </a:pPr>
            <a:endParaRPr/>
          </a:p>
        </p:txBody>
      </p:sp>
      <p:sp>
        <p:nvSpPr>
          <p:cNvPr id="419" name="Google Shape;419;p23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6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NCHU System &amp; Network Lab</a:t>
            </a:r>
            <a:endParaRPr/>
          </a:p>
        </p:txBody>
      </p:sp>
      <p:pic>
        <p:nvPicPr>
          <p:cNvPr id="420" name="Google Shape;42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7864" y="2996952"/>
            <a:ext cx="2283826" cy="3014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6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NCHU System &amp; Network Lab</a:t>
            </a:r>
            <a:endParaRPr/>
          </a:p>
        </p:txBody>
      </p:sp>
      <p:graphicFrame>
        <p:nvGraphicFramePr>
          <p:cNvPr id="180" name="Google Shape;180;p3"/>
          <p:cNvGraphicFramePr/>
          <p:nvPr/>
        </p:nvGraphicFramePr>
        <p:xfrm>
          <a:off x="1524000" y="1397000"/>
          <a:ext cx="6096000" cy="2595950"/>
        </p:xfrm>
        <a:graphic>
          <a:graphicData uri="http://schemas.openxmlformats.org/drawingml/2006/table">
            <a:tbl>
              <a:tblPr firstRow="1" bandRow="1">
                <a:noFill/>
                <a:tableStyleId>{E515399D-9C32-4D49-ABEF-2C6742FF1C1A}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THREAD 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THREAD 2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LOC=GLOB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LOC++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GLOB=LOC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LOC=GLOB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LOC++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GLOB=LOC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1" name="Google Shape;181;p3"/>
          <p:cNvSpPr txBox="1"/>
          <p:nvPr/>
        </p:nvSpPr>
        <p:spPr>
          <a:xfrm>
            <a:off x="6372200" y="908720"/>
            <a:ext cx="11737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 = 0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3"/>
          <p:cNvSpPr txBox="1"/>
          <p:nvPr/>
        </p:nvSpPr>
        <p:spPr>
          <a:xfrm>
            <a:off x="6372200" y="4482668"/>
            <a:ext cx="11737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 = 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3"/>
          <p:cNvSpPr/>
          <p:nvPr/>
        </p:nvSpPr>
        <p:spPr>
          <a:xfrm>
            <a:off x="1103784" y="1870732"/>
            <a:ext cx="360040" cy="21602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4" name="Google Shape;184;p3"/>
          <p:cNvGraphicFramePr/>
          <p:nvPr/>
        </p:nvGraphicFramePr>
        <p:xfrm>
          <a:off x="1115616" y="4797152"/>
          <a:ext cx="1800200" cy="741700"/>
        </p:xfrm>
        <a:graphic>
          <a:graphicData uri="http://schemas.openxmlformats.org/drawingml/2006/table">
            <a:tbl>
              <a:tblPr firstRow="1" bandRow="1">
                <a:noFill/>
                <a:tableStyleId>{616BED66-6DC3-4A68-BA43-55F6EDE5D582}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GLOB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LOC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0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5" name="Google Shape;185;p3"/>
          <p:cNvGraphicFramePr/>
          <p:nvPr/>
        </p:nvGraphicFramePr>
        <p:xfrm>
          <a:off x="1115616" y="4797152"/>
          <a:ext cx="1800200" cy="741700"/>
        </p:xfrm>
        <a:graphic>
          <a:graphicData uri="http://schemas.openxmlformats.org/drawingml/2006/table">
            <a:tbl>
              <a:tblPr firstRow="1" bandRow="1">
                <a:noFill/>
                <a:tableStyleId>{616BED66-6DC3-4A68-BA43-55F6EDE5D582}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GLOB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LOC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6" name="Google Shape;186;p3"/>
          <p:cNvGraphicFramePr/>
          <p:nvPr/>
        </p:nvGraphicFramePr>
        <p:xfrm>
          <a:off x="1115616" y="4797152"/>
          <a:ext cx="1800200" cy="741700"/>
        </p:xfrm>
        <a:graphic>
          <a:graphicData uri="http://schemas.openxmlformats.org/drawingml/2006/table">
            <a:tbl>
              <a:tblPr firstRow="1" bandRow="1">
                <a:noFill/>
                <a:tableStyleId>{616BED66-6DC3-4A68-BA43-55F6EDE5D582}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GLOB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LOC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7" name="Google Shape;187;p3"/>
          <p:cNvGraphicFramePr/>
          <p:nvPr/>
        </p:nvGraphicFramePr>
        <p:xfrm>
          <a:off x="1115616" y="4797152"/>
          <a:ext cx="1800200" cy="741700"/>
        </p:xfrm>
        <a:graphic>
          <a:graphicData uri="http://schemas.openxmlformats.org/drawingml/2006/table">
            <a:tbl>
              <a:tblPr firstRow="1" bandRow="1">
                <a:noFill/>
                <a:tableStyleId>{616BED66-6DC3-4A68-BA43-55F6EDE5D582}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GLOB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LOC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8" name="Google Shape;188;p3"/>
          <p:cNvGraphicFramePr/>
          <p:nvPr/>
        </p:nvGraphicFramePr>
        <p:xfrm>
          <a:off x="1106838" y="4797152"/>
          <a:ext cx="1800200" cy="741700"/>
        </p:xfrm>
        <a:graphic>
          <a:graphicData uri="http://schemas.openxmlformats.org/drawingml/2006/table">
            <a:tbl>
              <a:tblPr firstRow="1" bandRow="1">
                <a:noFill/>
                <a:tableStyleId>{616BED66-6DC3-4A68-BA43-55F6EDE5D582}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GLOB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LOC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2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9" name="Google Shape;189;p3"/>
          <p:cNvGraphicFramePr/>
          <p:nvPr/>
        </p:nvGraphicFramePr>
        <p:xfrm>
          <a:off x="1106838" y="4797152"/>
          <a:ext cx="1800200" cy="741700"/>
        </p:xfrm>
        <a:graphic>
          <a:graphicData uri="http://schemas.openxmlformats.org/drawingml/2006/table">
            <a:tbl>
              <a:tblPr firstRow="1" bandRow="1">
                <a:noFill/>
                <a:tableStyleId>{616BED66-6DC3-4A68-BA43-55F6EDE5D582}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GLOB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LOC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2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Google Shape;183;p3">
            <a:extLst>
              <a:ext uri="{FF2B5EF4-FFF2-40B4-BE49-F238E27FC236}">
                <a16:creationId xmlns:a16="http://schemas.microsoft.com/office/drawing/2014/main" id="{97460DE7-6AA4-D138-8F4E-B7368F84D253}"/>
              </a:ext>
            </a:extLst>
          </p:cNvPr>
          <p:cNvSpPr/>
          <p:nvPr/>
        </p:nvSpPr>
        <p:spPr>
          <a:xfrm>
            <a:off x="1103784" y="2918213"/>
            <a:ext cx="360040" cy="21602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83;p3">
            <a:extLst>
              <a:ext uri="{FF2B5EF4-FFF2-40B4-BE49-F238E27FC236}">
                <a16:creationId xmlns:a16="http://schemas.microsoft.com/office/drawing/2014/main" id="{2A7D4408-AA1A-2E7C-B281-6AAEB6219F63}"/>
              </a:ext>
            </a:extLst>
          </p:cNvPr>
          <p:cNvSpPr/>
          <p:nvPr/>
        </p:nvSpPr>
        <p:spPr>
          <a:xfrm>
            <a:off x="1096617" y="3311755"/>
            <a:ext cx="360040" cy="21602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83;p3">
            <a:extLst>
              <a:ext uri="{FF2B5EF4-FFF2-40B4-BE49-F238E27FC236}">
                <a16:creationId xmlns:a16="http://schemas.microsoft.com/office/drawing/2014/main" id="{D540FF08-4B0E-C6DD-D9BE-EEAC6D0A865C}"/>
              </a:ext>
            </a:extLst>
          </p:cNvPr>
          <p:cNvSpPr/>
          <p:nvPr/>
        </p:nvSpPr>
        <p:spPr>
          <a:xfrm>
            <a:off x="1103784" y="3666792"/>
            <a:ext cx="360040" cy="21602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83;p3">
            <a:extLst>
              <a:ext uri="{FF2B5EF4-FFF2-40B4-BE49-F238E27FC236}">
                <a16:creationId xmlns:a16="http://schemas.microsoft.com/office/drawing/2014/main" id="{590D4865-31C8-5E03-304A-C08D157DDD84}"/>
              </a:ext>
            </a:extLst>
          </p:cNvPr>
          <p:cNvSpPr/>
          <p:nvPr/>
        </p:nvSpPr>
        <p:spPr>
          <a:xfrm>
            <a:off x="1096617" y="2206940"/>
            <a:ext cx="360040" cy="21602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83;p3">
            <a:extLst>
              <a:ext uri="{FF2B5EF4-FFF2-40B4-BE49-F238E27FC236}">
                <a16:creationId xmlns:a16="http://schemas.microsoft.com/office/drawing/2014/main" id="{4F762938-56B3-2DF1-D27C-E104150E0B93}"/>
              </a:ext>
            </a:extLst>
          </p:cNvPr>
          <p:cNvSpPr/>
          <p:nvPr/>
        </p:nvSpPr>
        <p:spPr>
          <a:xfrm>
            <a:off x="1103784" y="2587522"/>
            <a:ext cx="360040" cy="21602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6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NCHU System &amp; Network Lab</a:t>
            </a:r>
            <a:endParaRPr/>
          </a:p>
        </p:txBody>
      </p:sp>
      <p:sp>
        <p:nvSpPr>
          <p:cNvPr id="195" name="Google Shape;195;p4"/>
          <p:cNvSpPr txBox="1"/>
          <p:nvPr/>
        </p:nvSpPr>
        <p:spPr>
          <a:xfrm>
            <a:off x="6395864" y="806932"/>
            <a:ext cx="11737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 = 0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96" name="Google Shape;196;p4"/>
          <p:cNvGraphicFramePr/>
          <p:nvPr/>
        </p:nvGraphicFramePr>
        <p:xfrm>
          <a:off x="1522413" y="1508617"/>
          <a:ext cx="6096000" cy="2595950"/>
        </p:xfrm>
        <a:graphic>
          <a:graphicData uri="http://schemas.openxmlformats.org/drawingml/2006/table">
            <a:tbl>
              <a:tblPr firstRow="1" bandRow="1">
                <a:noFill/>
                <a:tableStyleId>{E515399D-9C32-4D49-ABEF-2C6742FF1C1A}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THREAD 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THREAD 2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LOC = GLOB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LOC++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LOC = GLOB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GLOB=LOC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LOC++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GLOB=LOC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7" name="Google Shape;197;p4"/>
          <p:cNvSpPr txBox="1"/>
          <p:nvPr/>
        </p:nvSpPr>
        <p:spPr>
          <a:xfrm>
            <a:off x="6429828" y="4623024"/>
            <a:ext cx="11737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 = 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4"/>
          <p:cNvSpPr/>
          <p:nvPr/>
        </p:nvSpPr>
        <p:spPr>
          <a:xfrm>
            <a:off x="1106838" y="1935470"/>
            <a:ext cx="360040" cy="21602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9" name="Google Shape;199;p4"/>
          <p:cNvGraphicFramePr/>
          <p:nvPr/>
        </p:nvGraphicFramePr>
        <p:xfrm>
          <a:off x="1106838" y="4797152"/>
          <a:ext cx="1800200" cy="741700"/>
        </p:xfrm>
        <a:graphic>
          <a:graphicData uri="http://schemas.openxmlformats.org/drawingml/2006/table">
            <a:tbl>
              <a:tblPr firstRow="1" bandRow="1">
                <a:noFill/>
                <a:tableStyleId>{616BED66-6DC3-4A68-BA43-55F6EDE5D582}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GLOB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LOC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0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0" name="Google Shape;200;p4"/>
          <p:cNvGraphicFramePr/>
          <p:nvPr/>
        </p:nvGraphicFramePr>
        <p:xfrm>
          <a:off x="1106838" y="4797152"/>
          <a:ext cx="1800200" cy="741700"/>
        </p:xfrm>
        <a:graphic>
          <a:graphicData uri="http://schemas.openxmlformats.org/drawingml/2006/table">
            <a:tbl>
              <a:tblPr firstRow="1" bandRow="1">
                <a:noFill/>
                <a:tableStyleId>{616BED66-6DC3-4A68-BA43-55F6EDE5D582}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GLOB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LOC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1" name="Google Shape;201;p4"/>
          <p:cNvGraphicFramePr/>
          <p:nvPr/>
        </p:nvGraphicFramePr>
        <p:xfrm>
          <a:off x="1106838" y="4796396"/>
          <a:ext cx="1800200" cy="741700"/>
        </p:xfrm>
        <a:graphic>
          <a:graphicData uri="http://schemas.openxmlformats.org/drawingml/2006/table">
            <a:tbl>
              <a:tblPr firstRow="1" bandRow="1">
                <a:noFill/>
                <a:tableStyleId>{616BED66-6DC3-4A68-BA43-55F6EDE5D582}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GLOB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LOC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0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2" name="Google Shape;202;p4"/>
          <p:cNvGraphicFramePr/>
          <p:nvPr/>
        </p:nvGraphicFramePr>
        <p:xfrm>
          <a:off x="1123145" y="4796396"/>
          <a:ext cx="1800200" cy="741700"/>
        </p:xfrm>
        <a:graphic>
          <a:graphicData uri="http://schemas.openxmlformats.org/drawingml/2006/table">
            <a:tbl>
              <a:tblPr firstRow="1" bandRow="1">
                <a:noFill/>
                <a:tableStyleId>{616BED66-6DC3-4A68-BA43-55F6EDE5D582}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GLOB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LOC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0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3" name="Google Shape;203;p4"/>
          <p:cNvGraphicFramePr/>
          <p:nvPr/>
        </p:nvGraphicFramePr>
        <p:xfrm>
          <a:off x="1139452" y="4796396"/>
          <a:ext cx="1800200" cy="741700"/>
        </p:xfrm>
        <a:graphic>
          <a:graphicData uri="http://schemas.openxmlformats.org/drawingml/2006/table">
            <a:tbl>
              <a:tblPr firstRow="1" bandRow="1">
                <a:noFill/>
                <a:tableStyleId>{616BED66-6DC3-4A68-BA43-55F6EDE5D582}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GLOB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LOC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4" name="Google Shape;204;p4"/>
          <p:cNvGraphicFramePr/>
          <p:nvPr/>
        </p:nvGraphicFramePr>
        <p:xfrm>
          <a:off x="1090531" y="4795640"/>
          <a:ext cx="1800200" cy="741700"/>
        </p:xfrm>
        <a:graphic>
          <a:graphicData uri="http://schemas.openxmlformats.org/drawingml/2006/table">
            <a:tbl>
              <a:tblPr firstRow="1" bandRow="1">
                <a:noFill/>
                <a:tableStyleId>{616BED66-6DC3-4A68-BA43-55F6EDE5D582}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GLOB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LOC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Google Shape;198;p4">
            <a:extLst>
              <a:ext uri="{FF2B5EF4-FFF2-40B4-BE49-F238E27FC236}">
                <a16:creationId xmlns:a16="http://schemas.microsoft.com/office/drawing/2014/main" id="{D7F2E33D-5908-9681-E381-5162BD86BFB6}"/>
              </a:ext>
            </a:extLst>
          </p:cNvPr>
          <p:cNvSpPr/>
          <p:nvPr/>
        </p:nvSpPr>
        <p:spPr>
          <a:xfrm>
            <a:off x="1123145" y="2330217"/>
            <a:ext cx="360040" cy="21602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98;p4">
            <a:extLst>
              <a:ext uri="{FF2B5EF4-FFF2-40B4-BE49-F238E27FC236}">
                <a16:creationId xmlns:a16="http://schemas.microsoft.com/office/drawing/2014/main" id="{E18AD7D1-D64C-7813-5B86-233CD09B9200}"/>
              </a:ext>
            </a:extLst>
          </p:cNvPr>
          <p:cNvSpPr/>
          <p:nvPr/>
        </p:nvSpPr>
        <p:spPr>
          <a:xfrm>
            <a:off x="1112382" y="2687664"/>
            <a:ext cx="360040" cy="21602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98;p4">
            <a:extLst>
              <a:ext uri="{FF2B5EF4-FFF2-40B4-BE49-F238E27FC236}">
                <a16:creationId xmlns:a16="http://schemas.microsoft.com/office/drawing/2014/main" id="{DC4BE7C2-DC61-5F48-A040-819FB9A1E5CB}"/>
              </a:ext>
            </a:extLst>
          </p:cNvPr>
          <p:cNvSpPr/>
          <p:nvPr/>
        </p:nvSpPr>
        <p:spPr>
          <a:xfrm>
            <a:off x="1123145" y="3044960"/>
            <a:ext cx="360040" cy="21602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98;p4">
            <a:extLst>
              <a:ext uri="{FF2B5EF4-FFF2-40B4-BE49-F238E27FC236}">
                <a16:creationId xmlns:a16="http://schemas.microsoft.com/office/drawing/2014/main" id="{9DE9CC73-850B-6E70-09F0-3E7B98EA3D5B}"/>
              </a:ext>
            </a:extLst>
          </p:cNvPr>
          <p:cNvSpPr/>
          <p:nvPr/>
        </p:nvSpPr>
        <p:spPr>
          <a:xfrm>
            <a:off x="1139452" y="3391467"/>
            <a:ext cx="360040" cy="21602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98;p4">
            <a:extLst>
              <a:ext uri="{FF2B5EF4-FFF2-40B4-BE49-F238E27FC236}">
                <a16:creationId xmlns:a16="http://schemas.microsoft.com/office/drawing/2014/main" id="{A0B92F14-33A1-40AA-F23A-02AA53C37C0C}"/>
              </a:ext>
            </a:extLst>
          </p:cNvPr>
          <p:cNvSpPr/>
          <p:nvPr/>
        </p:nvSpPr>
        <p:spPr>
          <a:xfrm>
            <a:off x="1139452" y="3772536"/>
            <a:ext cx="360040" cy="21602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859216" cy="4522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68000" lvl="0" indent="-45720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US" dirty="0"/>
              <a:t>This function illustrates the typical reason that a function is not thread-safe: it employs </a:t>
            </a:r>
            <a:r>
              <a:rPr lang="en-US" dirty="0">
                <a:solidFill>
                  <a:srgbClr val="FF0000"/>
                </a:solidFill>
              </a:rPr>
              <a:t>global or static variables</a:t>
            </a:r>
            <a:r>
              <a:rPr lang="en-US" dirty="0"/>
              <a:t> that are shared by all threads.</a:t>
            </a:r>
            <a:endParaRPr dirty="0"/>
          </a:p>
          <a:p>
            <a:pPr marL="468000" lvl="0" indent="-254000" algn="l" rtl="0">
              <a:spcBef>
                <a:spcPts val="800"/>
              </a:spcBef>
              <a:spcAft>
                <a:spcPts val="0"/>
              </a:spcAft>
              <a:buSzPts val="3200"/>
              <a:buFont typeface="Noto Sans Symbols"/>
              <a:buNone/>
            </a:pPr>
            <a:endParaRPr dirty="0"/>
          </a:p>
          <a:p>
            <a:pPr marL="468000" lvl="0" indent="-457200" algn="l" rtl="0">
              <a:spcBef>
                <a:spcPts val="80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US" dirty="0"/>
              <a:t>thread-local storage provides persistent per-thread storage</a:t>
            </a:r>
            <a:endParaRPr dirty="0"/>
          </a:p>
        </p:txBody>
      </p:sp>
      <p:sp>
        <p:nvSpPr>
          <p:cNvPr id="210" name="Google Shape;210;p5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6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NCHU System &amp; Network Lab</a:t>
            </a:r>
            <a:endParaRPr/>
          </a:p>
        </p:txBody>
      </p:sp>
      <p:sp>
        <p:nvSpPr>
          <p:cNvPr id="211" name="Google Shape;211;p5"/>
          <p:cNvSpPr txBox="1"/>
          <p:nvPr/>
        </p:nvSpPr>
        <p:spPr>
          <a:xfrm>
            <a:off x="609600" y="280988"/>
            <a:ext cx="8226425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 sz="4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we need “thread-local storage”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 sz="4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(cont.)</a:t>
            </a:r>
            <a:endParaRPr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6425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thread-local storage</a:t>
            </a:r>
            <a:endParaRPr/>
          </a:p>
        </p:txBody>
      </p:sp>
      <p:sp>
        <p:nvSpPr>
          <p:cNvPr id="217" name="Google Shape;217;p6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6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NCHU System &amp; Network Lab</a:t>
            </a:r>
            <a:endParaRPr/>
          </a:p>
        </p:txBody>
      </p:sp>
      <p:pic>
        <p:nvPicPr>
          <p:cNvPr id="218" name="Google Shape;21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5816" y="3873599"/>
            <a:ext cx="76200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66084" y="3873599"/>
            <a:ext cx="76200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8272" y="3873599"/>
            <a:ext cx="762000" cy="1571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" name="Google Shape;221;p6"/>
          <p:cNvCxnSpPr/>
          <p:nvPr/>
        </p:nvCxnSpPr>
        <p:spPr>
          <a:xfrm>
            <a:off x="1907704" y="4585212"/>
            <a:ext cx="864096" cy="0"/>
          </a:xfrm>
          <a:prstGeom prst="straightConnector1">
            <a:avLst/>
          </a:prstGeom>
          <a:solidFill>
            <a:srgbClr val="00B8FF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22" name="Google Shape;222;p6"/>
          <p:cNvSpPr txBox="1"/>
          <p:nvPr/>
        </p:nvSpPr>
        <p:spPr>
          <a:xfrm>
            <a:off x="883191" y="4315286"/>
            <a:ext cx="10511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6"/>
          <p:cNvSpPr/>
          <p:nvPr/>
        </p:nvSpPr>
        <p:spPr>
          <a:xfrm>
            <a:off x="4154996" y="1840418"/>
            <a:ext cx="1584176" cy="1108104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or static variables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p6"/>
          <p:cNvCxnSpPr/>
          <p:nvPr/>
        </p:nvCxnSpPr>
        <p:spPr>
          <a:xfrm rot="10800000" flipH="1">
            <a:off x="3296816" y="2992705"/>
            <a:ext cx="858180" cy="836711"/>
          </a:xfrm>
          <a:prstGeom prst="straightConnector1">
            <a:avLst/>
          </a:prstGeom>
          <a:solidFill>
            <a:srgbClr val="00B8FF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25" name="Google Shape;225;p6"/>
          <p:cNvCxnSpPr/>
          <p:nvPr/>
        </p:nvCxnSpPr>
        <p:spPr>
          <a:xfrm rot="10800000">
            <a:off x="4911500" y="3073044"/>
            <a:ext cx="0" cy="880894"/>
          </a:xfrm>
          <a:prstGeom prst="straightConnector1">
            <a:avLst/>
          </a:prstGeom>
          <a:solidFill>
            <a:srgbClr val="00B8FF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26" name="Google Shape;226;p6"/>
          <p:cNvCxnSpPr/>
          <p:nvPr/>
        </p:nvCxnSpPr>
        <p:spPr>
          <a:xfrm rot="10800000">
            <a:off x="5911732" y="2992705"/>
            <a:ext cx="693080" cy="880894"/>
          </a:xfrm>
          <a:prstGeom prst="straightConnector1">
            <a:avLst/>
          </a:prstGeom>
          <a:solidFill>
            <a:srgbClr val="00B8FF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27" name="Google Shape;227;p6"/>
          <p:cNvCxnSpPr/>
          <p:nvPr/>
        </p:nvCxnSpPr>
        <p:spPr>
          <a:xfrm rot="10800000">
            <a:off x="3269657" y="3008484"/>
            <a:ext cx="0" cy="880894"/>
          </a:xfrm>
          <a:prstGeom prst="straightConnector1">
            <a:avLst/>
          </a:prstGeom>
          <a:solidFill>
            <a:srgbClr val="00B8FF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28" name="Google Shape;228;p6"/>
          <p:cNvCxnSpPr/>
          <p:nvPr/>
        </p:nvCxnSpPr>
        <p:spPr>
          <a:xfrm rot="10800000">
            <a:off x="4911500" y="3008484"/>
            <a:ext cx="0" cy="880894"/>
          </a:xfrm>
          <a:prstGeom prst="straightConnector1">
            <a:avLst/>
          </a:prstGeom>
          <a:solidFill>
            <a:srgbClr val="00B8FF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29" name="Google Shape;229;p6"/>
          <p:cNvCxnSpPr/>
          <p:nvPr/>
        </p:nvCxnSpPr>
        <p:spPr>
          <a:xfrm rot="10800000">
            <a:off x="6604812" y="3008484"/>
            <a:ext cx="0" cy="880894"/>
          </a:xfrm>
          <a:prstGeom prst="straightConnector1">
            <a:avLst/>
          </a:prstGeom>
          <a:solidFill>
            <a:srgbClr val="00B8FF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30" name="Google Shape;230;p6"/>
          <p:cNvSpPr/>
          <p:nvPr/>
        </p:nvSpPr>
        <p:spPr>
          <a:xfrm>
            <a:off x="2477569" y="1840418"/>
            <a:ext cx="1584176" cy="1108104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or static variables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"/>
          <p:cNvSpPr/>
          <p:nvPr/>
        </p:nvSpPr>
        <p:spPr>
          <a:xfrm>
            <a:off x="4154996" y="1839175"/>
            <a:ext cx="1584176" cy="1108104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or static variables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6"/>
          <p:cNvSpPr/>
          <p:nvPr/>
        </p:nvSpPr>
        <p:spPr>
          <a:xfrm>
            <a:off x="5847184" y="1864672"/>
            <a:ext cx="1584176" cy="1108104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or static variables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6425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/>
              <a:t>How to declare thread-local variable</a:t>
            </a:r>
            <a:endParaRPr sz="4000"/>
          </a:p>
        </p:txBody>
      </p:sp>
      <p:sp>
        <p:nvSpPr>
          <p:cNvPr id="238" name="Google Shape;238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 dirty="0"/>
              <a:t>To create a thread-local variable, we simply include the </a:t>
            </a:r>
            <a:r>
              <a:rPr lang="en-US" sz="2800" dirty="0">
                <a:solidFill>
                  <a:srgbClr val="FF0000"/>
                </a:solidFill>
              </a:rPr>
              <a:t>__thread</a:t>
            </a:r>
            <a:r>
              <a:rPr lang="en-US" sz="2800" dirty="0"/>
              <a:t> specifier in the declaration of a global or static variable:</a:t>
            </a:r>
            <a:endParaRPr dirty="0"/>
          </a:p>
          <a:p>
            <a:pPr marL="457200" lvl="0" indent="-279400" algn="l" rtl="0">
              <a:spcBef>
                <a:spcPts val="800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 dirty="0"/>
          </a:p>
          <a:p>
            <a:pPr marL="457200" lvl="0" indent="-457200" algn="l" rtl="0">
              <a:spcBef>
                <a:spcPts val="8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 dirty="0"/>
              <a:t>Note the following points about the declaration and use of thread-local variables:</a:t>
            </a:r>
            <a:endParaRPr dirty="0"/>
          </a:p>
          <a:p>
            <a:pPr marL="457200" lvl="0" indent="-279400" algn="l" rtl="0">
              <a:spcBef>
                <a:spcPts val="800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 dirty="0"/>
          </a:p>
        </p:txBody>
      </p:sp>
      <p:sp>
        <p:nvSpPr>
          <p:cNvPr id="239" name="Google Shape;239;p7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6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NCHU System &amp; Network Lab</a:t>
            </a:r>
            <a:endParaRPr/>
          </a:p>
        </p:txBody>
      </p:sp>
      <p:sp>
        <p:nvSpPr>
          <p:cNvPr id="240" name="Google Shape;240;p7"/>
          <p:cNvSpPr txBox="1"/>
          <p:nvPr/>
        </p:nvSpPr>
        <p:spPr>
          <a:xfrm>
            <a:off x="1288232" y="2924944"/>
            <a:ext cx="50176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: static __thread int x;</a:t>
            </a:r>
            <a:endParaRPr sz="2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1" name="Google Shape;24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2785" y="4587840"/>
            <a:ext cx="7560840" cy="1700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6425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Example1</a:t>
            </a:r>
            <a:endParaRPr/>
          </a:p>
        </p:txBody>
      </p:sp>
      <p:sp>
        <p:nvSpPr>
          <p:cNvPr id="247" name="Google Shape;247;p8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6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NCHU System &amp; Network Lab</a:t>
            </a:r>
            <a:endParaRPr/>
          </a:p>
        </p:txBody>
      </p:sp>
      <p:pic>
        <p:nvPicPr>
          <p:cNvPr id="248" name="Google Shape;24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1990" y="1700808"/>
            <a:ext cx="6316843" cy="4080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6425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Example1(cont.)</a:t>
            </a:r>
            <a:endParaRPr/>
          </a:p>
        </p:txBody>
      </p:sp>
      <p:sp>
        <p:nvSpPr>
          <p:cNvPr id="254" name="Google Shape;254;p9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6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NCHU System &amp; Network Lab</a:t>
            </a:r>
            <a:endParaRPr/>
          </a:p>
        </p:txBody>
      </p:sp>
      <p:pic>
        <p:nvPicPr>
          <p:cNvPr id="3" name="圖片 2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B22B5AFC-015C-9F2F-FB43-F6C8EC44B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606" y="3228976"/>
            <a:ext cx="6575612" cy="10061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佈景主題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913</Words>
  <Application>Microsoft Office PowerPoint</Application>
  <PresentationFormat>如螢幕大小 (4:3)</PresentationFormat>
  <Paragraphs>188</Paragraphs>
  <Slides>23</Slides>
  <Notes>23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0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Noto Sans Symbols</vt:lpstr>
      <vt:lpstr>Arial</vt:lpstr>
      <vt:lpstr>Calibri</vt:lpstr>
      <vt:lpstr>Times New Roman</vt:lpstr>
      <vt:lpstr>1_Office 佈景主題</vt:lpstr>
      <vt:lpstr>2_Office 佈景主題</vt:lpstr>
      <vt:lpstr>Lab 10 Thread_Local_Storage and Thread Cancellation Points</vt:lpstr>
      <vt:lpstr>Why we need “thread-local storage”</vt:lpstr>
      <vt:lpstr>PowerPoint 簡報</vt:lpstr>
      <vt:lpstr>PowerPoint 簡報</vt:lpstr>
      <vt:lpstr>PowerPoint 簡報</vt:lpstr>
      <vt:lpstr>thread-local storage</vt:lpstr>
      <vt:lpstr>How to declare thread-local variable</vt:lpstr>
      <vt:lpstr>Example1</vt:lpstr>
      <vt:lpstr>Example1(cont.)</vt:lpstr>
      <vt:lpstr>Exercise1 (40pts.)</vt:lpstr>
      <vt:lpstr>Thread cancellation</vt:lpstr>
      <vt:lpstr>Cancellation Points</vt:lpstr>
      <vt:lpstr>Cancellation Points(cont.)</vt:lpstr>
      <vt:lpstr>Cancellation Points(cont.)</vt:lpstr>
      <vt:lpstr>Cancellation Points(cont.)</vt:lpstr>
      <vt:lpstr>Cancellation Points(cont.)</vt:lpstr>
      <vt:lpstr>Cancellation Points(cont.)</vt:lpstr>
      <vt:lpstr>Example2</vt:lpstr>
      <vt:lpstr>Exercise2 (50pts.)</vt:lpstr>
      <vt:lpstr>Example2(cont.)</vt:lpstr>
      <vt:lpstr>Exercise2 (50pts.)</vt:lpstr>
      <vt:lpstr>Exercise2 (50pts.) (cont.)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 Thread_Local_Storage and Thread Cancellation Points</dc:title>
  <dc:creator>sean</dc:creator>
  <cp:lastModifiedBy>Simone Cheng</cp:lastModifiedBy>
  <cp:revision>5</cp:revision>
  <dcterms:created xsi:type="dcterms:W3CDTF">2019-07-05T05:34:17Z</dcterms:created>
  <dcterms:modified xsi:type="dcterms:W3CDTF">2024-01-01T01:37:42Z</dcterms:modified>
</cp:coreProperties>
</file>