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pMs3ByGdwvy+GDKaGeVUZO7ZR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3850F-4AD9-43E7-B619-2ADA0F04E254}" v="2" dt="2023-11-22T06:01:34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如果沒有註冊 signal handler 的話系統會使用預設 default signal handler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例如 : 預設的 signal handler 接收到 TERM signal 的話會呼叫 exit() system call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或者 ctrl+c 就會殺掉正在執行的 process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設定自己的 signal handler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有兩種方式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signal() : 參數 : sig : 接收到的 signal, void (*func)(int) : 要執行的 signal handler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sigaction()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signal(int sig, void func(int ))(int) : 參數是 要傳送的 signal 還有一個 signal handler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pause() : 暫停 process 直到接收到 signal，其效果會比 busy wait 的無窮迴圈好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的執行方式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SIGINT : 接收到 ctrl+c 後呼叫 catch_int() (自己定義的 signal handler)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預先定義的 signal handler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SIG_IGN : 忽略註冊的 signal，除了 SIGKILL 跟 SIGSTOP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SIG_DFL :  預設的 signal 行為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用 </a:t>
            </a:r>
            <a:r>
              <a:rPr lang="en-US" dirty="0" err="1"/>
              <a:t>sigaction</a:t>
            </a:r>
            <a:r>
              <a:rPr lang="en-US" dirty="0"/>
              <a:t> </a:t>
            </a:r>
            <a:r>
              <a:rPr lang="en-US" dirty="0" err="1"/>
              <a:t>自訂義</a:t>
            </a:r>
            <a:r>
              <a:rPr lang="en-US" dirty="0"/>
              <a:t> signal handler (SIGKILL and SIGSTOP </a:t>
            </a:r>
            <a:r>
              <a:rPr lang="en-US" dirty="0" err="1"/>
              <a:t>無法改寫</a:t>
            </a:r>
            <a:r>
              <a:rPr lang="en-US" dirty="0"/>
              <a:t>)，</a:t>
            </a:r>
            <a:r>
              <a:rPr lang="en-US" dirty="0" err="1"/>
              <a:t>成功回傳</a:t>
            </a:r>
            <a:r>
              <a:rPr lang="en-US" dirty="0"/>
              <a:t> 0 </a:t>
            </a:r>
            <a:r>
              <a:rPr lang="en-US" dirty="0" err="1"/>
              <a:t>失敗回傳</a:t>
            </a:r>
            <a:r>
              <a:rPr lang="en-US" dirty="0"/>
              <a:t> -1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參數</a:t>
            </a:r>
            <a:r>
              <a:rPr lang="en-US" dirty="0"/>
              <a:t> : sig : </a:t>
            </a:r>
            <a:r>
              <a:rPr lang="en-US" dirty="0" err="1"/>
              <a:t>要處理的signal</a:t>
            </a:r>
            <a:r>
              <a:rPr lang="en-US" dirty="0"/>
              <a:t> ，*act : </a:t>
            </a:r>
            <a:r>
              <a:rPr lang="en-US" dirty="0" err="1"/>
              <a:t>不為</a:t>
            </a:r>
            <a:r>
              <a:rPr lang="en-US" dirty="0"/>
              <a:t> NULL </a:t>
            </a:r>
            <a:r>
              <a:rPr lang="en-US" dirty="0" err="1"/>
              <a:t>的話就是新的要執行的</a:t>
            </a:r>
            <a:r>
              <a:rPr lang="en-US" dirty="0"/>
              <a:t> signal handler，*</a:t>
            </a:r>
            <a:r>
              <a:rPr lang="en-US" dirty="0" err="1"/>
              <a:t>oact</a:t>
            </a:r>
            <a:r>
              <a:rPr lang="en-US" dirty="0"/>
              <a:t> : </a:t>
            </a:r>
            <a:r>
              <a:rPr lang="en-US" dirty="0" err="1"/>
              <a:t>若非</a:t>
            </a:r>
            <a:r>
              <a:rPr lang="en-US" dirty="0"/>
              <a:t> </a:t>
            </a:r>
            <a:r>
              <a:rPr lang="en-US" dirty="0" err="1"/>
              <a:t>NULL，系統回傳舊的</a:t>
            </a:r>
            <a:r>
              <a:rPr lang="en-US" dirty="0"/>
              <a:t> signal handler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struct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sa_handler</a:t>
            </a:r>
            <a:r>
              <a:rPr lang="en-US" dirty="0"/>
              <a:t> : </a:t>
            </a:r>
            <a:r>
              <a:rPr lang="en-US" dirty="0" err="1"/>
              <a:t>欲執行的</a:t>
            </a:r>
            <a:r>
              <a:rPr lang="en-US" dirty="0"/>
              <a:t> signal </a:t>
            </a:r>
            <a:r>
              <a:rPr lang="en-US" dirty="0" err="1"/>
              <a:t>handler，也可以指定給</a:t>
            </a:r>
            <a:r>
              <a:rPr lang="en-US" dirty="0"/>
              <a:t> SIG_IGN or </a:t>
            </a:r>
            <a:r>
              <a:rPr lang="en-US" dirty="0" err="1"/>
              <a:t>SIG_DFL，預設是</a:t>
            </a:r>
            <a:r>
              <a:rPr lang="en-US" dirty="0"/>
              <a:t> SIG_DFL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sa_mask</a:t>
            </a:r>
            <a:r>
              <a:rPr lang="en-US" dirty="0"/>
              <a:t> : </a:t>
            </a:r>
            <a:r>
              <a:rPr lang="en-US" dirty="0" err="1"/>
              <a:t>可以在處理</a:t>
            </a:r>
            <a:r>
              <a:rPr lang="en-US" dirty="0"/>
              <a:t> signal </a:t>
            </a:r>
            <a:r>
              <a:rPr lang="en-US" dirty="0" err="1"/>
              <a:t>的過程中遮蔽掉其他的</a:t>
            </a:r>
            <a:r>
              <a:rPr lang="en-US" dirty="0"/>
              <a:t> signal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sa_flags</a:t>
            </a:r>
            <a:r>
              <a:rPr lang="en-US" dirty="0"/>
              <a:t> : </a:t>
            </a:r>
            <a:r>
              <a:rPr lang="en-US" dirty="0" err="1"/>
              <a:t>當使用</a:t>
            </a:r>
            <a:r>
              <a:rPr lang="en-US" dirty="0"/>
              <a:t> </a:t>
            </a:r>
            <a:r>
              <a:rPr lang="en-US" dirty="0" err="1"/>
              <a:t>sa_handler</a:t>
            </a:r>
            <a:r>
              <a:rPr lang="en-US" dirty="0"/>
              <a:t> </a:t>
            </a:r>
            <a:r>
              <a:rPr lang="en-US" dirty="0" err="1"/>
              <a:t>時設為</a:t>
            </a:r>
            <a:r>
              <a:rPr lang="en-US" dirty="0"/>
              <a:t> 0 </a:t>
            </a:r>
            <a:r>
              <a:rPr lang="en-US" dirty="0" err="1"/>
              <a:t>即可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 : 要處理的信號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act : 新的信號處理函數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oact : 非NULL 的話回傳原本(舊的 改動前)的 signal handler，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Segment1 : 收到 SIGINT 時呼叫 mysighand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建立一個 sigaction 的 struct, 設定 sa_handler 給自己寫的函數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sa_mask : 處理信號時擱置其他信號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sigempty : 初始化傳入的信號集然後清空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sa_flags = 0 : sa_flags  可以用來影響 signal 的行為 ，不特別做甚麼的話設為0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Segment2 : 忽略 SIGINT 信號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若 oldact != NULL 則會把舊的 action 存進 oldact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sa_handler 的 default 值是 SIG_DFL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接著把 sa_handler 改成 SIG_IGN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再重新註冊成新的 action 所以這時候 SIGINT 被換成 SIG_IGN ctrl+c 不再有用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寫一個 handler print 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再寫一個 handler pirnt 出 I am fine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前三秒發送 SIGINT 時要呼叫 handler1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下個三秒 SIGINT 要發送給 handler2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然後把你的 SIGINT handler 設定成 default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是 OS 用來通知 process 一個特殊的事件發生了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每一個 signal 可能被兩種 signal handler 處理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1. default signal handler :  預設的 signal handler，kernel 處理的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 user-defined : 使用者自訂，可以覆蓋 default </a:t>
            </a: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https://people.cs.nctu.edu.tw/~yslin/library/linuxc/function/13.html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開頭都是 SIG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被定義在 signal.h 裡面 所以要 include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signal number(signal 代號) 都大於0 </a:t>
            </a: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linux signal 的名稱與代號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指令 : kill -l</a:t>
            </a: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Ctrl+C : 發送 SIGINT signal，預設是結束process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Ctrl+Y : 在 Linux 下好像沒功用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02000"/>
                </a:solidFill>
              </a:rPr>
              <a:t>VDSUSP </a:t>
            </a:r>
            <a:r>
              <a:rPr lang="en-US"/>
              <a:t>(not in POSIX; not supported under Linux; 031, EM, Ctrl-Y) Delayed suspend character (DSUSP): send </a:t>
            </a:r>
            <a:r>
              <a:rPr lang="en-US" b="1">
                <a:solidFill>
                  <a:srgbClr val="502000"/>
                </a:solidFill>
              </a:rPr>
              <a:t>SIGTSTP </a:t>
            </a:r>
            <a:r>
              <a:rPr lang="en-US"/>
              <a:t>signal when the character is read by the user program. Recognized when </a:t>
            </a:r>
            <a:r>
              <a:rPr lang="en-US" b="1">
                <a:solidFill>
                  <a:srgbClr val="502000"/>
                </a:solidFill>
              </a:rPr>
              <a:t>IEXTEN </a:t>
            </a:r>
            <a:r>
              <a:rPr lang="en-US"/>
              <a:t>and </a:t>
            </a:r>
            <a:r>
              <a:rPr lang="en-US" b="1">
                <a:solidFill>
                  <a:srgbClr val="502000"/>
                </a:solidFill>
              </a:rPr>
              <a:t>ISIG </a:t>
            </a:r>
            <a:r>
              <a:rPr lang="en-US"/>
              <a:t>are set, and the system supports job control, and then not passed as input.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Ctrl+Z : 暫停 process 回復 : fg</a:t>
            </a:r>
            <a:endParaRPr/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利用 command line 送 signal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三種方式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1.  kill  -s signal_number pid ex : kill –s KILL pid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signal_name : SIG可忽略</a:t>
            </a: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使用 system call 傳送 signal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int kill() : 送一個 signal 給另一個 process ，pid : 要送的 process, sig : 要送的 signal，成功回傳 0 失敗回傳 -1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以 kill 為例 : 子 process 可以發送 SIGTERM 到 parent process 殺掉 parent prcoess</a:t>
            </a:r>
            <a:endParaRPr/>
          </a:p>
        </p:txBody>
      </p:sp>
      <p:sp>
        <p:nvSpPr>
          <p:cNvPr id="142" name="Google Shape;14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alarm() 會在 </a:t>
            </a:r>
            <a:r>
              <a:rPr lang="en-US" b="1"/>
              <a:t>seconds</a:t>
            </a:r>
            <a:r>
              <a:rPr lang="en-US"/>
              <a:t> 之後產生 SIGALARM signal 到呼叫 alarm() 這個 function 的 process</a:t>
            </a: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3"/>
          <p:cNvGrpSpPr/>
          <p:nvPr/>
        </p:nvGrpSpPr>
        <p:grpSpPr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18" name="Google Shape;18;p23" descr="oslab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3" descr="15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oogle Shape;20;p23"/>
          <p:cNvGrpSpPr/>
          <p:nvPr/>
        </p:nvGrpSpPr>
        <p:grpSpPr>
          <a:xfrm>
            <a:off x="-3175" y="928688"/>
            <a:ext cx="6516688" cy="5761037"/>
            <a:chOff x="0" y="572"/>
            <a:chExt cx="4105" cy="3629"/>
          </a:xfrm>
        </p:grpSpPr>
        <p:graphicFrame>
          <p:nvGraphicFramePr>
            <p:cNvPr id="21" name="Google Shape;21;p23"/>
            <p:cNvGraphicFramePr/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r:id="rId6" imgW="2799" imgH="3357" progId="PBrush">
                    <p:embed/>
                  </p:oleObj>
                </mc:Choice>
                <mc:Fallback>
                  <p:oleObj r:id="rId6" imgW="2799" imgH="3357" progId="PBrush">
                    <p:embed/>
                    <p:pic>
                      <p:nvPicPr>
                        <p:cNvPr id="21" name="Google Shape;21;p23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Google Shape;22;p23"/>
            <p:cNvSpPr/>
            <p:nvPr/>
          </p:nvSpPr>
          <p:spPr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NCHU System &amp; Network Lab</a:t>
              </a:r>
              <a:endParaRPr/>
            </a:p>
          </p:txBody>
        </p:sp>
      </p:grpSp>
      <p:sp>
        <p:nvSpPr>
          <p:cNvPr id="23" name="Google Shape;23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EBFD2E28-1B7A-249D-B120-A15AF1825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graphicFrame>
        <p:nvGraphicFramePr>
          <p:cNvPr id="11" name="Google Shape;11;p22"/>
          <p:cNvGraphicFramePr/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14" imgW="1187450" imgH="6165850" progId="PBrush">
                  <p:embed/>
                </p:oleObj>
              </mc:Choice>
              <mc:Fallback>
                <p:oleObj r:id="rId14" imgW="1187450" imgH="6165850" progId="PBrush">
                  <p:embed/>
                  <p:pic>
                    <p:nvPicPr>
                      <p:cNvPr id="11" name="Google Shape;11;p22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611188" y="256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11</a:t>
            </a:r>
            <a:br>
              <a:rPr lang="en-US"/>
            </a:br>
            <a:r>
              <a:rPr lang="en-US"/>
              <a:t>Signals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296988" y="4241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dirty="0" err="1">
                <a:solidFill>
                  <a:srgbClr val="000000"/>
                </a:solidFill>
              </a:rPr>
              <a:t>TA:Tzu-Han</a:t>
            </a:r>
            <a:r>
              <a:rPr lang="en-US" sz="3200" dirty="0">
                <a:solidFill>
                  <a:srgbClr val="000000"/>
                </a:solidFill>
              </a:rPr>
              <a:t> Chen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dirty="0">
                <a:solidFill>
                  <a:srgbClr val="000000"/>
                </a:solidFill>
              </a:rPr>
              <a:t>Professor: </a:t>
            </a:r>
            <a:r>
              <a:rPr lang="en-US" sz="3200" dirty="0" err="1"/>
              <a:t>Hsung</a:t>
            </a:r>
            <a:r>
              <a:rPr lang="en-US" sz="3200" dirty="0"/>
              <a:t>-Pin Chang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/>
              <a:t>Operating System Lab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E07A8F6-A348-40EA-B776-A5DC353F8FA7}"/>
              </a:ext>
            </a:extLst>
          </p:cNvPr>
          <p:cNvSpPr txBox="1"/>
          <p:nvPr/>
        </p:nvSpPr>
        <p:spPr>
          <a:xfrm>
            <a:off x="830580" y="3692724"/>
            <a:ext cx="8313420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lang="en-US" altLang="zh-TW" sz="3600" b="1" dirty="0"/>
              <a:t>Step2: </a:t>
            </a:r>
            <a:r>
              <a:rPr lang="en-US" altLang="zh-TW" sz="2800" dirty="0"/>
              <a:t>use </a:t>
            </a:r>
            <a:r>
              <a:rPr lang="en-US" altLang="zh-TW" sz="2800" b="1" dirty="0"/>
              <a:t>system calls </a:t>
            </a:r>
            <a:r>
              <a:rPr lang="en-US" altLang="zh-TW" sz="2800" dirty="0"/>
              <a:t>to kill process.</a:t>
            </a:r>
          </a:p>
          <a:p>
            <a:pPr lvl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en-US" altLang="zh-TW" sz="2800" dirty="0"/>
              <a:t>[+30pt.]</a:t>
            </a:r>
            <a:endParaRPr lang="en-US" altLang="zh-TW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1BB0F8-BD66-4343-89C0-0EA6ACBFFCEF}"/>
              </a:ext>
            </a:extLst>
          </p:cNvPr>
          <p:cNvSpPr txBox="1"/>
          <p:nvPr/>
        </p:nvSpPr>
        <p:spPr>
          <a:xfrm>
            <a:off x="830580" y="1867673"/>
            <a:ext cx="70256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lang="en-US" altLang="zh-TW" sz="3600" b="1" dirty="0"/>
              <a:t>Step1:</a:t>
            </a:r>
            <a:r>
              <a:rPr lang="en-US" altLang="zh-TW" sz="3600" dirty="0"/>
              <a:t> </a:t>
            </a:r>
            <a:r>
              <a:rPr lang="en-US" altLang="zh-TW" sz="2800" dirty="0"/>
              <a:t>Using the fork() function to create a new process.</a:t>
            </a:r>
            <a:endParaRPr lang="en-US" altLang="zh-TW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740489-B294-49B0-9A5C-80D7F642CC6D}"/>
              </a:ext>
            </a:extLst>
          </p:cNvPr>
          <p:cNvSpPr txBox="1"/>
          <p:nvPr/>
        </p:nvSpPr>
        <p:spPr>
          <a:xfrm>
            <a:off x="2286000" y="487559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/>
              <a:t>Exercise 1.2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4183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8F5341-7003-42CB-BE2C-A73AC940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76" y="1596470"/>
            <a:ext cx="8561847" cy="4543474"/>
          </a:xfrm>
          <a:prstGeom prst="rect">
            <a:avLst/>
          </a:prstGeom>
        </p:spPr>
      </p:pic>
      <p:sp>
        <p:nvSpPr>
          <p:cNvPr id="8" name="Google Shape;180;p11">
            <a:extLst>
              <a:ext uri="{FF2B5EF4-FFF2-40B4-BE49-F238E27FC236}">
                <a16:creationId xmlns:a16="http://schemas.microsoft.com/office/drawing/2014/main" id="{7722B4A0-6E16-47B5-A4B8-7CA2AF261F59}"/>
              </a:ext>
            </a:extLst>
          </p:cNvPr>
          <p:cNvSpPr txBox="1"/>
          <p:nvPr/>
        </p:nvSpPr>
        <p:spPr>
          <a:xfrm>
            <a:off x="3324809" y="1147481"/>
            <a:ext cx="249437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Exercise 1.1</a:t>
            </a:r>
            <a:endParaRPr sz="3200" dirty="0">
              <a:solidFill>
                <a:schemeClr val="dk1"/>
              </a:solidFill>
              <a:latin typeface="+mn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3324809" y="1296701"/>
            <a:ext cx="249437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Exercise 1.2</a:t>
            </a:r>
            <a:endParaRPr sz="3200" dirty="0">
              <a:solidFill>
                <a:schemeClr val="dk1"/>
              </a:solidFill>
              <a:latin typeface="+mn-lt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07B56E-B37F-40DA-A723-E5459146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2929970"/>
            <a:ext cx="84772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Handling Signals</a:t>
            </a:r>
            <a:endParaRPr b="1"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4294967295"/>
          </p:nvPr>
        </p:nvSpPr>
        <p:spPr>
          <a:xfrm>
            <a:off x="685800" y="1828800"/>
            <a:ext cx="7918450" cy="4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US" b="1">
                <a:solidFill>
                  <a:srgbClr val="FF0000"/>
                </a:solidFill>
              </a:rPr>
              <a:t>Default Signal Handlers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If you install no signal handlers of your own, the runtime environment sets up a set of </a:t>
            </a:r>
            <a:r>
              <a:rPr lang="en-US" b="1"/>
              <a:t>default signal handlers </a:t>
            </a:r>
            <a:r>
              <a:rPr lang="en-US"/>
              <a:t>for your program.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For example, the default signal handler for the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TERM</a:t>
            </a:r>
            <a:r>
              <a:rPr lang="en-US"/>
              <a:t> signal calls the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lang="en-US"/>
              <a:t>system call.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Handling Signals </a:t>
            </a:r>
            <a:r>
              <a:rPr lang="en-US"/>
              <a:t>(cont.)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4294967295"/>
          </p:nvPr>
        </p:nvSpPr>
        <p:spPr>
          <a:xfrm>
            <a:off x="539750" y="1557338"/>
            <a:ext cx="8496300" cy="4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Installing signal handlers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Char char="–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signal(), sigaction()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signal()</a:t>
            </a:r>
            <a:r>
              <a:rPr lang="en-US" sz="2400" b="1"/>
              <a:t>:</a:t>
            </a:r>
            <a:r>
              <a:rPr lang="en-US" sz="2400"/>
              <a:t> used to set a signal handler for a single signal type.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pause()</a:t>
            </a:r>
            <a:r>
              <a:rPr lang="en-US" sz="2400" b="1"/>
              <a:t>:</a:t>
            </a:r>
            <a:r>
              <a:rPr lang="en-US" sz="2400"/>
              <a:t> causes the process to halt execution, until a signal is received. It is surely better than a 'busy wait' infinite loop. </a:t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1692275" y="3357563"/>
            <a:ext cx="5329238" cy="9620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&lt;signal.h&gt;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(*signal(int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void (*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)(int)))(int);</a:t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2124075" y="5516563"/>
            <a:ext cx="4572000" cy="9620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pause(void);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Handling Signals </a:t>
            </a:r>
            <a:r>
              <a:rPr lang="en-US" sz="4000"/>
              <a:t>(cont.)</a:t>
            </a:r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body" idx="4294967295"/>
          </p:nvPr>
        </p:nvSpPr>
        <p:spPr>
          <a:xfrm>
            <a:off x="684213" y="1412875"/>
            <a:ext cx="8350250" cy="4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Example</a:t>
            </a:r>
            <a:endParaRPr sz="2400"/>
          </a:p>
        </p:txBody>
      </p:sp>
      <p:sp>
        <p:nvSpPr>
          <p:cNvPr id="204" name="Google Shape;204;p14"/>
          <p:cNvSpPr/>
          <p:nvPr/>
        </p:nvSpPr>
        <p:spPr>
          <a:xfrm>
            <a:off x="1692275" y="2060575"/>
            <a:ext cx="6551613" cy="3886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here is the signal handler */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catch_int(int sig_num)  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the argument is signal number 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re-set the signal handler again to catch_int, for next time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signal(SIGINT, catch_int);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printf(“Ouch! – I got signal %d\n“,sig_num);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char* argv[])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set the INT (Ctrl-C) signal handler to 'catch_int'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signal(SIGINT, catch_int);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now, lets get into an infinite loop of doing nothing.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 ;;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pause();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Handling Signals </a:t>
            </a:r>
            <a:r>
              <a:rPr lang="en-US"/>
              <a:t>(cont.)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685800" y="1828800"/>
            <a:ext cx="8134350" cy="4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Pre-defined signal handlers: we can use two pre-defined signal handler functions, instead of writing our own.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SIG_IGN</a:t>
            </a:r>
            <a:r>
              <a:rPr lang="en-US"/>
              <a:t>: Ignore the specified signal.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SIG_DFL</a:t>
            </a:r>
            <a:r>
              <a:rPr lang="en-US"/>
              <a:t>: Restore default behavior.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/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Handling Signals</a:t>
            </a:r>
            <a:r>
              <a:rPr lang="en-US" sz="4000"/>
              <a:t>(cont.)</a:t>
            </a:r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4294967295"/>
          </p:nvPr>
        </p:nvSpPr>
        <p:spPr>
          <a:xfrm>
            <a:off x="684213" y="1557338"/>
            <a:ext cx="8134350" cy="484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Char char="•"/>
            </a:pPr>
            <a:r>
              <a:rPr lang="en-US" sz="2400" b="1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sigaction()</a:t>
            </a:r>
            <a:r>
              <a:rPr lang="en-US" sz="2400"/>
              <a:t>: allows the caller to examine or specify the action associated with a specific signal.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The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sigaction</a:t>
            </a:r>
            <a:r>
              <a:rPr lang="en-US" sz="2400"/>
              <a:t> structure: used to define the actions to be taken on receipt of the signal specified by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r>
              <a:rPr lang="en-US" sz="24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/>
              <a:t>		</a:t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611188" y="2349500"/>
            <a:ext cx="8388350" cy="14192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&lt;signal.h&gt;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sigaction(int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const struct sigaction *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struct sigaction *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oact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 if successful, -1 if unsuccessful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971550" y="4941888"/>
            <a:ext cx="7777163" cy="1174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sigaction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void (*) (int)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sa_handler;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pointer to function,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SIG_DFL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SIG_IGN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*/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sigset_t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sa_mask;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additional signals to be blocked during execution of handler */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sa_flags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	 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signal action modifiers */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/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Handling Signals</a:t>
            </a:r>
            <a:r>
              <a:rPr lang="en-US"/>
              <a:t>(cont.)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4294967295"/>
          </p:nvPr>
        </p:nvSpPr>
        <p:spPr>
          <a:xfrm>
            <a:off x="685800" y="1828800"/>
            <a:ext cx="8134350" cy="484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r>
              <a:rPr lang="en-US" sz="2200"/>
              <a:t>: specifies the signal number for the action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act</a:t>
            </a:r>
            <a:r>
              <a:rPr lang="en-US" sz="2200"/>
              <a:t>: a pointer to a </a:t>
            </a: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struct sigaction</a:t>
            </a:r>
            <a:r>
              <a:rPr lang="en-US" sz="2200"/>
              <a:t> structure that </a:t>
            </a:r>
            <a:r>
              <a:rPr lang="en-US" sz="2200">
                <a:solidFill>
                  <a:srgbClr val="3333FF"/>
                </a:solidFill>
              </a:rPr>
              <a:t>specifies the action to be taken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/>
              <a:t>If </a:t>
            </a: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act</a:t>
            </a:r>
            <a:r>
              <a:rPr lang="en-US" sz="2200"/>
              <a:t> is NULL, the call to </a:t>
            </a: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sigaction()</a:t>
            </a:r>
            <a:r>
              <a:rPr lang="en-US" sz="2200"/>
              <a:t> does not change the action associated with the signal.</a:t>
            </a:r>
            <a:endParaRPr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oact</a:t>
            </a:r>
            <a:r>
              <a:rPr lang="en-US" sz="2200"/>
              <a:t>: a pointer to a </a:t>
            </a: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struct sigaction</a:t>
            </a:r>
            <a:r>
              <a:rPr lang="en-US" sz="2200"/>
              <a:t> structure that </a:t>
            </a:r>
            <a:r>
              <a:rPr lang="en-US" sz="2200">
                <a:solidFill>
                  <a:srgbClr val="3333FF"/>
                </a:solidFill>
              </a:rPr>
              <a:t>receives the previous action</a:t>
            </a:r>
            <a:r>
              <a:rPr lang="en-US" sz="2200"/>
              <a:t> associated with the signal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/>
              <a:t>If </a:t>
            </a: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oact</a:t>
            </a:r>
            <a:r>
              <a:rPr lang="en-US" sz="2200"/>
              <a:t> is NULL, the call to </a:t>
            </a: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sigaction()</a:t>
            </a:r>
            <a:r>
              <a:rPr lang="en-US" sz="2200"/>
              <a:t> does not return the previous action associated with the signal.</a:t>
            </a:r>
            <a:endParaRPr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900113" y="1412875"/>
            <a:ext cx="7848600" cy="236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following code segment sets the signal handler for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SIGINT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-US" sz="1800" b="1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mysighand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sigaction newact;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newact.sa_handler = mysighand;	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set the new handler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sigemptyset(&amp;newact.sa_mask);	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initialize the signal mask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newact.sa_flags = 0;		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no special options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sigaction(SIGINT, &amp;newact, NULL);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900113" y="4005263"/>
            <a:ext cx="7848600" cy="242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following code segment causes the process to </a:t>
            </a:r>
            <a:r>
              <a:rPr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SIGINT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default action is in effect for this signal.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sigaction act;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sigaction(SIGINT, NULL, &amp;act);	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Find current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SIGINT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(act.sa_handler == SIG_DFL) { 	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if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SIGINT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handler is default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act.sa_handler = SIG_IGN; 	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set new </a:t>
            </a: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SIGINT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handler to ignore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sigaction(SIGINT, &amp;act, NULL);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What Are Signals?</a:t>
            </a:r>
            <a:endParaRPr b="1"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3333FF"/>
                </a:solidFill>
              </a:rPr>
              <a:t>signal</a:t>
            </a:r>
            <a:r>
              <a:rPr lang="en-US"/>
              <a:t> is used by the OS to notify a process that a particular event has occurred.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Every signal may be handled by one of two possible handlers: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A </a:t>
            </a:r>
            <a:r>
              <a:rPr lang="en-US">
                <a:solidFill>
                  <a:srgbClr val="3333FF"/>
                </a:solidFill>
              </a:rPr>
              <a:t>default</a:t>
            </a:r>
            <a:r>
              <a:rPr lang="en-US"/>
              <a:t> signal handler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A </a:t>
            </a:r>
            <a:r>
              <a:rPr lang="en-US">
                <a:solidFill>
                  <a:srgbClr val="3333FF"/>
                </a:solidFill>
              </a:rPr>
              <a:t>user-defined</a:t>
            </a:r>
            <a:r>
              <a:rPr lang="en-US"/>
              <a:t> signal handler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Exercise 2</a:t>
            </a:r>
            <a:r>
              <a:rPr lang="en-US" sz="4000"/>
              <a:t> – Dynamically change your handler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Writing handler1 : show “How are you?” message.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Writing handler2 : show ”I am fine!” message.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In the first 3 seconds, you have to maintain handler1 as your SIGINT handler.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Next 3 seconds, you have to maintain handler2 as your SIGINT handler.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Then you set SIGINT handler to “default” handler.[+30pt.]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US" b="1">
                <a:solidFill>
                  <a:srgbClr val="FF0000"/>
                </a:solidFill>
              </a:rPr>
              <a:t>Note: you should use alarm()!!![+10pt.]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2C1CD5-7759-FE5C-93A8-2F0C9BD3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35" y="1964011"/>
            <a:ext cx="5946330" cy="27037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153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Avi Silberschatz, Peter Baer Galvin and Greg Gagne,  “</a:t>
            </a:r>
            <a:r>
              <a:rPr lang="en-US" sz="2000" b="1"/>
              <a:t>Operating System Concepts</a:t>
            </a:r>
            <a:r>
              <a:rPr lang="en-US" sz="2000"/>
              <a:t>,” John Wiley &amp; Sons, 10th Edition, 2001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“</a:t>
            </a:r>
            <a:r>
              <a:rPr lang="en-US" sz="2000" b="1"/>
              <a:t>Unix Systems Programming: Communication, Concurrency, and Threads</a:t>
            </a:r>
            <a:r>
              <a:rPr lang="en-US" sz="2000"/>
              <a:t>” by Kay A. Robbins, Steven Robbins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Neil Matthew and Richard Stones, “</a:t>
            </a:r>
            <a:r>
              <a:rPr lang="en-US" sz="2000" b="1"/>
              <a:t>Beginning Linux Programming</a:t>
            </a:r>
            <a:r>
              <a:rPr lang="en-US" sz="2000"/>
              <a:t>,” Wiley publishing, 3rd Edition, 2004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W. Richard Stevens, “</a:t>
            </a:r>
            <a:r>
              <a:rPr lang="en-US" sz="2000" b="1"/>
              <a:t>Advanced Programming in the UNIX Environment</a:t>
            </a:r>
            <a:r>
              <a:rPr lang="en-US" sz="2000"/>
              <a:t>,” Addison-Wesley, 1992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Linux Signals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Every signal has a </a:t>
            </a:r>
            <a:r>
              <a:rPr lang="en-US" i="1"/>
              <a:t>symbolic name</a:t>
            </a:r>
            <a:r>
              <a:rPr lang="en-US"/>
              <a:t> starting with </a:t>
            </a:r>
            <a:r>
              <a:rPr lang="en-US" b="1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The signal names are defined in </a:t>
            </a:r>
            <a:r>
              <a:rPr lang="en-US" b="1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signal.h</a:t>
            </a:r>
            <a:endParaRPr b="1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Each signal is represented by small integers greater than </a:t>
            </a:r>
            <a:r>
              <a:rPr lang="en-US" b="1">
                <a:solidFill>
                  <a:srgbClr val="3333FF"/>
                </a:solidFill>
              </a:rPr>
              <a:t>0</a:t>
            </a:r>
            <a:r>
              <a:rPr lang="en-US"/>
              <a:t>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Linux Signals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56550" y="1262938"/>
            <a:ext cx="5484600" cy="52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Sending Signals</a:t>
            </a:r>
            <a:endParaRPr b="1"/>
          </a:p>
        </p:txBody>
      </p:sp>
      <p:sp>
        <p:nvSpPr>
          <p:cNvPr id="127" name="Google Shape;127;p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Using the </a:t>
            </a:r>
            <a:r>
              <a:rPr lang="en-US" b="1"/>
              <a:t>keyboard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There are certain key presses that are interpreted by the system as requests to send signals to the process.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Times New Roman"/>
              <a:buChar char="•"/>
            </a:pPr>
            <a:r>
              <a:rPr lang="en-US" sz="2000" b="1">
                <a:solidFill>
                  <a:srgbClr val="3333FF"/>
                </a:solidFill>
              </a:rPr>
              <a:t>Ctrl+C</a:t>
            </a:r>
            <a:endParaRPr sz="2000" b="1">
              <a:solidFill>
                <a:srgbClr val="3333FF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The interrupt signal, sends </a:t>
            </a:r>
            <a:r>
              <a:rPr lang="en-US" sz="2000" b="1"/>
              <a:t>SIGINT</a:t>
            </a:r>
            <a:r>
              <a:rPr lang="en-US" sz="2000"/>
              <a:t> to the job running in the foreground.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Times New Roman"/>
              <a:buChar char="•"/>
            </a:pPr>
            <a:r>
              <a:rPr lang="en-US" sz="2000" b="1">
                <a:solidFill>
                  <a:srgbClr val="3333FF"/>
                </a:solidFill>
              </a:rPr>
              <a:t>Ctrl</a:t>
            </a:r>
            <a:r>
              <a:rPr lang="en-US" sz="2000">
                <a:solidFill>
                  <a:srgbClr val="3333FF"/>
                </a:solidFill>
              </a:rPr>
              <a:t>+</a:t>
            </a:r>
            <a:r>
              <a:rPr lang="en-US" sz="2000" b="1">
                <a:solidFill>
                  <a:srgbClr val="3333FF"/>
                </a:solidFill>
              </a:rPr>
              <a:t>Y</a:t>
            </a:r>
            <a:endParaRPr sz="2000" b="1">
              <a:solidFill>
                <a:srgbClr val="3333FF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The </a:t>
            </a:r>
            <a:r>
              <a:rPr lang="en-US" sz="2000" b="1"/>
              <a:t>delayed suspend</a:t>
            </a:r>
            <a:r>
              <a:rPr lang="en-US" sz="2000"/>
              <a:t> character.</a:t>
            </a:r>
            <a:endParaRPr sz="2000" b="1">
              <a:solidFill>
                <a:srgbClr val="3333FF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Times New Roman"/>
              <a:buChar char="•"/>
            </a:pPr>
            <a:r>
              <a:rPr lang="en-US" sz="2000" b="1">
                <a:solidFill>
                  <a:srgbClr val="3333FF"/>
                </a:solidFill>
              </a:rPr>
              <a:t>Ctrl</a:t>
            </a:r>
            <a:r>
              <a:rPr lang="en-US" sz="2000">
                <a:solidFill>
                  <a:srgbClr val="3333FF"/>
                </a:solidFill>
              </a:rPr>
              <a:t>+</a:t>
            </a:r>
            <a:r>
              <a:rPr lang="en-US" sz="2000" b="1">
                <a:solidFill>
                  <a:srgbClr val="3333FF"/>
                </a:solidFill>
              </a:rPr>
              <a:t>Z</a:t>
            </a:r>
            <a:endParaRPr sz="2000" b="1">
              <a:solidFill>
                <a:srgbClr val="3333FF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The </a:t>
            </a:r>
            <a:r>
              <a:rPr lang="en-US" sz="2000" i="1"/>
              <a:t>suspend</a:t>
            </a:r>
            <a:r>
              <a:rPr lang="en-US" sz="2000"/>
              <a:t> signal, sends a </a:t>
            </a:r>
            <a:r>
              <a:rPr lang="en-US" sz="2000" b="1"/>
              <a:t>SIGTSTP</a:t>
            </a:r>
            <a:r>
              <a:rPr lang="en-US" sz="2000"/>
              <a:t> to a running program, thus stopping it and returning control to the shell.</a:t>
            </a:r>
            <a:endParaRPr sz="2000">
              <a:solidFill>
                <a:srgbClr val="3333FF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Sending Signals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Using </a:t>
            </a:r>
            <a:r>
              <a:rPr lang="en-US" b="1"/>
              <a:t>command line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b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/>
              <a:t>signal_name</a:t>
            </a:r>
            <a:endParaRPr sz="2400" b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By omitting the leading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r>
              <a:rPr lang="en-US" sz="2000"/>
              <a:t> from the corresponding symbolic signal name.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If no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signal_name</a:t>
            </a:r>
            <a:r>
              <a:rPr lang="en-US" sz="2000"/>
              <a:t> is specified, the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TERM</a:t>
            </a:r>
            <a:r>
              <a:rPr lang="en-US" sz="2000"/>
              <a:t> signal is sent. 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/>
          </a:p>
        </p:txBody>
      </p:sp>
      <p:sp>
        <p:nvSpPr>
          <p:cNvPr id="136" name="Google Shape;136;p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438" y="2286000"/>
            <a:ext cx="32670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1000125" y="2214563"/>
            <a:ext cx="3857625" cy="21431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Sending Signals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Using</a:t>
            </a:r>
            <a:r>
              <a:rPr lang="en-US" b="1"/>
              <a:t> system calls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This is the normal way of sending a signal from one process to another.</a:t>
            </a:r>
            <a:endParaRPr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b="1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Example: A child process sends the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SIGTERM</a:t>
            </a:r>
            <a:r>
              <a:rPr lang="en-US"/>
              <a:t> signal to its parent process.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kill(getppid(), SIGTERM);</a:t>
            </a:r>
            <a:endParaRPr b="1"/>
          </a:p>
        </p:txBody>
      </p:sp>
      <p:sp>
        <p:nvSpPr>
          <p:cNvPr id="146" name="Google Shape;146;p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00375"/>
            <a:ext cx="35528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/>
          <p:nvPr/>
        </p:nvSpPr>
        <p:spPr>
          <a:xfrm>
            <a:off x="1071563" y="3143250"/>
            <a:ext cx="3571875" cy="15716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Sending Signals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Char char="•"/>
            </a:pPr>
            <a:r>
              <a:rPr lang="en-US" sz="4000" b="1">
                <a:latin typeface="Courier New"/>
                <a:ea typeface="Courier New"/>
                <a:cs typeface="Courier New"/>
                <a:sym typeface="Courier New"/>
              </a:rPr>
              <a:t>alarm()</a:t>
            </a:r>
            <a:r>
              <a:rPr lang="en-US" sz="4000" b="1"/>
              <a:t> </a:t>
            </a:r>
            <a:r>
              <a:rPr lang="en-US" sz="4000"/>
              <a:t>Function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Causes a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SIGALRM</a:t>
            </a:r>
            <a:r>
              <a:rPr lang="en-US"/>
              <a:t> signal to be sent to the calling process after a specified number of real seconds has elapsed.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157" name="Google Shape;157;p8" descr="C:\Documents and Settings\b3c4d5e6f7\桌面\osal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3857625"/>
            <a:ext cx="33147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/>
          <p:nvPr/>
        </p:nvSpPr>
        <p:spPr>
          <a:xfrm>
            <a:off x="1643063" y="3786188"/>
            <a:ext cx="3357562" cy="1143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Exercise 1.1</a:t>
            </a:r>
            <a:endParaRPr b="1" dirty="0"/>
          </a:p>
        </p:txBody>
      </p:sp>
      <p:sp>
        <p:nvSpPr>
          <p:cNvPr id="164" name="Google Shape;164;p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lang="en-US" sz="4000" b="1" dirty="0"/>
              <a:t>Step1:</a:t>
            </a:r>
            <a:r>
              <a:rPr lang="en-US" sz="4000" dirty="0"/>
              <a:t> </a:t>
            </a:r>
            <a:r>
              <a:rPr lang="en-US" dirty="0"/>
              <a:t>Using the fork() function to create a new process.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endParaRPr dirty="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lang="en-US" sz="4000" b="1" dirty="0"/>
              <a:t>Step2:</a:t>
            </a:r>
            <a:r>
              <a:rPr lang="en-US" dirty="0"/>
              <a:t> Using</a:t>
            </a:r>
            <a:r>
              <a:rPr lang="en-US" b="1" dirty="0"/>
              <a:t> command line </a:t>
            </a:r>
            <a:r>
              <a:rPr lang="en-US" dirty="0"/>
              <a:t>to kill the process.[+30pt.]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1875</Words>
  <Application>Microsoft Office PowerPoint</Application>
  <PresentationFormat>如螢幕大小 (4:3)</PresentationFormat>
  <Paragraphs>258</Paragraphs>
  <Slides>22</Slides>
  <Notes>21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osnetppt</vt:lpstr>
      <vt:lpstr>PBrush</vt:lpstr>
      <vt:lpstr>Lab 11 Signals</vt:lpstr>
      <vt:lpstr>What Are Signals?</vt:lpstr>
      <vt:lpstr>Linux Signals</vt:lpstr>
      <vt:lpstr>Linux Signals</vt:lpstr>
      <vt:lpstr>Sending Signals</vt:lpstr>
      <vt:lpstr>Sending Signals</vt:lpstr>
      <vt:lpstr>Sending Signals</vt:lpstr>
      <vt:lpstr>Sending Signals</vt:lpstr>
      <vt:lpstr>Exercise 1.1</vt:lpstr>
      <vt:lpstr>PowerPoint 簡報</vt:lpstr>
      <vt:lpstr>Result</vt:lpstr>
      <vt:lpstr>Result</vt:lpstr>
      <vt:lpstr>Handling Signals</vt:lpstr>
      <vt:lpstr>Handling Signals (cont.)</vt:lpstr>
      <vt:lpstr>Handling Signals (cont.)</vt:lpstr>
      <vt:lpstr>Handling Signals (cont.)</vt:lpstr>
      <vt:lpstr>Handling Signals(cont.)</vt:lpstr>
      <vt:lpstr>Handling Signals(cont.)</vt:lpstr>
      <vt:lpstr>Examples</vt:lpstr>
      <vt:lpstr>Exercise 2 – Dynamically change your handler</vt:lpstr>
      <vt:lpstr>PowerPoint 簡報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 Signals</dc:title>
  <dc:creator>GAIN</dc:creator>
  <cp:lastModifiedBy>Simone Cheng</cp:lastModifiedBy>
  <cp:revision>8</cp:revision>
  <dcterms:created xsi:type="dcterms:W3CDTF">2007-09-03T12:43:15Z</dcterms:created>
  <dcterms:modified xsi:type="dcterms:W3CDTF">2024-01-01T01:37:02Z</dcterms:modified>
</cp:coreProperties>
</file>