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RCC5Dl56aWo89t1OowKWtRmjy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E657E1-E573-4EE3-8BFE-E4E349077C2D}">
  <a:tblStyle styleId="{D3E657E1-E573-4EE3-8BFE-E4E349077C2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37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5" name="Google Shape;2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23" name="Google Shape;2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1" name="Google Shape;2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0" name="Google Shape;2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7" name="Google Shape;2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67" name="Google Shape;2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75" name="Google Shape;2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84" name="Google Shape;2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92" name="Google Shape;29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多個線程同時訪問和操作相同數據且執行結果取決於訪問發生的特定順序的情況</a:t>
            </a:r>
            <a:endParaRPr/>
          </a:p>
        </p:txBody>
      </p:sp>
      <p:sp>
        <p:nvSpPr>
          <p:cNvPr id="113" name="Google Shape;113;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00" name="Google Shape;30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21" name="Google Shape;32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2" name="Google Shape;33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41" name="Google Shape;34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51" name="Google Shape;3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1" name="Google Shape;36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72" name="Google Shape;37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0" name="Google Shape;38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7" name="Google Shape;38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4" name="Google Shape;39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09" name="Google Shape;409;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18" name="Google Shape;41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26" name="Google Shape;42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4" name="Google Shape;43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7" name="Google Shape;13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3" name="Google Shape;16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20"/>
        <p:cNvGrpSpPr/>
        <p:nvPr/>
      </p:nvGrpSpPr>
      <p:grpSpPr>
        <a:xfrm>
          <a:off x="0" y="0"/>
          <a:ext cx="0" cy="0"/>
          <a:chOff x="0" y="0"/>
          <a:chExt cx="0" cy="0"/>
        </a:xfrm>
      </p:grpSpPr>
      <p:sp>
        <p:nvSpPr>
          <p:cNvPr id="21" name="Google Shape;21;p3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Times New Roman"/>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23" name="Google Shape;23;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80"/>
        <p:cNvGrpSpPr/>
        <p:nvPr/>
      </p:nvGrpSpPr>
      <p:grpSpPr>
        <a:xfrm>
          <a:off x="0" y="0"/>
          <a:ext cx="0" cy="0"/>
          <a:chOff x="0" y="0"/>
          <a:chExt cx="0" cy="0"/>
        </a:xfrm>
      </p:grpSpPr>
      <p:sp>
        <p:nvSpPr>
          <p:cNvPr id="81" name="Google Shape;81;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4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83" name="Google Shape;83;p4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84" name="Google Shape;84;p4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85" name="Google Shape;85;p4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86" name="Google Shape;86;p47"/>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89"/>
        <p:cNvGrpSpPr/>
        <p:nvPr/>
      </p:nvGrpSpPr>
      <p:grpSpPr>
        <a:xfrm>
          <a:off x="0" y="0"/>
          <a:ext cx="0" cy="0"/>
          <a:chOff x="0" y="0"/>
          <a:chExt cx="0" cy="0"/>
        </a:xfrm>
      </p:grpSpPr>
      <p:sp>
        <p:nvSpPr>
          <p:cNvPr id="90" name="Google Shape;90;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1" name="Google Shape;91;p4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92" name="Google Shape;92;p4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93" name="Google Shape;93;p48"/>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4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區段標題" type="secHead">
  <p:cSld name="SECTION_HEADER">
    <p:spTree>
      <p:nvGrpSpPr>
        <p:cNvPr id="1" name="Shape 96"/>
        <p:cNvGrpSpPr/>
        <p:nvPr/>
      </p:nvGrpSpPr>
      <p:grpSpPr>
        <a:xfrm>
          <a:off x="0" y="0"/>
          <a:ext cx="0" cy="0"/>
          <a:chOff x="0" y="0"/>
          <a:chExt cx="0" cy="0"/>
        </a:xfrm>
      </p:grpSpPr>
      <p:sp>
        <p:nvSpPr>
          <p:cNvPr id="97" name="Google Shape;97;p4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4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99" name="Google Shape;99;p49"/>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4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32"/>
        <p:cNvGrpSpPr/>
        <p:nvPr/>
      </p:nvGrpSpPr>
      <p:grpSpPr>
        <a:xfrm>
          <a:off x="0" y="0"/>
          <a:ext cx="0" cy="0"/>
          <a:chOff x="0" y="0"/>
          <a:chExt cx="0" cy="0"/>
        </a:xfrm>
      </p:grpSpPr>
      <p:sp>
        <p:nvSpPr>
          <p:cNvPr id="33" name="Google Shape;33;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3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39"/>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38"/>
        <p:cNvGrpSpPr/>
        <p:nvPr/>
      </p:nvGrpSpPr>
      <p:grpSpPr>
        <a:xfrm>
          <a:off x="0" y="0"/>
          <a:ext cx="0" cy="0"/>
          <a:chOff x="0" y="0"/>
          <a:chExt cx="0" cy="0"/>
        </a:xfrm>
      </p:grpSpPr>
      <p:sp>
        <p:nvSpPr>
          <p:cNvPr id="39" name="Google Shape;39;p40"/>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2"/>
        <p:cNvGrpSpPr/>
        <p:nvPr/>
      </p:nvGrpSpPr>
      <p:grpSpPr>
        <a:xfrm>
          <a:off x="0" y="0"/>
          <a:ext cx="0" cy="0"/>
          <a:chOff x="0" y="0"/>
          <a:chExt cx="0" cy="0"/>
        </a:xfrm>
      </p:grpSpPr>
      <p:sp>
        <p:nvSpPr>
          <p:cNvPr id="43" name="Google Shape;43;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41"/>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標題，文字及物件" type="txAndObj">
  <p:cSld name="TEXT_AND_OBJECT">
    <p:spTree>
      <p:nvGrpSpPr>
        <p:cNvPr id="1" name="Shape 47"/>
        <p:cNvGrpSpPr/>
        <p:nvPr/>
      </p:nvGrpSpPr>
      <p:grpSpPr>
        <a:xfrm>
          <a:off x="0" y="0"/>
          <a:ext cx="0" cy="0"/>
          <a:chOff x="0" y="0"/>
          <a:chExt cx="0" cy="0"/>
        </a:xfrm>
      </p:grpSpPr>
      <p:sp>
        <p:nvSpPr>
          <p:cNvPr id="48" name="Google Shape;48;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4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4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 name="Google Shape;51;p42"/>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54"/>
        <p:cNvGrpSpPr/>
        <p:nvPr/>
      </p:nvGrpSpPr>
      <p:grpSpPr>
        <a:xfrm>
          <a:off x="0" y="0"/>
          <a:ext cx="0" cy="0"/>
          <a:chOff x="0" y="0"/>
          <a:chExt cx="0" cy="0"/>
        </a:xfrm>
      </p:grpSpPr>
      <p:sp>
        <p:nvSpPr>
          <p:cNvPr id="55" name="Google Shape;55;p4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4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43"/>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0"/>
        <p:cNvGrpSpPr/>
        <p:nvPr/>
      </p:nvGrpSpPr>
      <p:grpSpPr>
        <a:xfrm>
          <a:off x="0" y="0"/>
          <a:ext cx="0" cy="0"/>
          <a:chOff x="0" y="0"/>
          <a:chExt cx="0" cy="0"/>
        </a:xfrm>
      </p:grpSpPr>
      <p:sp>
        <p:nvSpPr>
          <p:cNvPr id="61" name="Google Shape;61;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44"/>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44"/>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6"/>
        <p:cNvGrpSpPr/>
        <p:nvPr/>
      </p:nvGrpSpPr>
      <p:grpSpPr>
        <a:xfrm>
          <a:off x="0" y="0"/>
          <a:ext cx="0" cy="0"/>
          <a:chOff x="0" y="0"/>
          <a:chExt cx="0" cy="0"/>
        </a:xfrm>
      </p:grpSpPr>
      <p:sp>
        <p:nvSpPr>
          <p:cNvPr id="67" name="Google Shape;67;p4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45"/>
          <p:cNvSpPr>
            <a:spLocks noGrp="1"/>
          </p:cNvSpPr>
          <p:nvPr>
            <p:ph type="pic" idx="2"/>
          </p:nvPr>
        </p:nvSpPr>
        <p:spPr>
          <a:xfrm>
            <a:off x="1792288" y="612775"/>
            <a:ext cx="5486400" cy="4114800"/>
          </a:xfrm>
          <a:prstGeom prst="rect">
            <a:avLst/>
          </a:prstGeom>
          <a:noFill/>
          <a:ln>
            <a:noFill/>
          </a:ln>
        </p:spPr>
      </p:sp>
      <p:sp>
        <p:nvSpPr>
          <p:cNvPr id="69" name="Google Shape;69;p4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70" name="Google Shape;70;p45"/>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73"/>
        <p:cNvGrpSpPr/>
        <p:nvPr/>
      </p:nvGrpSpPr>
      <p:grpSpPr>
        <a:xfrm>
          <a:off x="0" y="0"/>
          <a:ext cx="0" cy="0"/>
          <a:chOff x="0" y="0"/>
          <a:chExt cx="0" cy="0"/>
        </a:xfrm>
      </p:grpSpPr>
      <p:sp>
        <p:nvSpPr>
          <p:cNvPr id="74" name="Google Shape;74;p4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4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76" name="Google Shape;76;p4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77" name="Google Shape;77;p46"/>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3.jp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vmlDrawing" Target="../drawings/vmlDrawing2.v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4.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6"/>
          <p:cNvGrpSpPr/>
          <p:nvPr/>
        </p:nvGrpSpPr>
        <p:grpSpPr>
          <a:xfrm>
            <a:off x="0" y="-26987"/>
            <a:ext cx="9144000" cy="962025"/>
            <a:chOff x="0" y="-17"/>
            <a:chExt cx="5760" cy="606"/>
          </a:xfrm>
        </p:grpSpPr>
        <p:pic>
          <p:nvPicPr>
            <p:cNvPr id="11" name="Google Shape;11;p36" descr="oslab logo"/>
            <p:cNvPicPr preferRelativeResize="0"/>
            <p:nvPr/>
          </p:nvPicPr>
          <p:blipFill rotWithShape="1">
            <a:blip r:embed="rId4">
              <a:alphaModFix/>
            </a:blip>
            <a:srcRect/>
            <a:stretch/>
          </p:blipFill>
          <p:spPr>
            <a:xfrm>
              <a:off x="0" y="-17"/>
              <a:ext cx="4830" cy="604"/>
            </a:xfrm>
            <a:prstGeom prst="rect">
              <a:avLst/>
            </a:prstGeom>
            <a:noFill/>
            <a:ln>
              <a:noFill/>
            </a:ln>
          </p:spPr>
        </p:pic>
        <p:pic>
          <p:nvPicPr>
            <p:cNvPr id="12" name="Google Shape;12;p36" descr="15"/>
            <p:cNvPicPr preferRelativeResize="0"/>
            <p:nvPr/>
          </p:nvPicPr>
          <p:blipFill rotWithShape="1">
            <a:blip r:embed="rId5">
              <a:alphaModFix/>
            </a:blip>
            <a:srcRect/>
            <a:stretch/>
          </p:blipFill>
          <p:spPr>
            <a:xfrm>
              <a:off x="4694" y="-17"/>
              <a:ext cx="1066" cy="606"/>
            </a:xfrm>
            <a:prstGeom prst="rect">
              <a:avLst/>
            </a:prstGeom>
            <a:noFill/>
            <a:ln>
              <a:noFill/>
            </a:ln>
          </p:spPr>
        </p:pic>
      </p:grpSp>
      <p:grpSp>
        <p:nvGrpSpPr>
          <p:cNvPr id="13" name="Google Shape;13;p36"/>
          <p:cNvGrpSpPr/>
          <p:nvPr/>
        </p:nvGrpSpPr>
        <p:grpSpPr>
          <a:xfrm>
            <a:off x="0" y="908050"/>
            <a:ext cx="6516687" cy="5761037"/>
            <a:chOff x="0" y="572"/>
            <a:chExt cx="4105" cy="3629"/>
          </a:xfrm>
        </p:grpSpPr>
        <p:graphicFrame>
          <p:nvGraphicFramePr>
            <p:cNvPr id="14" name="Google Shape;14;p36"/>
            <p:cNvGraphicFramePr/>
            <p:nvPr/>
          </p:nvGraphicFramePr>
          <p:xfrm>
            <a:off x="0" y="572"/>
            <a:ext cx="2799" cy="3357"/>
          </p:xfrm>
          <a:graphic>
            <a:graphicData uri="http://schemas.openxmlformats.org/presentationml/2006/ole">
              <mc:AlternateContent xmlns:mc="http://schemas.openxmlformats.org/markup-compatibility/2006">
                <mc:Choice xmlns:v="urn:schemas-microsoft-com:vml" Requires="v">
                  <p:oleObj spid="_x0000_s1030" r:id="rId6" imgW="2799" imgH="3357" progId="PBrush">
                    <p:embed/>
                  </p:oleObj>
                </mc:Choice>
                <mc:Fallback>
                  <p:oleObj r:id="rId6" imgW="2799" imgH="3357" progId="PBrush">
                    <p:embed/>
                    <p:pic>
                      <p:nvPicPr>
                        <p:cNvPr id="14" name="Google Shape;14;p36"/>
                        <p:cNvPicPr preferRelativeResize="0"/>
                        <p:nvPr/>
                      </p:nvPicPr>
                      <p:blipFill rotWithShape="1">
                        <a:blip r:embed="rId7">
                          <a:alphaModFix/>
                        </a:blip>
                        <a:srcRect/>
                        <a:stretch/>
                      </p:blipFill>
                      <p:spPr>
                        <a:xfrm>
                          <a:off x="0" y="572"/>
                          <a:ext cx="2799" cy="3357"/>
                        </a:xfrm>
                        <a:prstGeom prst="rect">
                          <a:avLst/>
                        </a:prstGeom>
                        <a:noFill/>
                        <a:ln>
                          <a:noFill/>
                        </a:ln>
                      </p:spPr>
                    </p:pic>
                  </p:oleObj>
                </mc:Fallback>
              </mc:AlternateContent>
            </a:graphicData>
          </a:graphic>
        </p:graphicFrame>
        <p:sp>
          <p:nvSpPr>
            <p:cNvPr id="15" name="Google Shape;15;p36"/>
            <p:cNvSpPr txBox="1"/>
            <p:nvPr/>
          </p:nvSpPr>
          <p:spPr>
            <a:xfrm>
              <a:off x="1655" y="4065"/>
              <a:ext cx="2450" cy="13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NCHU System &amp; Network Lab</a:t>
              </a:r>
              <a:endParaRPr/>
            </a:p>
          </p:txBody>
        </p:sp>
      </p:grpSp>
      <p:sp>
        <p:nvSpPr>
          <p:cNvPr id="16" name="Google Shape;1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7" name="Google Shape;17;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pic>
        <p:nvPicPr>
          <p:cNvPr id="1025" name="Picture 1">
            <a:extLst>
              <a:ext uri="{FF2B5EF4-FFF2-40B4-BE49-F238E27FC236}">
                <a16:creationId xmlns:a16="http://schemas.microsoft.com/office/drawing/2014/main" id="{A46D237F-BB17-4064-9F65-EE69F4E0F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0" cy="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38"/>
          <p:cNvSpPr txBox="1">
            <a:spLocks noGrp="1"/>
          </p:cNvSpPr>
          <p:nvPr>
            <p:ph type="ftr" idx="1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graphicFrame>
        <p:nvGraphicFramePr>
          <p:cNvPr id="27" name="Google Shape;27;p38"/>
          <p:cNvGraphicFramePr/>
          <p:nvPr/>
        </p:nvGraphicFramePr>
        <p:xfrm>
          <a:off x="0" y="0"/>
          <a:ext cx="1187450" cy="6165850"/>
        </p:xfrm>
        <a:graphic>
          <a:graphicData uri="http://schemas.openxmlformats.org/presentationml/2006/ole">
            <mc:AlternateContent xmlns:mc="http://schemas.openxmlformats.org/markup-compatibility/2006">
              <mc:Choice xmlns:v="urn:schemas-microsoft-com:vml" Requires="v">
                <p:oleObj spid="_x0000_s2054" r:id="rId14" imgW="1187450" imgH="6165850" progId="PBrush">
                  <p:embed/>
                </p:oleObj>
              </mc:Choice>
              <mc:Fallback>
                <p:oleObj r:id="rId14" imgW="1187450" imgH="6165850" progId="PBrush">
                  <p:embed/>
                  <p:pic>
                    <p:nvPicPr>
                      <p:cNvPr id="27" name="Google Shape;27;p38"/>
                      <p:cNvPicPr preferRelativeResize="0"/>
                      <p:nvPr/>
                    </p:nvPicPr>
                    <p:blipFill rotWithShape="1">
                      <a:blip r:embed="rId15">
                        <a:alphaModFix/>
                      </a:blip>
                      <a:srcRect/>
                      <a:stretch/>
                    </p:blipFill>
                    <p:spPr>
                      <a:xfrm>
                        <a:off x="0" y="0"/>
                        <a:ext cx="1187450" cy="6165850"/>
                      </a:xfrm>
                      <a:prstGeom prst="rect">
                        <a:avLst/>
                      </a:prstGeom>
                      <a:noFill/>
                      <a:ln>
                        <a:noFill/>
                      </a:ln>
                    </p:spPr>
                  </p:pic>
                </p:oleObj>
              </mc:Fallback>
            </mc:AlternateContent>
          </a:graphicData>
        </a:graphic>
      </p:graphicFrame>
      <p:sp>
        <p:nvSpPr>
          <p:cNvPr id="28" name="Google Shape;28;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9" name="Google Shape;29;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0" name="Google Shape;30;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publib.boulder.ibm.com/infocenter/iseries/v5r3/index.jsp?topic=/rzahw/rzahwsemco.ht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www.csc.villanova.edu/~mdamian/threads/posixsem.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Lab 12</a:t>
            </a:r>
            <a:br>
              <a:rPr lang="en-US" sz="4400" b="0" i="0" u="none">
                <a:solidFill>
                  <a:schemeClr val="dk2"/>
                </a:solidFill>
                <a:latin typeface="Times New Roman"/>
                <a:ea typeface="Times New Roman"/>
                <a:cs typeface="Times New Roman"/>
                <a:sym typeface="Times New Roman"/>
              </a:rPr>
            </a:br>
            <a:r>
              <a:rPr lang="en-US" sz="4400" b="0" i="0" u="none">
                <a:solidFill>
                  <a:schemeClr val="dk2"/>
                </a:solidFill>
                <a:latin typeface="Times New Roman"/>
                <a:ea typeface="Times New Roman"/>
                <a:cs typeface="Times New Roman"/>
                <a:sym typeface="Times New Roman"/>
              </a:rPr>
              <a:t> Semaphores</a:t>
            </a:r>
            <a:endParaRPr/>
          </a:p>
        </p:txBody>
      </p:sp>
      <p:sp>
        <p:nvSpPr>
          <p:cNvPr id="108" name="Google Shape;108;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0000"/>
              </a:buClr>
              <a:buSzPts val="3200"/>
              <a:buFont typeface="Times New Roman"/>
              <a:buNone/>
            </a:pPr>
            <a:r>
              <a:rPr lang="en-US" sz="3200" b="0" i="0" u="none" dirty="0">
                <a:solidFill>
                  <a:srgbClr val="000000"/>
                </a:solidFill>
                <a:latin typeface="Times New Roman"/>
                <a:ea typeface="Times New Roman"/>
                <a:cs typeface="Times New Roman"/>
                <a:sym typeface="Times New Roman"/>
              </a:rPr>
              <a:t>TA: Gang Yang</a:t>
            </a:r>
            <a:endParaRPr dirty="0"/>
          </a:p>
          <a:p>
            <a:pPr marL="0" lvl="0" indent="0" algn="ctr" rtl="0">
              <a:lnSpc>
                <a:spcPct val="100000"/>
              </a:lnSpc>
              <a:spcBef>
                <a:spcPts val="640"/>
              </a:spcBef>
              <a:spcAft>
                <a:spcPts val="0"/>
              </a:spcAft>
              <a:buClr>
                <a:srgbClr val="000000"/>
              </a:buClr>
              <a:buSzPts val="3200"/>
              <a:buFont typeface="Times New Roman"/>
              <a:buNone/>
            </a:pPr>
            <a:r>
              <a:rPr lang="en-US" sz="3200" b="0" i="0" u="none" dirty="0">
                <a:solidFill>
                  <a:srgbClr val="000000"/>
                </a:solidFill>
                <a:latin typeface="Times New Roman"/>
                <a:ea typeface="Times New Roman"/>
                <a:cs typeface="Times New Roman"/>
                <a:sym typeface="Times New Roman"/>
              </a:rPr>
              <a:t>Professor: </a:t>
            </a:r>
            <a:r>
              <a:rPr lang="en-US" sz="3200" b="0" i="0" u="none" dirty="0" err="1">
                <a:solidFill>
                  <a:schemeClr val="dk1"/>
                </a:solidFill>
                <a:latin typeface="Times New Roman"/>
                <a:ea typeface="Times New Roman"/>
                <a:cs typeface="Times New Roman"/>
                <a:sym typeface="Times New Roman"/>
              </a:rPr>
              <a:t>Hsung</a:t>
            </a:r>
            <a:r>
              <a:rPr lang="en-US" sz="3200" b="0" i="0" u="none" dirty="0">
                <a:solidFill>
                  <a:schemeClr val="dk1"/>
                </a:solidFill>
                <a:latin typeface="Times New Roman"/>
                <a:ea typeface="Times New Roman"/>
                <a:cs typeface="Times New Roman"/>
                <a:sym typeface="Times New Roman"/>
              </a:rPr>
              <a:t>-Pin Chang</a:t>
            </a:r>
            <a:endParaRPr dirty="0"/>
          </a:p>
          <a:p>
            <a:pPr marL="0" lvl="0" indent="0" algn="ctr" rtl="0">
              <a:lnSpc>
                <a:spcPct val="100000"/>
              </a:lnSpc>
              <a:spcBef>
                <a:spcPts val="640"/>
              </a:spcBef>
              <a:spcAft>
                <a:spcPts val="0"/>
              </a:spcAft>
              <a:buClr>
                <a:schemeClr val="dk1"/>
              </a:buClr>
              <a:buSzPts val="3200"/>
              <a:buFont typeface="Times New Roman"/>
              <a:buNone/>
            </a:pPr>
            <a:r>
              <a:rPr lang="en-US" sz="3200" b="0" i="0" u="none" dirty="0">
                <a:solidFill>
                  <a:schemeClr val="dk1"/>
                </a:solidFill>
                <a:latin typeface="Times New Roman"/>
                <a:ea typeface="Times New Roman"/>
                <a:cs typeface="Times New Roman"/>
                <a:sym typeface="Times New Roman"/>
              </a:rPr>
              <a:t>Operating System Lab</a:t>
            </a:r>
            <a:endParaRPr dirty="0"/>
          </a:p>
        </p:txBody>
      </p:sp>
      <p:sp>
        <p:nvSpPr>
          <p:cNvPr id="109" name="Google Shape;109;p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POSIX Semaphores</a:t>
            </a:r>
            <a:endParaRPr/>
          </a:p>
        </p:txBody>
      </p:sp>
      <p:sp>
        <p:nvSpPr>
          <p:cNvPr id="218" name="Google Shape;218;p10"/>
          <p:cNvSpPr txBox="1">
            <a:spLocks noGrp="1"/>
          </p:cNvSpPr>
          <p:nvPr>
            <p:ph type="body" idx="1"/>
          </p:nvPr>
        </p:nvSpPr>
        <p:spPr>
          <a:xfrm>
            <a:off x="684212" y="1484312"/>
            <a:ext cx="8207375"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Char char="•"/>
            </a:pPr>
            <a:r>
              <a:rPr lang="en-US" sz="2800" b="1" i="0" u="none">
                <a:solidFill>
                  <a:schemeClr val="dk1"/>
                </a:solidFill>
                <a:latin typeface="Times New Roman"/>
                <a:ea typeface="Times New Roman"/>
                <a:cs typeface="Times New Roman"/>
                <a:sym typeface="Times New Roman"/>
              </a:rPr>
              <a:t>POSIX Semaphores </a:t>
            </a:r>
            <a:r>
              <a:rPr lang="en-US" sz="2800" b="0" i="0" u="none">
                <a:solidFill>
                  <a:schemeClr val="dk1"/>
                </a:solidFill>
                <a:latin typeface="Times New Roman"/>
                <a:ea typeface="Times New Roman"/>
                <a:cs typeface="Times New Roman"/>
                <a:sym typeface="Times New Roman"/>
              </a:rPr>
              <a:t>allow processes and threads to synchronize access to shared resources.</a:t>
            </a:r>
            <a:endParaRPr/>
          </a:p>
          <a:p>
            <a:pPr marL="742950" lvl="1" indent="-13335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Unnamed semaphores</a:t>
            </a:r>
            <a:endParaRPr/>
          </a:p>
          <a:p>
            <a:pPr marL="742950" lvl="1" indent="-107950" algn="l" rtl="0">
              <a:lnSpc>
                <a:spcPct val="10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Named semaphores</a:t>
            </a:r>
            <a:endParaRPr/>
          </a:p>
          <a:p>
            <a:pPr marL="342900" lvl="0" indent="-165100" algn="l" rtl="0">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
        <p:nvSpPr>
          <p:cNvPr id="219" name="Google Shape;219;p10"/>
          <p:cNvSpPr/>
          <p:nvPr/>
        </p:nvSpPr>
        <p:spPr>
          <a:xfrm>
            <a:off x="0" y="6165850"/>
            <a:ext cx="684212" cy="692150"/>
          </a:xfrm>
          <a:prstGeom prst="rtTriangle">
            <a:avLst/>
          </a:prstGeom>
          <a:solidFill>
            <a:srgbClr val="FFE3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0" name="Google Shape;220;p1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Unnamed Semaphores</a:t>
            </a:r>
            <a:endParaRPr/>
          </a:p>
        </p:txBody>
      </p:sp>
      <p:sp>
        <p:nvSpPr>
          <p:cNvPr id="226" name="Google Shape;226;p11"/>
          <p:cNvSpPr txBox="1">
            <a:spLocks noGrp="1"/>
          </p:cNvSpPr>
          <p:nvPr>
            <p:ph type="body" idx="1"/>
          </p:nvPr>
        </p:nvSpPr>
        <p:spPr>
          <a:xfrm>
            <a:off x="684212" y="1484312"/>
            <a:ext cx="8207375"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This type of semaphore doesn’t have a name. </a:t>
            </a:r>
            <a:endParaRPr dirty="0"/>
          </a:p>
          <a:p>
            <a:pPr marL="742950" lvl="1" indent="-28575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Lacking any name or handle to locate them </a:t>
            </a:r>
            <a:endParaRPr dirty="0"/>
          </a:p>
          <a:p>
            <a:pPr marL="742950" lvl="1" indent="-28575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Thus, the semaphore must exist in some pre-existing memory location that processes or threads share. </a:t>
            </a:r>
            <a:endParaRPr dirty="0"/>
          </a:p>
          <a:p>
            <a:pPr marL="342900" lvl="0" indent="-342900" algn="l" rtl="0">
              <a:lnSpc>
                <a:spcPct val="100000"/>
              </a:lnSpc>
              <a:spcBef>
                <a:spcPts val="560"/>
              </a:spcBef>
              <a:spcAft>
                <a:spcPts val="0"/>
              </a:spcAft>
              <a:buClr>
                <a:schemeClr val="dk1"/>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Unnamed semaphores can be shared between processes or between a group of threads</a:t>
            </a:r>
            <a:endParaRPr dirty="0"/>
          </a:p>
          <a:p>
            <a:pPr marL="742950" lvl="1" indent="-28575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When shared between processes: the semaphore must reside in a region of </a:t>
            </a:r>
            <a:r>
              <a:rPr lang="en-US" sz="2400" b="1" i="0" u="none" dirty="0">
                <a:solidFill>
                  <a:schemeClr val="dk1"/>
                </a:solidFill>
                <a:latin typeface="Times New Roman"/>
                <a:ea typeface="Times New Roman"/>
                <a:cs typeface="Times New Roman"/>
                <a:sym typeface="Times New Roman"/>
              </a:rPr>
              <a:t>shared memory</a:t>
            </a:r>
            <a:endParaRPr dirty="0"/>
          </a:p>
          <a:p>
            <a:pPr marL="742950" lvl="1" indent="-28575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When shared between threads: the semaphore may reside in an area of memory shared by the threads (e.g., on the </a:t>
            </a:r>
            <a:r>
              <a:rPr lang="en-US" sz="2400" b="1" i="0" u="none" dirty="0">
                <a:solidFill>
                  <a:schemeClr val="dk1"/>
                </a:solidFill>
                <a:latin typeface="Times New Roman"/>
                <a:ea typeface="Times New Roman"/>
                <a:cs typeface="Times New Roman"/>
                <a:sym typeface="Times New Roman"/>
              </a:rPr>
              <a:t>heap</a:t>
            </a:r>
            <a:r>
              <a:rPr lang="en-US" sz="2400" b="0" i="0" u="none" dirty="0">
                <a:solidFill>
                  <a:schemeClr val="dk1"/>
                </a:solidFill>
                <a:latin typeface="Times New Roman"/>
                <a:ea typeface="Times New Roman"/>
                <a:cs typeface="Times New Roman"/>
                <a:sym typeface="Times New Roman"/>
              </a:rPr>
              <a:t> or in a </a:t>
            </a:r>
            <a:r>
              <a:rPr lang="en-US" sz="2400" b="1" i="0" u="none" dirty="0">
                <a:solidFill>
                  <a:schemeClr val="dk1"/>
                </a:solidFill>
                <a:latin typeface="Times New Roman"/>
                <a:ea typeface="Times New Roman"/>
                <a:cs typeface="Times New Roman"/>
                <a:sym typeface="Times New Roman"/>
              </a:rPr>
              <a:t>global variable</a:t>
            </a:r>
            <a:r>
              <a:rPr lang="en-US" sz="2400" b="0" i="0" u="none" dirty="0">
                <a:solidFill>
                  <a:schemeClr val="dk1"/>
                </a:solidFill>
                <a:latin typeface="Times New Roman"/>
                <a:ea typeface="Times New Roman"/>
                <a:cs typeface="Times New Roman"/>
                <a:sym typeface="Times New Roman"/>
              </a:rPr>
              <a:t>)</a:t>
            </a:r>
            <a:endParaRPr dirty="0"/>
          </a:p>
          <a:p>
            <a:pPr marL="342900" lvl="0" indent="-190500" algn="l" rtl="0">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p:txBody>
      </p:sp>
      <p:sp>
        <p:nvSpPr>
          <p:cNvPr id="227" name="Google Shape;227;p11"/>
          <p:cNvSpPr/>
          <p:nvPr/>
        </p:nvSpPr>
        <p:spPr>
          <a:xfrm>
            <a:off x="0" y="6165850"/>
            <a:ext cx="684212" cy="692150"/>
          </a:xfrm>
          <a:prstGeom prst="rtTriangle">
            <a:avLst/>
          </a:prstGeom>
          <a:solidFill>
            <a:srgbClr val="FFE3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8" name="Google Shape;228;p1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Unnamed Semaphores</a:t>
            </a:r>
            <a:endParaRPr/>
          </a:p>
        </p:txBody>
      </p:sp>
      <p:sp>
        <p:nvSpPr>
          <p:cNvPr id="234" name="Google Shape;234;p12"/>
          <p:cNvSpPr txBox="1">
            <a:spLocks noGrp="1"/>
          </p:cNvSpPr>
          <p:nvPr>
            <p:ph type="body" idx="1"/>
          </p:nvPr>
        </p:nvSpPr>
        <p:spPr>
          <a:xfrm>
            <a:off x="684212" y="1557337"/>
            <a:ext cx="8207375"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Declare a semaphore variable called </a:t>
            </a:r>
            <a:r>
              <a:rPr lang="en-US" sz="2400" b="1" i="0" u="none">
                <a:solidFill>
                  <a:schemeClr val="dk1"/>
                </a:solidFill>
                <a:latin typeface="Courier New"/>
                <a:ea typeface="Courier New"/>
                <a:cs typeface="Courier New"/>
                <a:sym typeface="Courier New"/>
              </a:rPr>
              <a:t>sem</a:t>
            </a:r>
            <a:r>
              <a:rPr lang="en-US" sz="2400" b="0" i="0" u="none">
                <a:solidFill>
                  <a:schemeClr val="dk1"/>
                </a:solidFill>
                <a:latin typeface="Times New Roman"/>
                <a:ea typeface="Times New Roman"/>
                <a:cs typeface="Times New Roman"/>
                <a:sym typeface="Times New Roman"/>
              </a:rPr>
              <a:t>.</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Operations:</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235" name="Google Shape;235;p12"/>
          <p:cNvPicPr preferRelativeResize="0"/>
          <p:nvPr/>
        </p:nvPicPr>
        <p:blipFill rotWithShape="1">
          <a:blip r:embed="rId3">
            <a:alphaModFix/>
          </a:blip>
          <a:srcRect/>
          <a:stretch/>
        </p:blipFill>
        <p:spPr>
          <a:xfrm>
            <a:off x="1978025" y="2130425"/>
            <a:ext cx="5257800" cy="1011237"/>
          </a:xfrm>
          <a:prstGeom prst="rect">
            <a:avLst/>
          </a:prstGeom>
          <a:noFill/>
          <a:ln>
            <a:noFill/>
          </a:ln>
        </p:spPr>
      </p:pic>
      <p:pic>
        <p:nvPicPr>
          <p:cNvPr id="236" name="Google Shape;236;p12"/>
          <p:cNvPicPr preferRelativeResize="0"/>
          <p:nvPr/>
        </p:nvPicPr>
        <p:blipFill rotWithShape="1">
          <a:blip r:embed="rId4">
            <a:alphaModFix/>
          </a:blip>
          <a:srcRect/>
          <a:stretch/>
        </p:blipFill>
        <p:spPr>
          <a:xfrm>
            <a:off x="830262" y="3789362"/>
            <a:ext cx="7773987" cy="1528762"/>
          </a:xfrm>
          <a:prstGeom prst="rect">
            <a:avLst/>
          </a:prstGeom>
          <a:noFill/>
          <a:ln>
            <a:noFill/>
          </a:ln>
        </p:spPr>
      </p:pic>
      <p:sp>
        <p:nvSpPr>
          <p:cNvPr id="237" name="Google Shape;237;p1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title" idx="4294967295"/>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1" i="0" u="none" strike="noStrike" cap="none">
                <a:solidFill>
                  <a:schemeClr val="dk2"/>
                </a:solidFill>
                <a:latin typeface="Times New Roman"/>
                <a:ea typeface="Times New Roman"/>
                <a:cs typeface="Times New Roman"/>
                <a:sym typeface="Times New Roman"/>
              </a:rPr>
              <a:t>Unnamed Semaphores</a:t>
            </a:r>
            <a:endParaRPr/>
          </a:p>
        </p:txBody>
      </p:sp>
      <p:sp>
        <p:nvSpPr>
          <p:cNvPr id="243" name="Google Shape;243;p13"/>
          <p:cNvSpPr txBox="1">
            <a:spLocks noGrp="1"/>
          </p:cNvSpPr>
          <p:nvPr>
            <p:ph type="body" idx="4294967295"/>
          </p:nvPr>
        </p:nvSpPr>
        <p:spPr>
          <a:xfrm>
            <a:off x="684212" y="1557337"/>
            <a:ext cx="8207375" cy="4840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sem_init()</a:t>
            </a:r>
            <a:r>
              <a:rPr lang="en-US" sz="2400" b="0" i="0" u="none">
                <a:solidFill>
                  <a:schemeClr val="dk1"/>
                </a:solidFill>
                <a:latin typeface="Times New Roman"/>
                <a:ea typeface="Times New Roman"/>
                <a:cs typeface="Times New Roman"/>
                <a:sym typeface="Times New Roman"/>
              </a:rPr>
              <a:t>: Initialize the semaphore referenced by </a:t>
            </a:r>
            <a:r>
              <a:rPr lang="en-US" sz="2400" b="1" i="0" u="none">
                <a:solidFill>
                  <a:schemeClr val="dk1"/>
                </a:solidFill>
                <a:latin typeface="Times New Roman"/>
                <a:ea typeface="Times New Roman"/>
                <a:cs typeface="Times New Roman"/>
                <a:sym typeface="Times New Roman"/>
              </a:rPr>
              <a:t>sem</a:t>
            </a:r>
            <a:r>
              <a:rPr lang="en-US" sz="2400" b="0" i="0" u="none">
                <a:solidFill>
                  <a:schemeClr val="dk1"/>
                </a:solidFill>
                <a:latin typeface="Times New Roman"/>
                <a:ea typeface="Times New Roman"/>
                <a:cs typeface="Times New Roman"/>
                <a:sym typeface="Times New Roman"/>
              </a:rPr>
              <a:t> to </a:t>
            </a:r>
            <a:r>
              <a:rPr lang="en-US" sz="2400" b="1" i="0" u="none">
                <a:solidFill>
                  <a:schemeClr val="dk1"/>
                </a:solidFill>
                <a:latin typeface="Times New Roman"/>
                <a:ea typeface="Times New Roman"/>
                <a:cs typeface="Times New Roman"/>
                <a:sym typeface="Times New Roman"/>
              </a:rPr>
              <a:t>value</a:t>
            </a:r>
            <a:r>
              <a:rPr lang="en-US" sz="2400" b="0" i="0" u="none">
                <a:solidFill>
                  <a:schemeClr val="dk1"/>
                </a:solidFill>
                <a:latin typeface="Times New Roman"/>
                <a:ea typeface="Times New Roman"/>
                <a:cs typeface="Times New Roman"/>
                <a:sym typeface="Times New Roman"/>
              </a:rPr>
              <a:t>. The semaphores must be initialized before they used.</a:t>
            </a:r>
            <a:endParaRPr/>
          </a:p>
          <a:p>
            <a:pPr marL="342900" marR="0" lvl="0" indent="-190500" algn="l" rtl="0">
              <a:lnSpc>
                <a:spcPct val="9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Times New Roman"/>
              <a:buNone/>
            </a:pPr>
            <a:endParaRPr sz="2400" b="1" i="0" u="none">
              <a:solidFill>
                <a:schemeClr val="dk1"/>
              </a:solidFill>
              <a:latin typeface="Courier New"/>
              <a:ea typeface="Courier New"/>
              <a:cs typeface="Courier New"/>
              <a:sym typeface="Courier New"/>
            </a:endParaRPr>
          </a:p>
          <a:p>
            <a:pPr marL="342900" marR="0" lvl="0" indent="-190500" algn="l" rtl="0">
              <a:lnSpc>
                <a:spcPct val="90000"/>
              </a:lnSpc>
              <a:spcBef>
                <a:spcPts val="480"/>
              </a:spcBef>
              <a:spcAft>
                <a:spcPts val="0"/>
              </a:spcAft>
              <a:buClr>
                <a:schemeClr val="dk1"/>
              </a:buClr>
              <a:buSzPts val="2400"/>
              <a:buFont typeface="Times New Roman"/>
              <a:buNone/>
            </a:pPr>
            <a:endParaRPr sz="2400" b="1" i="0" u="none">
              <a:solidFill>
                <a:schemeClr val="dk1"/>
              </a:solidFill>
              <a:latin typeface="Courier New"/>
              <a:ea typeface="Courier New"/>
              <a:cs typeface="Courier New"/>
              <a:sym typeface="Courier New"/>
            </a:endParaRPr>
          </a:p>
          <a:p>
            <a:pPr marL="342900" marR="0" lvl="0" indent="-266700" algn="l" rtl="0">
              <a:lnSpc>
                <a:spcPct val="90000"/>
              </a:lnSpc>
              <a:spcBef>
                <a:spcPts val="240"/>
              </a:spcBef>
              <a:spcAft>
                <a:spcPts val="0"/>
              </a:spcAft>
              <a:buClr>
                <a:schemeClr val="dk1"/>
              </a:buClr>
              <a:buSzPts val="1200"/>
              <a:buFont typeface="Times New Roman"/>
              <a:buNone/>
            </a:pPr>
            <a:endParaRPr sz="1200" b="1" i="0" u="none">
              <a:solidFill>
                <a:schemeClr val="dk1"/>
              </a:solidFill>
              <a:latin typeface="Courier New"/>
              <a:ea typeface="Courier New"/>
              <a:cs typeface="Courier New"/>
              <a:sym typeface="Courier New"/>
            </a:endParaRPr>
          </a:p>
          <a:p>
            <a:pPr marL="342900" marR="0" lvl="0" indent="-342900" algn="l" rtl="0">
              <a:lnSpc>
                <a:spcPct val="90000"/>
              </a:lnSpc>
              <a:spcBef>
                <a:spcPts val="48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pshared</a:t>
            </a:r>
            <a:r>
              <a:rPr lang="en-US" sz="2400" b="0" i="0" u="none">
                <a:solidFill>
                  <a:schemeClr val="dk1"/>
                </a:solidFill>
                <a:latin typeface="Times New Roman"/>
                <a:ea typeface="Times New Roman"/>
                <a:cs typeface="Times New Roman"/>
                <a:sym typeface="Times New Roman"/>
              </a:rPr>
              <a:t>:</a:t>
            </a:r>
            <a:endParaRPr/>
          </a:p>
          <a:p>
            <a:pPr marL="742950" marR="0" lvl="1" indent="-285750" algn="l" rtl="0">
              <a:lnSpc>
                <a:spcPct val="9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 flag indicating whether or not the semaphore should be shared with forked processes.</a:t>
            </a:r>
            <a:endParaRPr/>
          </a:p>
          <a:p>
            <a:pPr marL="742950" marR="0" lvl="1" indent="-285750" algn="l" rtl="0">
              <a:lnSpc>
                <a:spcPct val="90000"/>
              </a:lnSpc>
              <a:spcBef>
                <a:spcPts val="360"/>
              </a:spcBef>
              <a:spcAft>
                <a:spcPts val="0"/>
              </a:spcAft>
              <a:buClr>
                <a:schemeClr val="dk1"/>
              </a:buClr>
              <a:buSzPts val="1800"/>
              <a:buFont typeface="Courier New"/>
              <a:buChar char="–"/>
            </a:pPr>
            <a:r>
              <a:rPr lang="en-US" sz="1800" b="0" i="0" u="none" strike="noStrike" cap="none">
                <a:solidFill>
                  <a:schemeClr val="dk1"/>
                </a:solidFill>
                <a:latin typeface="Courier New"/>
                <a:ea typeface="Courier New"/>
                <a:cs typeface="Courier New"/>
                <a:sym typeface="Courier New"/>
              </a:rPr>
              <a:t>Pshared</a:t>
            </a:r>
            <a:r>
              <a:rPr lang="en-US" sz="1800" b="0" i="0" u="none" strike="noStrike" cap="none">
                <a:solidFill>
                  <a:schemeClr val="dk1"/>
                </a:solidFill>
                <a:latin typeface="Times New Roman"/>
                <a:ea typeface="Times New Roman"/>
                <a:cs typeface="Times New Roman"/>
                <a:sym typeface="Times New Roman"/>
              </a:rPr>
              <a:t> == 0 only threads of process creating semaphore can use semaphore.</a:t>
            </a:r>
            <a:endParaRPr/>
          </a:p>
          <a:p>
            <a:pPr marL="742950" marR="0" lvl="1" indent="-158750" algn="l" rtl="0">
              <a:lnSpc>
                <a:spcPct val="90000"/>
              </a:lnSpc>
              <a:spcBef>
                <a:spcPts val="40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48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value</a:t>
            </a:r>
            <a:r>
              <a:rPr lang="en-US" sz="2400" b="0" i="0" u="none">
                <a:solidFill>
                  <a:schemeClr val="dk1"/>
                </a:solidFill>
                <a:latin typeface="Times New Roman"/>
                <a:ea typeface="Times New Roman"/>
                <a:cs typeface="Times New Roman"/>
                <a:sym typeface="Times New Roman"/>
              </a:rPr>
              <a:t>: cannot be negative.</a:t>
            </a:r>
            <a:endParaRPr/>
          </a:p>
        </p:txBody>
      </p:sp>
      <p:pic>
        <p:nvPicPr>
          <p:cNvPr id="244" name="Google Shape;244;p13"/>
          <p:cNvPicPr preferRelativeResize="0"/>
          <p:nvPr/>
        </p:nvPicPr>
        <p:blipFill rotWithShape="1">
          <a:blip r:embed="rId3">
            <a:alphaModFix/>
          </a:blip>
          <a:srcRect/>
          <a:stretch/>
        </p:blipFill>
        <p:spPr>
          <a:xfrm>
            <a:off x="1392237" y="2446337"/>
            <a:ext cx="6419850" cy="1487487"/>
          </a:xfrm>
          <a:prstGeom prst="rect">
            <a:avLst/>
          </a:prstGeom>
          <a:noFill/>
          <a:ln>
            <a:noFill/>
          </a:ln>
        </p:spPr>
      </p:pic>
      <p:sp>
        <p:nvSpPr>
          <p:cNvPr id="245" name="Google Shape;245;p1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Unnamed Semaphores</a:t>
            </a:r>
            <a:endParaRPr/>
          </a:p>
        </p:txBody>
      </p:sp>
      <p:sp>
        <p:nvSpPr>
          <p:cNvPr id="251" name="Google Shape;251;p14"/>
          <p:cNvSpPr txBox="1">
            <a:spLocks noGrp="1"/>
          </p:cNvSpPr>
          <p:nvPr>
            <p:ph type="body" idx="1"/>
          </p:nvPr>
        </p:nvSpPr>
        <p:spPr>
          <a:xfrm>
            <a:off x="684212" y="1628775"/>
            <a:ext cx="7989887"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Courier New"/>
              <a:buChar char="•"/>
            </a:pPr>
            <a:r>
              <a:rPr lang="en-US" sz="2400" b="1" i="0" u="none" dirty="0" err="1">
                <a:solidFill>
                  <a:schemeClr val="dk1"/>
                </a:solidFill>
                <a:latin typeface="Courier New"/>
                <a:ea typeface="Courier New"/>
                <a:cs typeface="Courier New"/>
                <a:sym typeface="Courier New"/>
              </a:rPr>
              <a:t>sem_destroy</a:t>
            </a:r>
            <a:r>
              <a:rPr lang="en-US" sz="2400" b="1" i="0" u="none" dirty="0">
                <a:solidFill>
                  <a:schemeClr val="dk1"/>
                </a:solidFill>
                <a:latin typeface="Courier New"/>
                <a:ea typeface="Courier New"/>
                <a:cs typeface="Courier New"/>
                <a:sym typeface="Courier New"/>
              </a:rPr>
              <a:t>()</a:t>
            </a:r>
            <a:r>
              <a:rPr lang="en-US" sz="2400" b="0" i="0" u="none" dirty="0">
                <a:solidFill>
                  <a:schemeClr val="dk1"/>
                </a:solidFill>
                <a:latin typeface="Times New Roman"/>
                <a:ea typeface="Times New Roman"/>
                <a:cs typeface="Times New Roman"/>
                <a:sym typeface="Times New Roman"/>
              </a:rPr>
              <a:t>: Destroy a previously initialized semaphore referenced by the </a:t>
            </a:r>
            <a:r>
              <a:rPr lang="en-US" sz="2400" b="1" i="0" u="none" dirty="0" err="1">
                <a:solidFill>
                  <a:schemeClr val="dk1"/>
                </a:solidFill>
                <a:latin typeface="Courier New"/>
                <a:ea typeface="Courier New"/>
                <a:cs typeface="Courier New"/>
                <a:sym typeface="Courier New"/>
              </a:rPr>
              <a:t>sem</a:t>
            </a:r>
            <a:r>
              <a:rPr lang="en-US" sz="2400" b="0" i="0" u="none" dirty="0">
                <a:solidFill>
                  <a:schemeClr val="dk1"/>
                </a:solidFill>
                <a:latin typeface="Times New Roman"/>
                <a:ea typeface="Times New Roman"/>
                <a:cs typeface="Times New Roman"/>
                <a:sym typeface="Times New Roman"/>
              </a:rPr>
              <a:t> parameter.</a:t>
            </a:r>
            <a:endParaRPr dirty="0"/>
          </a:p>
          <a:p>
            <a:pPr marL="342900" lvl="0" indent="-1905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Courier New"/>
              <a:buChar char="•"/>
            </a:pPr>
            <a:r>
              <a:rPr lang="en-US" sz="2400" b="1" i="0" u="none" dirty="0" err="1">
                <a:solidFill>
                  <a:schemeClr val="dk1"/>
                </a:solidFill>
                <a:latin typeface="Courier New"/>
                <a:ea typeface="Courier New"/>
                <a:cs typeface="Courier New"/>
                <a:sym typeface="Courier New"/>
              </a:rPr>
              <a:t>sem_getvalue</a:t>
            </a:r>
            <a:r>
              <a:rPr lang="en-US" sz="2400" b="1" i="0" u="none" dirty="0">
                <a:solidFill>
                  <a:schemeClr val="dk1"/>
                </a:solidFill>
                <a:latin typeface="Courier New"/>
                <a:ea typeface="Courier New"/>
                <a:cs typeface="Courier New"/>
                <a:sym typeface="Courier New"/>
              </a:rPr>
              <a:t>()</a:t>
            </a:r>
            <a:r>
              <a:rPr lang="en-US" sz="2400" b="0" i="0" u="none" dirty="0">
                <a:solidFill>
                  <a:schemeClr val="dk1"/>
                </a:solidFill>
                <a:latin typeface="Times New Roman"/>
                <a:ea typeface="Times New Roman"/>
                <a:cs typeface="Times New Roman"/>
                <a:sym typeface="Times New Roman"/>
              </a:rPr>
              <a:t>: Get the current value of </a:t>
            </a:r>
            <a:r>
              <a:rPr lang="en-US" sz="2400" b="1" i="0" u="none" dirty="0" err="1">
                <a:solidFill>
                  <a:schemeClr val="dk1"/>
                </a:solidFill>
                <a:latin typeface="Courier New"/>
                <a:ea typeface="Courier New"/>
                <a:cs typeface="Courier New"/>
                <a:sym typeface="Courier New"/>
              </a:rPr>
              <a:t>sem</a:t>
            </a:r>
            <a:r>
              <a:rPr lang="en-US" sz="2400" b="0" i="0" u="none" dirty="0">
                <a:solidFill>
                  <a:schemeClr val="dk1"/>
                </a:solidFill>
                <a:latin typeface="Times New Roman"/>
                <a:ea typeface="Times New Roman"/>
                <a:cs typeface="Times New Roman"/>
                <a:sym typeface="Times New Roman"/>
              </a:rPr>
              <a:t> and places it in the location pointed to by </a:t>
            </a:r>
            <a:r>
              <a:rPr lang="en-US" sz="2400" b="1" i="0" u="none" dirty="0" err="1">
                <a:solidFill>
                  <a:schemeClr val="dk1"/>
                </a:solidFill>
                <a:latin typeface="Courier New"/>
                <a:ea typeface="Courier New"/>
                <a:cs typeface="Courier New"/>
                <a:sym typeface="Courier New"/>
              </a:rPr>
              <a:t>val</a:t>
            </a:r>
            <a:endParaRPr dirty="0"/>
          </a:p>
          <a:p>
            <a:pPr marL="342900" lvl="0" indent="-190500" algn="l" rtl="0">
              <a:spcBef>
                <a:spcPts val="480"/>
              </a:spcBef>
              <a:spcAft>
                <a:spcPts val="0"/>
              </a:spcAft>
              <a:buClr>
                <a:schemeClr val="dk1"/>
              </a:buClr>
              <a:buSzPts val="2400"/>
              <a:buFont typeface="Times New Roman"/>
              <a:buNone/>
            </a:pPr>
            <a:endParaRPr sz="2400" b="1" i="0" u="none" dirty="0">
              <a:solidFill>
                <a:schemeClr val="dk1"/>
              </a:solidFill>
              <a:latin typeface="Courier New"/>
              <a:ea typeface="Courier New"/>
              <a:cs typeface="Courier New"/>
              <a:sym typeface="Courier New"/>
            </a:endParaRPr>
          </a:p>
        </p:txBody>
      </p:sp>
      <p:pic>
        <p:nvPicPr>
          <p:cNvPr id="252" name="Google Shape;252;p14"/>
          <p:cNvPicPr preferRelativeResize="0"/>
          <p:nvPr/>
        </p:nvPicPr>
        <p:blipFill rotWithShape="1">
          <a:blip r:embed="rId3">
            <a:alphaModFix/>
          </a:blip>
          <a:srcRect/>
          <a:stretch/>
        </p:blipFill>
        <p:spPr>
          <a:xfrm>
            <a:off x="2411412" y="2492375"/>
            <a:ext cx="4392612" cy="1546225"/>
          </a:xfrm>
          <a:prstGeom prst="rect">
            <a:avLst/>
          </a:prstGeom>
          <a:noFill/>
          <a:ln>
            <a:noFill/>
          </a:ln>
        </p:spPr>
      </p:pic>
      <p:pic>
        <p:nvPicPr>
          <p:cNvPr id="253" name="Google Shape;253;p14"/>
          <p:cNvPicPr preferRelativeResize="0"/>
          <p:nvPr/>
        </p:nvPicPr>
        <p:blipFill rotWithShape="1">
          <a:blip r:embed="rId4">
            <a:alphaModFix/>
          </a:blip>
          <a:srcRect/>
          <a:stretch/>
        </p:blipFill>
        <p:spPr>
          <a:xfrm>
            <a:off x="1770062" y="5013325"/>
            <a:ext cx="5754687" cy="1304925"/>
          </a:xfrm>
          <a:prstGeom prst="rect">
            <a:avLst/>
          </a:prstGeom>
          <a:noFill/>
          <a:ln>
            <a:noFill/>
          </a:ln>
        </p:spPr>
      </p:pic>
      <p:sp>
        <p:nvSpPr>
          <p:cNvPr id="254" name="Google Shape;254;p1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5"/>
          <p:cNvSpPr txBox="1">
            <a:spLocks noGrp="1"/>
          </p:cNvSpPr>
          <p:nvPr>
            <p:ph type="title"/>
          </p:nvPr>
        </p:nvSpPr>
        <p:spPr>
          <a:xfrm>
            <a:off x="457200" y="444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Unnamed Semaphores_Examples</a:t>
            </a:r>
            <a:endParaRPr/>
          </a:p>
        </p:txBody>
      </p:sp>
      <p:sp>
        <p:nvSpPr>
          <p:cNvPr id="260" name="Google Shape;260;p15"/>
          <p:cNvSpPr txBox="1">
            <a:spLocks noGrp="1"/>
          </p:cNvSpPr>
          <p:nvPr>
            <p:ph type="body" idx="1"/>
          </p:nvPr>
        </p:nvSpPr>
        <p:spPr>
          <a:xfrm>
            <a:off x="684212" y="1282700"/>
            <a:ext cx="8134350"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sem_init()</a:t>
            </a: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1"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1"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1" i="0" u="none">
              <a:solidFill>
                <a:schemeClr val="dk1"/>
              </a:solidFill>
              <a:latin typeface="Courier New"/>
              <a:ea typeface="Courier New"/>
              <a:cs typeface="Courier New"/>
              <a:sym typeface="Courier New"/>
            </a:endParaRPr>
          </a:p>
          <a:p>
            <a:pPr marL="342900" lvl="0" indent="-342900" algn="l" rtl="0">
              <a:lnSpc>
                <a:spcPct val="100000"/>
              </a:lnSpc>
              <a:spcBef>
                <a:spcPts val="48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sem_destroy()</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241300" algn="l" rtl="0">
              <a:lnSpc>
                <a:spcPct val="100000"/>
              </a:lnSpc>
              <a:spcBef>
                <a:spcPts val="320"/>
              </a:spcBef>
              <a:spcAft>
                <a:spcPts val="0"/>
              </a:spcAft>
              <a:buClr>
                <a:schemeClr val="dk1"/>
              </a:buClr>
              <a:buSzPts val="1600"/>
              <a:buFont typeface="Times New Roman"/>
              <a:buNone/>
            </a:pPr>
            <a:endParaRPr sz="1600" b="1" i="0" u="none">
              <a:solidFill>
                <a:schemeClr val="dk1"/>
              </a:solidFill>
              <a:latin typeface="Courier New"/>
              <a:ea typeface="Courier New"/>
              <a:cs typeface="Courier New"/>
              <a:sym typeface="Courier New"/>
            </a:endParaRPr>
          </a:p>
          <a:p>
            <a:pPr marL="342900" lvl="0" indent="-342900" algn="l" rtl="0">
              <a:lnSpc>
                <a:spcPct val="100000"/>
              </a:lnSpc>
              <a:spcBef>
                <a:spcPts val="48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sem_getvalue()</a:t>
            </a:r>
            <a:endParaRPr sz="2400" b="0" i="0" u="none">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261" name="Google Shape;261;p15"/>
          <p:cNvPicPr preferRelativeResize="0"/>
          <p:nvPr/>
        </p:nvPicPr>
        <p:blipFill rotWithShape="1">
          <a:blip r:embed="rId3">
            <a:alphaModFix/>
          </a:blip>
          <a:srcRect/>
          <a:stretch/>
        </p:blipFill>
        <p:spPr>
          <a:xfrm>
            <a:off x="1476375" y="1792287"/>
            <a:ext cx="6692900" cy="1217612"/>
          </a:xfrm>
          <a:prstGeom prst="rect">
            <a:avLst/>
          </a:prstGeom>
          <a:noFill/>
          <a:ln>
            <a:noFill/>
          </a:ln>
        </p:spPr>
      </p:pic>
      <p:pic>
        <p:nvPicPr>
          <p:cNvPr id="262" name="Google Shape;262;p15"/>
          <p:cNvPicPr preferRelativeResize="0"/>
          <p:nvPr/>
        </p:nvPicPr>
        <p:blipFill rotWithShape="1">
          <a:blip r:embed="rId4">
            <a:alphaModFix/>
          </a:blip>
          <a:srcRect/>
          <a:stretch/>
        </p:blipFill>
        <p:spPr>
          <a:xfrm>
            <a:off x="2124075" y="3495675"/>
            <a:ext cx="5399087" cy="1171575"/>
          </a:xfrm>
          <a:prstGeom prst="rect">
            <a:avLst/>
          </a:prstGeom>
          <a:noFill/>
          <a:ln>
            <a:noFill/>
          </a:ln>
        </p:spPr>
      </p:pic>
      <p:pic>
        <p:nvPicPr>
          <p:cNvPr id="263" name="Google Shape;263;p15"/>
          <p:cNvPicPr preferRelativeResize="0"/>
          <p:nvPr/>
        </p:nvPicPr>
        <p:blipFill rotWithShape="1">
          <a:blip r:embed="rId5">
            <a:alphaModFix/>
          </a:blip>
          <a:srcRect/>
          <a:stretch/>
        </p:blipFill>
        <p:spPr>
          <a:xfrm>
            <a:off x="1931987" y="5170487"/>
            <a:ext cx="5880100" cy="1211262"/>
          </a:xfrm>
          <a:prstGeom prst="rect">
            <a:avLst/>
          </a:prstGeom>
          <a:noFill/>
          <a:ln>
            <a:noFill/>
          </a:ln>
        </p:spPr>
      </p:pic>
      <p:sp>
        <p:nvSpPr>
          <p:cNvPr id="264" name="Google Shape;264;p1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Unnamed Semaphores</a:t>
            </a:r>
            <a:endParaRPr/>
          </a:p>
        </p:txBody>
      </p:sp>
      <p:sp>
        <p:nvSpPr>
          <p:cNvPr id="270" name="Google Shape;270;p16"/>
          <p:cNvSpPr txBox="1">
            <a:spLocks noGrp="1"/>
          </p:cNvSpPr>
          <p:nvPr>
            <p:ph type="body" idx="1"/>
          </p:nvPr>
        </p:nvSpPr>
        <p:spPr>
          <a:xfrm>
            <a:off x="685800" y="1828800"/>
            <a:ext cx="8062912"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Courier New"/>
              <a:buChar char="•"/>
            </a:pPr>
            <a:r>
              <a:rPr lang="en-US" sz="2400" b="1" i="0" u="none" dirty="0" err="1">
                <a:solidFill>
                  <a:schemeClr val="dk1"/>
                </a:solidFill>
                <a:latin typeface="Courier New"/>
                <a:ea typeface="Courier New"/>
                <a:cs typeface="Courier New"/>
                <a:sym typeface="Courier New"/>
              </a:rPr>
              <a:t>sem_post</a:t>
            </a:r>
            <a:r>
              <a:rPr lang="en-US" sz="2400" b="1" i="0" u="none" dirty="0">
                <a:solidFill>
                  <a:schemeClr val="dk1"/>
                </a:solidFill>
                <a:latin typeface="Courier New"/>
                <a:ea typeface="Courier New"/>
                <a:cs typeface="Courier New"/>
                <a:sym typeface="Courier New"/>
              </a:rPr>
              <a:t>()</a:t>
            </a:r>
            <a:r>
              <a:rPr lang="en-US" sz="2400" b="0" i="0" u="none" dirty="0">
                <a:solidFill>
                  <a:schemeClr val="dk1"/>
                </a:solidFill>
                <a:latin typeface="Times New Roman"/>
                <a:ea typeface="Times New Roman"/>
                <a:cs typeface="Times New Roman"/>
                <a:sym typeface="Times New Roman"/>
              </a:rPr>
              <a:t>: Implement classic semaphore </a:t>
            </a:r>
            <a:r>
              <a:rPr lang="en-US" sz="2400" b="0" i="1" u="none" dirty="0">
                <a:solidFill>
                  <a:srgbClr val="3333FF"/>
                </a:solidFill>
                <a:latin typeface="Times New Roman"/>
                <a:ea typeface="Times New Roman"/>
                <a:cs typeface="Times New Roman"/>
                <a:sym typeface="Times New Roman"/>
              </a:rPr>
              <a:t>signaling</a:t>
            </a:r>
            <a:r>
              <a:rPr lang="en-US" sz="2400" b="0" i="0" u="none" dirty="0">
                <a:solidFill>
                  <a:schemeClr val="dk1"/>
                </a:solidFill>
                <a:latin typeface="Times New Roman"/>
                <a:ea typeface="Times New Roman"/>
                <a:cs typeface="Times New Roman"/>
                <a:sym typeface="Times New Roman"/>
              </a:rPr>
              <a:t>.</a:t>
            </a:r>
            <a:endParaRPr dirty="0"/>
          </a:p>
          <a:p>
            <a:pPr marL="742950" lvl="1" indent="-28575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It increments the value of the semaphore and wakes up a blocked process waiting on the semaphore, if any. </a:t>
            </a:r>
            <a:endParaRPr dirty="0"/>
          </a:p>
          <a:p>
            <a:pPr marL="342900" lvl="0" indent="-1905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p:txBody>
      </p:sp>
      <p:pic>
        <p:nvPicPr>
          <p:cNvPr id="271" name="Google Shape;271;p16"/>
          <p:cNvPicPr preferRelativeResize="0"/>
          <p:nvPr/>
        </p:nvPicPr>
        <p:blipFill rotWithShape="1">
          <a:blip r:embed="rId3">
            <a:alphaModFix/>
          </a:blip>
          <a:srcRect/>
          <a:stretch/>
        </p:blipFill>
        <p:spPr>
          <a:xfrm>
            <a:off x="1692275" y="3429000"/>
            <a:ext cx="6045200" cy="1606550"/>
          </a:xfrm>
          <a:prstGeom prst="rect">
            <a:avLst/>
          </a:prstGeom>
          <a:noFill/>
          <a:ln>
            <a:noFill/>
          </a:ln>
        </p:spPr>
      </p:pic>
      <p:sp>
        <p:nvSpPr>
          <p:cNvPr id="272" name="Google Shape;272;p1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7"/>
          <p:cNvSpPr txBox="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NCHU System &amp; Network Lab</a:t>
            </a:r>
            <a:endParaRPr/>
          </a:p>
        </p:txBody>
      </p:sp>
      <p:sp>
        <p:nvSpPr>
          <p:cNvPr id="278" name="Google Shape;278;p17"/>
          <p:cNvSpPr txBox="1">
            <a:spLocks noGrp="1"/>
          </p:cNvSpPr>
          <p:nvPr>
            <p:ph type="title" idx="4294967295"/>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1" i="0" u="none" strike="noStrike" cap="none">
                <a:solidFill>
                  <a:schemeClr val="dk2"/>
                </a:solidFill>
                <a:latin typeface="Times New Roman"/>
                <a:ea typeface="Times New Roman"/>
                <a:cs typeface="Times New Roman"/>
                <a:sym typeface="Times New Roman"/>
              </a:rPr>
              <a:t>Unnamed Semaphores</a:t>
            </a:r>
            <a:endParaRPr/>
          </a:p>
        </p:txBody>
      </p:sp>
      <p:sp>
        <p:nvSpPr>
          <p:cNvPr id="279" name="Google Shape;279;p17"/>
          <p:cNvSpPr txBox="1">
            <a:spLocks noGrp="1"/>
          </p:cNvSpPr>
          <p:nvPr>
            <p:ph type="body" idx="4294967295"/>
          </p:nvPr>
        </p:nvSpPr>
        <p:spPr>
          <a:xfrm>
            <a:off x="685800" y="1828800"/>
            <a:ext cx="8278812" cy="4840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sem_wait()</a:t>
            </a:r>
            <a:r>
              <a:rPr lang="en-US" sz="2400" b="0" i="0" u="none">
                <a:solidFill>
                  <a:schemeClr val="dk1"/>
                </a:solidFill>
                <a:latin typeface="Times New Roman"/>
                <a:ea typeface="Times New Roman"/>
                <a:cs typeface="Times New Roman"/>
                <a:sym typeface="Times New Roman"/>
              </a:rPr>
              <a:t>: Implement the classic semaphore </a:t>
            </a:r>
            <a:r>
              <a:rPr lang="en-US" sz="2400" b="0" i="1" u="none">
                <a:solidFill>
                  <a:srgbClr val="3333FF"/>
                </a:solidFill>
                <a:latin typeface="Times New Roman"/>
                <a:ea typeface="Times New Roman"/>
                <a:cs typeface="Times New Roman"/>
                <a:sym typeface="Times New Roman"/>
              </a:rPr>
              <a:t>wait</a:t>
            </a:r>
            <a:r>
              <a:rPr lang="en-US" sz="2400" b="0" i="0" u="none">
                <a:solidFill>
                  <a:schemeClr val="dk1"/>
                </a:solidFill>
                <a:latin typeface="Times New Roman"/>
                <a:ea typeface="Times New Roman"/>
                <a:cs typeface="Times New Roman"/>
                <a:sym typeface="Times New Roman"/>
              </a:rPr>
              <a:t> operation.</a:t>
            </a:r>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280" name="Google Shape;280;p17"/>
          <p:cNvPicPr preferRelativeResize="0"/>
          <p:nvPr/>
        </p:nvPicPr>
        <p:blipFill rotWithShape="1">
          <a:blip r:embed="rId3">
            <a:alphaModFix/>
          </a:blip>
          <a:srcRect/>
          <a:stretch/>
        </p:blipFill>
        <p:spPr>
          <a:xfrm>
            <a:off x="1403350" y="2852737"/>
            <a:ext cx="6762750" cy="1808162"/>
          </a:xfrm>
          <a:prstGeom prst="rect">
            <a:avLst/>
          </a:prstGeom>
          <a:noFill/>
          <a:ln>
            <a:noFill/>
          </a:ln>
        </p:spPr>
      </p:pic>
      <p:sp>
        <p:nvSpPr>
          <p:cNvPr id="281" name="Google Shape;281;p1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8"/>
          <p:cNvSpPr txBox="1">
            <a:spLocks noGrp="1"/>
          </p:cNvSpPr>
          <p:nvPr>
            <p:ph type="title"/>
          </p:nvPr>
        </p:nvSpPr>
        <p:spPr>
          <a:xfrm>
            <a:off x="457200" y="-2698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Sample</a:t>
            </a:r>
            <a:endParaRPr/>
          </a:p>
        </p:txBody>
      </p:sp>
      <p:sp>
        <p:nvSpPr>
          <p:cNvPr id="287" name="Google Shape;287;p18"/>
          <p:cNvSpPr txBox="1"/>
          <p:nvPr/>
        </p:nvSpPr>
        <p:spPr>
          <a:xfrm>
            <a:off x="1042987" y="954087"/>
            <a:ext cx="7561262" cy="5354637"/>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stdio.h</a:t>
            </a:r>
            <a:r>
              <a:rPr lang="en-US" sz="1800" b="0" i="0" u="none" dirty="0">
                <a:solidFill>
                  <a:schemeClr val="dk1"/>
                </a:solidFill>
                <a:latin typeface="Arial"/>
                <a:ea typeface="Arial"/>
                <a:cs typeface="Arial"/>
                <a:sym typeface="Arial"/>
              </a:rPr>
              <a:t>&gt;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pthread.h</a:t>
            </a:r>
            <a:r>
              <a:rPr lang="en-US" sz="1800" b="0" i="0" u="none" dirty="0">
                <a:solidFill>
                  <a:schemeClr val="dk1"/>
                </a:solidFill>
                <a:latin typeface="Arial"/>
                <a:ea typeface="Arial"/>
                <a:cs typeface="Arial"/>
                <a:sym typeface="Arial"/>
              </a:rPr>
              <a:t>&gt;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semaphore.h</a:t>
            </a:r>
            <a:r>
              <a:rPr lang="en-US" sz="1800" b="0" i="0" u="none" dirty="0">
                <a:solidFill>
                  <a:schemeClr val="dk1"/>
                </a:solidFill>
                <a:latin typeface="Arial"/>
                <a:ea typeface="Arial"/>
                <a:cs typeface="Arial"/>
                <a:sym typeface="Arial"/>
              </a:rPr>
              <a:t>&gt;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unistd.h</a:t>
            </a:r>
            <a:r>
              <a:rPr lang="en-US" sz="1800" b="0" i="0" u="none" dirty="0">
                <a:solidFill>
                  <a:schemeClr val="dk1"/>
                </a:solidFill>
                <a:latin typeface="Arial"/>
                <a:ea typeface="Arial"/>
                <a:cs typeface="Arial"/>
                <a:sym typeface="Arial"/>
              </a:rPr>
              <a:t>&gt; //for sleep API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err="1">
                <a:solidFill>
                  <a:schemeClr val="dk1"/>
                </a:solidFill>
                <a:latin typeface="Arial"/>
                <a:ea typeface="Arial"/>
                <a:cs typeface="Arial"/>
                <a:sym typeface="Arial"/>
              </a:rPr>
              <a:t>sem_t</a:t>
            </a:r>
            <a:r>
              <a:rPr lang="en-US" sz="1800" b="0" i="0" u="none" dirty="0">
                <a:solidFill>
                  <a:schemeClr val="dk1"/>
                </a:solidFill>
                <a:latin typeface="Arial"/>
                <a:ea typeface="Arial"/>
                <a:cs typeface="Arial"/>
                <a:sym typeface="Arial"/>
              </a:rPr>
              <a:t> mutex;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void* thread(void* </a:t>
            </a:r>
            <a:r>
              <a:rPr lang="en-US" sz="1800" b="0" i="0" u="none" dirty="0" err="1">
                <a:solidFill>
                  <a:schemeClr val="dk1"/>
                </a:solidFill>
                <a:latin typeface="Arial"/>
                <a:ea typeface="Arial"/>
                <a:cs typeface="Arial"/>
                <a:sym typeface="Arial"/>
              </a:rPr>
              <a:t>arg</a:t>
            </a:r>
            <a:r>
              <a:rPr lang="en-US" sz="1800" b="0" i="0" u="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//wait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sem_wait</a:t>
            </a:r>
            <a:r>
              <a:rPr lang="en-US" sz="1800" b="0" i="0" u="none" dirty="0">
                <a:solidFill>
                  <a:schemeClr val="dk1"/>
                </a:solidFill>
                <a:latin typeface="Arial"/>
                <a:ea typeface="Arial"/>
                <a:cs typeface="Arial"/>
                <a:sym typeface="Arial"/>
              </a:rPr>
              <a:t>(&amp;mutex);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printf</a:t>
            </a:r>
            <a:r>
              <a:rPr lang="en-US" sz="1800" b="0" i="0" u="none" dirty="0">
                <a:solidFill>
                  <a:schemeClr val="dk1"/>
                </a:solidFill>
                <a:latin typeface="Arial"/>
                <a:ea typeface="Arial"/>
                <a:cs typeface="Arial"/>
                <a:sym typeface="Arial"/>
              </a:rPr>
              <a:t>("Entered..\n");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//critical section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sleep(4);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//signal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printf</a:t>
            </a:r>
            <a:r>
              <a:rPr lang="en-US" sz="1800" b="0" i="0" u="none" dirty="0">
                <a:solidFill>
                  <a:schemeClr val="dk1"/>
                </a:solidFill>
                <a:latin typeface="Arial"/>
                <a:ea typeface="Arial"/>
                <a:cs typeface="Arial"/>
                <a:sym typeface="Arial"/>
              </a:rPr>
              <a:t>("Exiting...\n");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sem_post</a:t>
            </a:r>
            <a:r>
              <a:rPr lang="en-US" sz="1800" b="0" i="0" u="none" dirty="0">
                <a:solidFill>
                  <a:schemeClr val="dk1"/>
                </a:solidFill>
                <a:latin typeface="Arial"/>
                <a:ea typeface="Arial"/>
                <a:cs typeface="Arial"/>
                <a:sym typeface="Arial"/>
              </a:rPr>
              <a:t>(&amp;mutex);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endParaRPr dirty="0"/>
          </a:p>
        </p:txBody>
      </p:sp>
      <p:sp>
        <p:nvSpPr>
          <p:cNvPr id="288" name="Google Shape;288;p18"/>
          <p:cNvSpPr txBox="1"/>
          <p:nvPr/>
        </p:nvSpPr>
        <p:spPr>
          <a:xfrm>
            <a:off x="5911850" y="954087"/>
            <a:ext cx="2684462" cy="369887"/>
          </a:xfrm>
          <a:prstGeom prst="rect">
            <a:avLst/>
          </a:prstGeom>
          <a:noFill/>
          <a:ln w="9525" cap="flat" cmpd="sng">
            <a:solidFill>
              <a:srgbClr val="0070C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Unnamed Semaphores</a:t>
            </a:r>
            <a:endParaRPr/>
          </a:p>
        </p:txBody>
      </p:sp>
      <p:sp>
        <p:nvSpPr>
          <p:cNvPr id="289" name="Google Shape;289;p18"/>
          <p:cNvSpPr txBox="1"/>
          <p:nvPr/>
        </p:nvSpPr>
        <p:spPr>
          <a:xfrm>
            <a:off x="6553200" y="6408737"/>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Sample (cont.)</a:t>
            </a:r>
            <a:endParaRPr/>
          </a:p>
        </p:txBody>
      </p:sp>
      <p:sp>
        <p:nvSpPr>
          <p:cNvPr id="295" name="Google Shape;295;p19"/>
          <p:cNvSpPr txBox="1"/>
          <p:nvPr/>
        </p:nvSpPr>
        <p:spPr>
          <a:xfrm>
            <a:off x="1042987" y="1628775"/>
            <a:ext cx="7561262" cy="34163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int main()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sem_init(&amp;mutex, 0, 1);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pthread_t t1,t2;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pthread_create(&amp;t1,NULL,thread,NULL);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sleep(2);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pthread_create(&amp;t2,NULL,thread,NULL);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pthread_join(t1,NULL);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pthread_join(t2,NULL);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sem_destroy(&amp;mutex);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return 0;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p:txBody>
      </p:sp>
      <p:sp>
        <p:nvSpPr>
          <p:cNvPr id="296" name="Google Shape;296;p19"/>
          <p:cNvSpPr txBox="1"/>
          <p:nvPr/>
        </p:nvSpPr>
        <p:spPr>
          <a:xfrm>
            <a:off x="5905500" y="1628775"/>
            <a:ext cx="2684462" cy="369887"/>
          </a:xfrm>
          <a:prstGeom prst="rect">
            <a:avLst/>
          </a:prstGeom>
          <a:noFill/>
          <a:ln w="9525" cap="flat" cmpd="sng">
            <a:solidFill>
              <a:srgbClr val="0070C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Unnamed Semaphores</a:t>
            </a:r>
            <a:endParaRPr/>
          </a:p>
        </p:txBody>
      </p:sp>
      <p:sp>
        <p:nvSpPr>
          <p:cNvPr id="297" name="Google Shape;297;p1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Race Condition</a:t>
            </a:r>
            <a:endParaRPr/>
          </a:p>
        </p:txBody>
      </p:sp>
      <p:sp>
        <p:nvSpPr>
          <p:cNvPr id="116" name="Google Shape;116;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 situation that several threads access and manipulate the same data concurrently and the outcome of the execution depends on </a:t>
            </a:r>
            <a:r>
              <a:rPr lang="en-US" sz="2800" b="1" i="1" u="none" strike="noStrike" cap="none">
                <a:solidFill>
                  <a:srgbClr val="FF0000"/>
                </a:solidFill>
                <a:latin typeface="Times New Roman"/>
                <a:ea typeface="Times New Roman"/>
                <a:cs typeface="Times New Roman"/>
                <a:sym typeface="Times New Roman"/>
              </a:rPr>
              <a:t>the particular order in which the access take place</a:t>
            </a:r>
            <a:r>
              <a:rPr lang="en-US" sz="2800" b="1" i="0" u="none" strike="noStrike" cap="none">
                <a:solidFill>
                  <a:srgbClr val="FF0000"/>
                </a:solidFill>
                <a:latin typeface="Times New Roman"/>
                <a:ea typeface="Times New Roman"/>
                <a:cs typeface="Times New Roman"/>
                <a:sym typeface="Times New Roman"/>
              </a:rPr>
              <a:t>.</a:t>
            </a:r>
            <a:endParaRPr/>
          </a:p>
        </p:txBody>
      </p:sp>
      <p:sp>
        <p:nvSpPr>
          <p:cNvPr id="117" name="Google Shape;117;p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Named Semaphores</a:t>
            </a:r>
            <a:endParaRPr/>
          </a:p>
        </p:txBody>
      </p:sp>
      <p:sp>
        <p:nvSpPr>
          <p:cNvPr id="304" name="Google Shape;304;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This type of semaphore has a name. By calling </a:t>
            </a:r>
            <a:r>
              <a:rPr lang="en-US" sz="2800" b="1" i="0" u="none">
                <a:solidFill>
                  <a:schemeClr val="dk1"/>
                </a:solidFill>
                <a:latin typeface="Times New Roman"/>
                <a:ea typeface="Times New Roman"/>
                <a:cs typeface="Times New Roman"/>
                <a:sym typeface="Times New Roman"/>
              </a:rPr>
              <a:t>sem_open()</a:t>
            </a:r>
            <a:r>
              <a:rPr lang="en-US" sz="2800" b="0" i="0" u="none">
                <a:solidFill>
                  <a:schemeClr val="dk1"/>
                </a:solidFill>
                <a:latin typeface="Times New Roman"/>
                <a:ea typeface="Times New Roman"/>
                <a:cs typeface="Times New Roman"/>
                <a:sym typeface="Times New Roman"/>
              </a:rPr>
              <a:t> with the same name, </a:t>
            </a:r>
            <a:r>
              <a:rPr lang="en-US" sz="2800" b="1" i="0" u="none">
                <a:solidFill>
                  <a:schemeClr val="dk1"/>
                </a:solidFill>
                <a:latin typeface="Times New Roman"/>
                <a:ea typeface="Times New Roman"/>
                <a:cs typeface="Times New Roman"/>
                <a:sym typeface="Times New Roman"/>
              </a:rPr>
              <a:t>unrelated</a:t>
            </a:r>
            <a:r>
              <a:rPr lang="en-US" sz="2800" b="0" i="0" u="none">
                <a:solidFill>
                  <a:schemeClr val="dk1"/>
                </a:solidFill>
                <a:latin typeface="Times New Roman"/>
                <a:ea typeface="Times New Roman"/>
                <a:cs typeface="Times New Roman"/>
                <a:sym typeface="Times New Roman"/>
              </a:rPr>
              <a:t> processes can access the same semaphore.</a:t>
            </a:r>
            <a:endParaRPr/>
          </a:p>
        </p:txBody>
      </p:sp>
      <p:sp>
        <p:nvSpPr>
          <p:cNvPr id="305" name="Google Shape;305;p20"/>
          <p:cNvSpPr txBox="1"/>
          <p:nvPr/>
        </p:nvSpPr>
        <p:spPr>
          <a:xfrm>
            <a:off x="1979612" y="3429000"/>
            <a:ext cx="1655762" cy="576262"/>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processA</a:t>
            </a:r>
            <a:endParaRPr/>
          </a:p>
        </p:txBody>
      </p:sp>
      <p:sp>
        <p:nvSpPr>
          <p:cNvPr id="306" name="Google Shape;306;p20"/>
          <p:cNvSpPr txBox="1"/>
          <p:nvPr/>
        </p:nvSpPr>
        <p:spPr>
          <a:xfrm>
            <a:off x="4932362" y="3429000"/>
            <a:ext cx="1655762" cy="576262"/>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processB</a:t>
            </a:r>
            <a:endParaRPr/>
          </a:p>
        </p:txBody>
      </p:sp>
      <p:sp>
        <p:nvSpPr>
          <p:cNvPr id="307" name="Google Shape;307;p20"/>
          <p:cNvSpPr/>
          <p:nvPr/>
        </p:nvSpPr>
        <p:spPr>
          <a:xfrm>
            <a:off x="2808287" y="5013325"/>
            <a:ext cx="3132137" cy="792162"/>
          </a:xfrm>
          <a:prstGeom prst="ellipse">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named semaphore</a:t>
            </a:r>
            <a:endParaRPr/>
          </a:p>
        </p:txBody>
      </p:sp>
      <p:cxnSp>
        <p:nvCxnSpPr>
          <p:cNvPr id="308" name="Google Shape;308;p20"/>
          <p:cNvCxnSpPr/>
          <p:nvPr/>
        </p:nvCxnSpPr>
        <p:spPr>
          <a:xfrm>
            <a:off x="2808287" y="4005262"/>
            <a:ext cx="458787" cy="1123950"/>
          </a:xfrm>
          <a:prstGeom prst="straightConnector1">
            <a:avLst/>
          </a:prstGeom>
          <a:noFill/>
          <a:ln w="19050" cap="flat" cmpd="sng">
            <a:solidFill>
              <a:schemeClr val="dk1"/>
            </a:solidFill>
            <a:prstDash val="solid"/>
            <a:miter lim="800000"/>
            <a:headEnd type="none" w="med" len="med"/>
            <a:tailEnd type="stealth" w="med" len="med"/>
          </a:ln>
        </p:spPr>
      </p:cxnSp>
      <p:cxnSp>
        <p:nvCxnSpPr>
          <p:cNvPr id="309" name="Google Shape;309;p20"/>
          <p:cNvCxnSpPr/>
          <p:nvPr/>
        </p:nvCxnSpPr>
        <p:spPr>
          <a:xfrm flipH="1">
            <a:off x="5481637" y="4005262"/>
            <a:ext cx="277812" cy="1123950"/>
          </a:xfrm>
          <a:prstGeom prst="straightConnector1">
            <a:avLst/>
          </a:prstGeom>
          <a:noFill/>
          <a:ln w="19050" cap="flat" cmpd="sng">
            <a:solidFill>
              <a:schemeClr val="dk1"/>
            </a:solidFill>
            <a:prstDash val="solid"/>
            <a:miter lim="800000"/>
            <a:headEnd type="none" w="med" len="med"/>
            <a:tailEnd type="stealth" w="med" len="med"/>
          </a:ln>
        </p:spPr>
      </p:cxnSp>
      <p:sp>
        <p:nvSpPr>
          <p:cNvPr id="310" name="Google Shape;310;p20"/>
          <p:cNvSpPr/>
          <p:nvPr/>
        </p:nvSpPr>
        <p:spPr>
          <a:xfrm>
            <a:off x="0" y="6165850"/>
            <a:ext cx="684212" cy="692150"/>
          </a:xfrm>
          <a:prstGeom prst="rtTriangle">
            <a:avLst/>
          </a:prstGeom>
          <a:solidFill>
            <a:srgbClr val="FFE3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1" name="Google Shape;311;p2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Named Semaphore Operations</a:t>
            </a:r>
            <a:endParaRPr/>
          </a:p>
        </p:txBody>
      </p:sp>
      <p:sp>
        <p:nvSpPr>
          <p:cNvPr id="317" name="Google Shape;317;p2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21</a:t>
            </a:fld>
            <a:endParaRPr/>
          </a:p>
        </p:txBody>
      </p:sp>
      <p:graphicFrame>
        <p:nvGraphicFramePr>
          <p:cNvPr id="318" name="Google Shape;318;p21"/>
          <p:cNvGraphicFramePr/>
          <p:nvPr/>
        </p:nvGraphicFramePr>
        <p:xfrm>
          <a:off x="655637" y="1700212"/>
          <a:ext cx="8066075" cy="4492020"/>
        </p:xfrm>
        <a:graphic>
          <a:graphicData uri="http://schemas.openxmlformats.org/drawingml/2006/table">
            <a:tbl>
              <a:tblPr>
                <a:noFill/>
                <a:tableStyleId>{D3E657E1-E573-4EE3-8BFE-E4E349077C2D}</a:tableStyleId>
              </a:tblPr>
              <a:tblGrid>
                <a:gridCol w="2403475">
                  <a:extLst>
                    <a:ext uri="{9D8B030D-6E8A-4147-A177-3AD203B41FA5}">
                      <a16:colId xmlns:a16="http://schemas.microsoft.com/office/drawing/2014/main" val="20000"/>
                    </a:ext>
                  </a:extLst>
                </a:gridCol>
                <a:gridCol w="5662600">
                  <a:extLst>
                    <a:ext uri="{9D8B030D-6E8A-4147-A177-3AD203B41FA5}">
                      <a16:colId xmlns:a16="http://schemas.microsoft.com/office/drawing/2014/main" val="20001"/>
                    </a:ext>
                  </a:extLst>
                </a:gridCol>
              </a:tblGrid>
              <a:tr h="517525">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sem_open()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opens or creates a semaphore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52450">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sem_post(sem)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increment a semaphore’s value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52450">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sem_wait(sem)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decrement a semaphore’s value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52450">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sem_getvalue()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retrieves a semaphore’s current value.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944550">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sem_close()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removes the calling process’s association with a semaphore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371600">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sem_unlink()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removes a semaphore name and marks the semaphore for deletion when all processes have closed it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Named Semaphores</a:t>
            </a:r>
            <a:endParaRPr/>
          </a:p>
        </p:txBody>
      </p:sp>
      <p:sp>
        <p:nvSpPr>
          <p:cNvPr id="325" name="Google Shape;325;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sem_open() </a:t>
            </a:r>
            <a:r>
              <a:rPr lang="en-US" sz="2400" b="0" i="0" u="none">
                <a:solidFill>
                  <a:schemeClr val="dk1"/>
                </a:solidFill>
                <a:latin typeface="Times New Roman"/>
                <a:ea typeface="Times New Roman"/>
                <a:cs typeface="Times New Roman"/>
                <a:sym typeface="Times New Roman"/>
              </a:rPr>
              <a:t>:opens or creates a semaphore, initializes the semaphore if it is created by the call, and returns a handle for use in later calls.</a:t>
            </a:r>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name</a:t>
            </a:r>
            <a:r>
              <a:rPr lang="en-US" sz="2400" b="0" i="0" u="none">
                <a:solidFill>
                  <a:schemeClr val="dk1"/>
                </a:solidFill>
                <a:latin typeface="Times New Roman"/>
                <a:ea typeface="Times New Roman"/>
                <a:cs typeface="Times New Roman"/>
                <a:sym typeface="Times New Roman"/>
              </a:rPr>
              <a:t> : identifies the semaphore.</a:t>
            </a:r>
            <a:endParaRPr/>
          </a:p>
        </p:txBody>
      </p:sp>
      <p:pic>
        <p:nvPicPr>
          <p:cNvPr id="326" name="Google Shape;326;p22"/>
          <p:cNvPicPr preferRelativeResize="0"/>
          <p:nvPr/>
        </p:nvPicPr>
        <p:blipFill rotWithShape="1">
          <a:blip r:embed="rId3">
            <a:alphaModFix/>
          </a:blip>
          <a:srcRect/>
          <a:stretch/>
        </p:blipFill>
        <p:spPr>
          <a:xfrm>
            <a:off x="395287" y="3236912"/>
            <a:ext cx="8353425" cy="1416050"/>
          </a:xfrm>
          <a:prstGeom prst="rect">
            <a:avLst/>
          </a:prstGeom>
          <a:noFill/>
          <a:ln>
            <a:noFill/>
          </a:ln>
        </p:spPr>
      </p:pic>
      <p:sp>
        <p:nvSpPr>
          <p:cNvPr id="327" name="Google Shape;327;p22"/>
          <p:cNvSpPr txBox="1"/>
          <p:nvPr/>
        </p:nvSpPr>
        <p:spPr>
          <a:xfrm>
            <a:off x="401637" y="3098800"/>
            <a:ext cx="8424862" cy="165735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8" name="Google Shape;328;p22"/>
          <p:cNvSpPr/>
          <p:nvPr/>
        </p:nvSpPr>
        <p:spPr>
          <a:xfrm>
            <a:off x="0" y="6165850"/>
            <a:ext cx="684212" cy="692150"/>
          </a:xfrm>
          <a:prstGeom prst="rtTriangle">
            <a:avLst/>
          </a:prstGeom>
          <a:solidFill>
            <a:srgbClr val="FFE3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9" name="Google Shape;329;p2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Named Semaphores</a:t>
            </a:r>
            <a:endParaRPr/>
          </a:p>
        </p:txBody>
      </p:sp>
      <p:sp>
        <p:nvSpPr>
          <p:cNvPr id="336" name="Google Shape;336;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oflag</a:t>
            </a:r>
            <a:r>
              <a:rPr lang="en-US" sz="2400" b="0" i="0" u="none">
                <a:solidFill>
                  <a:schemeClr val="dk1"/>
                </a:solidFill>
                <a:latin typeface="Times New Roman"/>
                <a:ea typeface="Times New Roman"/>
                <a:cs typeface="Times New Roman"/>
                <a:sym typeface="Times New Roman"/>
              </a:rPr>
              <a:t> : a bit mask that determines whether we are opening an existing semaphore or creating a new semaphore. </a:t>
            </a:r>
            <a:endParaRPr/>
          </a:p>
          <a:p>
            <a:pPr marL="742950" marR="0" lvl="1" indent="-285750" algn="l" rtl="0">
              <a:lnSpc>
                <a:spcPct val="100000"/>
              </a:lnSpc>
              <a:spcBef>
                <a:spcPts val="400"/>
              </a:spcBef>
              <a:spcAft>
                <a:spcPts val="0"/>
              </a:spcAft>
              <a:buClr>
                <a:schemeClr val="dk1"/>
              </a:buClr>
              <a:buSzPts val="2000"/>
              <a:buFont typeface="Times New Roman"/>
              <a:buChar char="–"/>
            </a:pPr>
            <a:r>
              <a:rPr lang="en-US" sz="2000" b="1" i="0" u="none" strike="noStrike" cap="none">
                <a:solidFill>
                  <a:schemeClr val="dk1"/>
                </a:solidFill>
                <a:latin typeface="Times New Roman"/>
                <a:ea typeface="Times New Roman"/>
                <a:cs typeface="Times New Roman"/>
                <a:sym typeface="Times New Roman"/>
              </a:rPr>
              <a:t>0</a:t>
            </a:r>
            <a:r>
              <a:rPr lang="en-US" sz="2000" b="0" i="0" u="none" strike="noStrike" cap="none">
                <a:solidFill>
                  <a:schemeClr val="dk1"/>
                </a:solidFill>
                <a:latin typeface="Times New Roman"/>
                <a:ea typeface="Times New Roman"/>
                <a:cs typeface="Times New Roman"/>
                <a:sym typeface="Times New Roman"/>
              </a:rPr>
              <a:t> for accessing an existing semaphore. Requires only two arguments, </a:t>
            </a:r>
            <a:r>
              <a:rPr lang="en-US" sz="2000" b="1" i="1" u="none" strike="noStrike" cap="none">
                <a:solidFill>
                  <a:schemeClr val="dk1"/>
                </a:solidFill>
                <a:latin typeface="Times New Roman"/>
                <a:ea typeface="Times New Roman"/>
                <a:cs typeface="Times New Roman"/>
                <a:sym typeface="Times New Roman"/>
              </a:rPr>
              <a:t>name</a:t>
            </a:r>
            <a:r>
              <a:rPr lang="en-US" sz="2000" b="0" i="0" u="none" strike="noStrike" cap="none">
                <a:solidFill>
                  <a:schemeClr val="dk1"/>
                </a:solidFill>
                <a:latin typeface="Times New Roman"/>
                <a:ea typeface="Times New Roman"/>
                <a:cs typeface="Times New Roman"/>
                <a:sym typeface="Times New Roman"/>
              </a:rPr>
              <a:t> and </a:t>
            </a:r>
            <a:r>
              <a:rPr lang="en-US" sz="2000" b="1" i="1" u="none" strike="noStrike" cap="none">
                <a:solidFill>
                  <a:schemeClr val="dk1"/>
                </a:solidFill>
                <a:latin typeface="Times New Roman"/>
                <a:ea typeface="Times New Roman"/>
                <a:cs typeface="Times New Roman"/>
                <a:sym typeface="Times New Roman"/>
              </a:rPr>
              <a:t>oflag</a:t>
            </a:r>
            <a:r>
              <a:rPr lang="en-US" sz="2000" b="0" i="0" u="none" strike="noStrike" cap="none">
                <a:solidFill>
                  <a:schemeClr val="dk1"/>
                </a:solidFill>
                <a:latin typeface="Times New Roman"/>
                <a:ea typeface="Times New Roman"/>
                <a:cs typeface="Times New Roman"/>
                <a:sym typeface="Times New Roman"/>
              </a:rPr>
              <a:t>.</a:t>
            </a:r>
            <a:endParaRPr/>
          </a:p>
          <a:p>
            <a:pPr marL="742950" marR="0" lvl="1" indent="-285750" algn="l" rtl="0">
              <a:lnSpc>
                <a:spcPct val="100000"/>
              </a:lnSpc>
              <a:spcBef>
                <a:spcPts val="400"/>
              </a:spcBef>
              <a:spcAft>
                <a:spcPts val="0"/>
              </a:spcAft>
              <a:buClr>
                <a:schemeClr val="dk1"/>
              </a:buClr>
              <a:buSzPts val="2000"/>
              <a:buFont typeface="Times New Roman"/>
              <a:buChar char="–"/>
            </a:pPr>
            <a:r>
              <a:rPr lang="en-US" sz="2000" b="1" i="0" u="none" strike="noStrike" cap="none">
                <a:solidFill>
                  <a:schemeClr val="dk1"/>
                </a:solidFill>
                <a:latin typeface="Times New Roman"/>
                <a:ea typeface="Times New Roman"/>
                <a:cs typeface="Times New Roman"/>
                <a:sym typeface="Times New Roman"/>
              </a:rPr>
              <a:t>O_CREAT</a:t>
            </a:r>
            <a:r>
              <a:rPr lang="en-US" sz="2000" b="0" i="0" u="none" strike="noStrike" cap="none">
                <a:solidFill>
                  <a:schemeClr val="dk1"/>
                </a:solidFill>
                <a:latin typeface="Times New Roman"/>
                <a:ea typeface="Times New Roman"/>
                <a:cs typeface="Times New Roman"/>
                <a:sym typeface="Times New Roman"/>
              </a:rPr>
              <a:t> for creating a new semaphore, and also needs the rest of arguments.</a:t>
            </a:r>
            <a:endParaRPr/>
          </a:p>
          <a:p>
            <a:pPr marL="742950" marR="0" lvl="1" indent="-158750" algn="l" rtl="0">
              <a:lnSpc>
                <a:spcPct val="100000"/>
              </a:lnSpc>
              <a:spcBef>
                <a:spcPts val="40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Mode</a:t>
            </a:r>
            <a:r>
              <a:rPr lang="en-US" sz="2400" b="0" i="0" u="none">
                <a:solidFill>
                  <a:schemeClr val="dk1"/>
                </a:solidFill>
                <a:latin typeface="Times New Roman"/>
                <a:ea typeface="Times New Roman"/>
                <a:cs typeface="Times New Roman"/>
                <a:sym typeface="Times New Roman"/>
              </a:rPr>
              <a:t> </a:t>
            </a:r>
            <a:r>
              <a:rPr lang="en-US" sz="3200" b="0" i="0" u="none">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permissions.</a:t>
            </a:r>
            <a:endParaRPr/>
          </a:p>
          <a:p>
            <a:pPr marL="742950" marR="0" lvl="1" indent="-28575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4 bits for user, owner, group, and other.</a:t>
            </a:r>
            <a:endParaRPr/>
          </a:p>
          <a:p>
            <a:pPr marL="342900" marR="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Value</a:t>
            </a:r>
            <a:r>
              <a:rPr lang="en-US" sz="2400" b="0" i="0" u="none">
                <a:solidFill>
                  <a:schemeClr val="dk1"/>
                </a:solidFill>
                <a:latin typeface="Times New Roman"/>
                <a:ea typeface="Times New Roman"/>
                <a:cs typeface="Times New Roman"/>
                <a:sym typeface="Times New Roman"/>
              </a:rPr>
              <a:t> </a:t>
            </a:r>
            <a:r>
              <a:rPr lang="en-US" sz="3200" b="0" i="0" u="none">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the initial value to be assigned to the new semaphore.</a:t>
            </a:r>
            <a:endParaRPr/>
          </a:p>
        </p:txBody>
      </p:sp>
      <p:sp>
        <p:nvSpPr>
          <p:cNvPr id="337" name="Google Shape;337;p23"/>
          <p:cNvSpPr/>
          <p:nvPr/>
        </p:nvSpPr>
        <p:spPr>
          <a:xfrm>
            <a:off x="0" y="6165850"/>
            <a:ext cx="684212" cy="692150"/>
          </a:xfrm>
          <a:prstGeom prst="rtTriangle">
            <a:avLst/>
          </a:prstGeom>
          <a:solidFill>
            <a:srgbClr val="FFE3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8" name="Google Shape;338;p2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Named Semaphores</a:t>
            </a:r>
            <a:endParaRPr/>
          </a:p>
        </p:txBody>
      </p:sp>
      <p:sp>
        <p:nvSpPr>
          <p:cNvPr id="345" name="Google Shape;345;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sem_close() </a:t>
            </a:r>
            <a:r>
              <a:rPr lang="en-US" sz="2400" b="0" i="0" u="none">
                <a:solidFill>
                  <a:schemeClr val="dk1"/>
                </a:solidFill>
                <a:latin typeface="Times New Roman"/>
                <a:ea typeface="Times New Roman"/>
                <a:cs typeface="Times New Roman"/>
                <a:sym typeface="Times New Roman"/>
              </a:rPr>
              <a:t>: the system records the association between the process and the semaphore. The function terminates this association.</a:t>
            </a:r>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346" name="Google Shape;346;p24"/>
          <p:cNvPicPr preferRelativeResize="0"/>
          <p:nvPr/>
        </p:nvPicPr>
        <p:blipFill rotWithShape="1">
          <a:blip r:embed="rId3">
            <a:alphaModFix/>
          </a:blip>
          <a:srcRect/>
          <a:stretch/>
        </p:blipFill>
        <p:spPr>
          <a:xfrm>
            <a:off x="468312" y="3144837"/>
            <a:ext cx="8296275" cy="1436687"/>
          </a:xfrm>
          <a:prstGeom prst="rect">
            <a:avLst/>
          </a:prstGeom>
          <a:noFill/>
          <a:ln>
            <a:noFill/>
          </a:ln>
        </p:spPr>
      </p:pic>
      <p:sp>
        <p:nvSpPr>
          <p:cNvPr id="347" name="Google Shape;347;p24"/>
          <p:cNvSpPr/>
          <p:nvPr/>
        </p:nvSpPr>
        <p:spPr>
          <a:xfrm>
            <a:off x="0" y="6165850"/>
            <a:ext cx="684212" cy="692150"/>
          </a:xfrm>
          <a:prstGeom prst="rtTriangle">
            <a:avLst/>
          </a:prstGeom>
          <a:solidFill>
            <a:srgbClr val="FFE3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48" name="Google Shape;348;p2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Named Semaphores</a:t>
            </a:r>
            <a:endParaRPr/>
          </a:p>
        </p:txBody>
      </p:sp>
      <p:sp>
        <p:nvSpPr>
          <p:cNvPr id="355" name="Google Shape;355;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sem_unlink() </a:t>
            </a:r>
            <a:r>
              <a:rPr lang="en-US" sz="2400" b="0" i="0" u="none">
                <a:solidFill>
                  <a:schemeClr val="dk1"/>
                </a:solidFill>
                <a:latin typeface="Times New Roman"/>
                <a:ea typeface="Times New Roman"/>
                <a:cs typeface="Times New Roman"/>
                <a:sym typeface="Times New Roman"/>
              </a:rPr>
              <a:t>: it removes the semaphore once all processes cease using it.</a:t>
            </a:r>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356" name="Google Shape;356;p25"/>
          <p:cNvPicPr preferRelativeResize="0"/>
          <p:nvPr/>
        </p:nvPicPr>
        <p:blipFill rotWithShape="1">
          <a:blip r:embed="rId3">
            <a:alphaModFix/>
          </a:blip>
          <a:srcRect/>
          <a:stretch/>
        </p:blipFill>
        <p:spPr>
          <a:xfrm>
            <a:off x="539750" y="2924175"/>
            <a:ext cx="8135937" cy="1406525"/>
          </a:xfrm>
          <a:prstGeom prst="rect">
            <a:avLst/>
          </a:prstGeom>
          <a:noFill/>
          <a:ln>
            <a:noFill/>
          </a:ln>
        </p:spPr>
      </p:pic>
      <p:sp>
        <p:nvSpPr>
          <p:cNvPr id="357" name="Google Shape;357;p25"/>
          <p:cNvSpPr/>
          <p:nvPr/>
        </p:nvSpPr>
        <p:spPr>
          <a:xfrm>
            <a:off x="0" y="6165850"/>
            <a:ext cx="684212" cy="692150"/>
          </a:xfrm>
          <a:prstGeom prst="rtTriangle">
            <a:avLst/>
          </a:prstGeom>
          <a:solidFill>
            <a:srgbClr val="FFE3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8" name="Google Shape;358;p2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a:spLocks noGrp="1"/>
          </p:cNvSpPr>
          <p:nvPr>
            <p:ph type="title"/>
          </p:nvPr>
        </p:nvSpPr>
        <p:spPr>
          <a:xfrm>
            <a:off x="457200" y="-1714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Named Semaphores_Examples</a:t>
            </a:r>
            <a:endParaRPr/>
          </a:p>
        </p:txBody>
      </p:sp>
      <p:sp>
        <p:nvSpPr>
          <p:cNvPr id="364" name="Google Shape;364;p26"/>
          <p:cNvSpPr txBox="1">
            <a:spLocks noGrp="1"/>
          </p:cNvSpPr>
          <p:nvPr>
            <p:ph type="body" idx="1"/>
          </p:nvPr>
        </p:nvSpPr>
        <p:spPr>
          <a:xfrm>
            <a:off x="684212" y="760412"/>
            <a:ext cx="8134350"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sem_open()</a:t>
            </a: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1"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1" u="none">
              <a:solidFill>
                <a:schemeClr val="dk1"/>
              </a:solidFill>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Font typeface="Times New Roman"/>
              <a:buNone/>
            </a:pPr>
            <a:endParaRPr sz="2800" b="1" i="0" u="none">
              <a:solidFill>
                <a:schemeClr val="dk1"/>
              </a:solidFill>
              <a:latin typeface="Courier New"/>
              <a:ea typeface="Courier New"/>
              <a:cs typeface="Courier New"/>
              <a:sym typeface="Courier New"/>
            </a:endParaRPr>
          </a:p>
          <a:p>
            <a:pPr marL="342900" lvl="0" indent="-342900" algn="l" rtl="0">
              <a:lnSpc>
                <a:spcPct val="100000"/>
              </a:lnSpc>
              <a:spcBef>
                <a:spcPts val="48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sem_close()</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65100" algn="l" rtl="0">
              <a:lnSpc>
                <a:spcPct val="100000"/>
              </a:lnSpc>
              <a:spcBef>
                <a:spcPts val="560"/>
              </a:spcBef>
              <a:spcAft>
                <a:spcPts val="0"/>
              </a:spcAft>
              <a:buClr>
                <a:schemeClr val="dk1"/>
              </a:buClr>
              <a:buSzPts val="2800"/>
              <a:buFont typeface="Times New Roman"/>
              <a:buNone/>
            </a:pPr>
            <a:endParaRPr sz="2800" b="1" i="0" u="none">
              <a:solidFill>
                <a:schemeClr val="dk1"/>
              </a:solidFill>
              <a:latin typeface="Courier New"/>
              <a:ea typeface="Courier New"/>
              <a:cs typeface="Courier New"/>
              <a:sym typeface="Courier New"/>
            </a:endParaRPr>
          </a:p>
          <a:p>
            <a:pPr marL="342900" lvl="0" indent="-279400" algn="l" rtl="0">
              <a:lnSpc>
                <a:spcPct val="100000"/>
              </a:lnSpc>
              <a:spcBef>
                <a:spcPts val="200"/>
              </a:spcBef>
              <a:spcAft>
                <a:spcPts val="0"/>
              </a:spcAft>
              <a:buClr>
                <a:schemeClr val="dk1"/>
              </a:buClr>
              <a:buSzPts val="1000"/>
              <a:buFont typeface="Times New Roman"/>
              <a:buNone/>
            </a:pPr>
            <a:endParaRPr sz="1000" b="1" i="0" u="none">
              <a:solidFill>
                <a:schemeClr val="dk1"/>
              </a:solidFill>
              <a:latin typeface="Courier New"/>
              <a:ea typeface="Courier New"/>
              <a:cs typeface="Courier New"/>
              <a:sym typeface="Courier New"/>
            </a:endParaRPr>
          </a:p>
          <a:p>
            <a:pPr marL="342900" lvl="0" indent="-342900" algn="l" rtl="0">
              <a:lnSpc>
                <a:spcPct val="100000"/>
              </a:lnSpc>
              <a:spcBef>
                <a:spcPts val="480"/>
              </a:spcBef>
              <a:spcAft>
                <a:spcPts val="0"/>
              </a:spcAft>
              <a:buClr>
                <a:schemeClr val="dk1"/>
              </a:buClr>
              <a:buSzPts val="2400"/>
              <a:buFont typeface="Courier New"/>
              <a:buChar char="•"/>
            </a:pPr>
            <a:r>
              <a:rPr lang="en-US" sz="2400" b="1" i="0" u="none">
                <a:solidFill>
                  <a:schemeClr val="dk1"/>
                </a:solidFill>
                <a:latin typeface="Courier New"/>
                <a:ea typeface="Courier New"/>
                <a:cs typeface="Courier New"/>
                <a:sym typeface="Courier New"/>
              </a:rPr>
              <a:t>sem_unlink()</a:t>
            </a:r>
            <a:endParaRPr sz="2400" b="0" i="0" u="none">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365" name="Google Shape;365;p26"/>
          <p:cNvPicPr preferRelativeResize="0"/>
          <p:nvPr/>
        </p:nvPicPr>
        <p:blipFill rotWithShape="1">
          <a:blip r:embed="rId3">
            <a:alphaModFix/>
          </a:blip>
          <a:srcRect/>
          <a:stretch/>
        </p:blipFill>
        <p:spPr>
          <a:xfrm>
            <a:off x="1555750" y="1216025"/>
            <a:ext cx="6391275" cy="1276350"/>
          </a:xfrm>
          <a:prstGeom prst="rect">
            <a:avLst/>
          </a:prstGeom>
          <a:noFill/>
          <a:ln>
            <a:noFill/>
          </a:ln>
        </p:spPr>
      </p:pic>
      <p:pic>
        <p:nvPicPr>
          <p:cNvPr id="366" name="Google Shape;366;p26"/>
          <p:cNvPicPr preferRelativeResize="0"/>
          <p:nvPr/>
        </p:nvPicPr>
        <p:blipFill rotWithShape="1">
          <a:blip r:embed="rId4">
            <a:alphaModFix/>
          </a:blip>
          <a:srcRect/>
          <a:stretch/>
        </p:blipFill>
        <p:spPr>
          <a:xfrm>
            <a:off x="2022475" y="3081337"/>
            <a:ext cx="5457825" cy="1533525"/>
          </a:xfrm>
          <a:prstGeom prst="rect">
            <a:avLst/>
          </a:prstGeom>
          <a:noFill/>
          <a:ln>
            <a:noFill/>
          </a:ln>
        </p:spPr>
      </p:pic>
      <p:pic>
        <p:nvPicPr>
          <p:cNvPr id="367" name="Google Shape;367;p26"/>
          <p:cNvPicPr preferRelativeResize="0"/>
          <p:nvPr/>
        </p:nvPicPr>
        <p:blipFill rotWithShape="1">
          <a:blip r:embed="rId5">
            <a:alphaModFix/>
          </a:blip>
          <a:srcRect/>
          <a:stretch/>
        </p:blipFill>
        <p:spPr>
          <a:xfrm>
            <a:off x="2794000" y="5111750"/>
            <a:ext cx="3914775" cy="1466850"/>
          </a:xfrm>
          <a:prstGeom prst="rect">
            <a:avLst/>
          </a:prstGeom>
          <a:noFill/>
          <a:ln>
            <a:noFill/>
          </a:ln>
        </p:spPr>
      </p:pic>
      <p:sp>
        <p:nvSpPr>
          <p:cNvPr id="368" name="Google Shape;368;p2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26</a:t>
            </a:fld>
            <a:endParaRPr/>
          </a:p>
        </p:txBody>
      </p:sp>
      <p:sp>
        <p:nvSpPr>
          <p:cNvPr id="369" name="Google Shape;369;p26"/>
          <p:cNvSpPr txBox="1"/>
          <p:nvPr/>
        </p:nvSpPr>
        <p:spPr>
          <a:xfrm>
            <a:off x="2627312" y="3573462"/>
            <a:ext cx="2124075" cy="27463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457200" y="-24288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Sample</a:t>
            </a:r>
            <a:endParaRPr/>
          </a:p>
        </p:txBody>
      </p:sp>
      <p:sp>
        <p:nvSpPr>
          <p:cNvPr id="375" name="Google Shape;375;p27"/>
          <p:cNvSpPr txBox="1"/>
          <p:nvPr/>
        </p:nvSpPr>
        <p:spPr>
          <a:xfrm>
            <a:off x="827087" y="698500"/>
            <a:ext cx="8101012" cy="563245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semaphore.h</a:t>
            </a:r>
            <a:r>
              <a:rPr lang="en-US" sz="1800" b="0" i="0" u="none" dirty="0">
                <a:solidFill>
                  <a:schemeClr val="dk1"/>
                </a:solidFill>
                <a:latin typeface="Arial"/>
                <a:ea typeface="Arial"/>
                <a:cs typeface="Arial"/>
                <a:sym typeface="Arial"/>
              </a:rPr>
              <a:t>&gt;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pthread.h</a:t>
            </a:r>
            <a:r>
              <a:rPr lang="en-US" sz="1800" b="0" i="0" u="none" dirty="0">
                <a:solidFill>
                  <a:schemeClr val="dk1"/>
                </a:solidFill>
                <a:latin typeface="Arial"/>
                <a:ea typeface="Arial"/>
                <a:cs typeface="Arial"/>
                <a:sym typeface="Arial"/>
              </a:rPr>
              <a:t>&gt;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stdio.h</a:t>
            </a:r>
            <a:r>
              <a:rPr lang="en-US" sz="1800" b="0" i="0" u="none" dirty="0">
                <a:solidFill>
                  <a:schemeClr val="dk1"/>
                </a:solidFill>
                <a:latin typeface="Arial"/>
                <a:ea typeface="Arial"/>
                <a:cs typeface="Arial"/>
                <a:sym typeface="Arial"/>
              </a:rPr>
              <a:t>&gt;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unistd.h</a:t>
            </a:r>
            <a:r>
              <a:rPr lang="en-US" sz="1800" b="0" i="0" u="none" dirty="0">
                <a:solidFill>
                  <a:schemeClr val="dk1"/>
                </a:solidFill>
                <a:latin typeface="Arial"/>
                <a:ea typeface="Arial"/>
                <a:cs typeface="Arial"/>
                <a:sym typeface="Arial"/>
              </a:rPr>
              <a:t>&gt;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fcntl.h</a:t>
            </a:r>
            <a:r>
              <a:rPr lang="en-US" sz="1800" b="0" i="0" u="none" dirty="0">
                <a:solidFill>
                  <a:schemeClr val="dk1"/>
                </a:solidFill>
                <a:latin typeface="Arial"/>
                <a:ea typeface="Arial"/>
                <a:cs typeface="Arial"/>
                <a:sym typeface="Arial"/>
              </a:rPr>
              <a:t>&gt;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//#include &lt;</a:t>
            </a:r>
            <a:r>
              <a:rPr lang="en-US" sz="1800" b="0" i="0" u="none" dirty="0" err="1">
                <a:solidFill>
                  <a:schemeClr val="dk1"/>
                </a:solidFill>
                <a:latin typeface="Arial"/>
                <a:ea typeface="Arial"/>
                <a:cs typeface="Arial"/>
                <a:sym typeface="Arial"/>
              </a:rPr>
              <a:t>stdlib.h</a:t>
            </a:r>
            <a:r>
              <a:rPr lang="en-US" sz="1800" b="0" i="0" u="none" dirty="0">
                <a:solidFill>
                  <a:schemeClr val="dk1"/>
                </a:solidFill>
                <a:latin typeface="Arial"/>
                <a:ea typeface="Arial"/>
                <a:cs typeface="Arial"/>
                <a:sym typeface="Arial"/>
              </a:rPr>
              <a:t>&gt;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err="1">
                <a:solidFill>
                  <a:schemeClr val="dk1"/>
                </a:solidFill>
                <a:latin typeface="Arial"/>
                <a:ea typeface="Arial"/>
                <a:cs typeface="Arial"/>
                <a:sym typeface="Arial"/>
              </a:rPr>
              <a:t>sem_t</a:t>
            </a:r>
            <a:r>
              <a:rPr lang="en-US" sz="1800" b="0" i="0" u="none" dirty="0">
                <a:solidFill>
                  <a:schemeClr val="dk1"/>
                </a:solidFill>
                <a:latin typeface="Arial"/>
                <a:ea typeface="Arial"/>
                <a:cs typeface="Arial"/>
                <a:sym typeface="Arial"/>
              </a:rPr>
              <a:t> *mutex;</a:t>
            </a:r>
            <a:endParaRPr dirty="0"/>
          </a:p>
          <a:p>
            <a:pPr marL="0" marR="0" lvl="0" indent="0" algn="l" rtl="0">
              <a:lnSpc>
                <a:spcPct val="100000"/>
              </a:lnSpc>
              <a:spcBef>
                <a:spcPts val="0"/>
              </a:spcBef>
              <a:spcAft>
                <a:spcPts val="0"/>
              </a:spcAft>
              <a:buClr>
                <a:schemeClr val="dk1"/>
              </a:buClr>
              <a:buSzPts val="1800"/>
              <a:buFont typeface="Arial"/>
              <a:buNone/>
            </a:pPr>
            <a:endParaRPr sz="18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int main()</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mutex = </a:t>
            </a:r>
            <a:r>
              <a:rPr lang="en-US" sz="1800" b="0" i="0" u="none" dirty="0" err="1">
                <a:solidFill>
                  <a:schemeClr val="dk1"/>
                </a:solidFill>
                <a:latin typeface="Arial"/>
                <a:ea typeface="Arial"/>
                <a:cs typeface="Arial"/>
                <a:sym typeface="Arial"/>
              </a:rPr>
              <a:t>sem_open</a:t>
            </a:r>
            <a:r>
              <a:rPr lang="en-US" sz="1800" b="0" i="0" u="none" dirty="0">
                <a:solidFill>
                  <a:schemeClr val="dk1"/>
                </a:solidFill>
                <a:latin typeface="Arial"/>
                <a:ea typeface="Arial"/>
                <a:cs typeface="Arial"/>
                <a:sym typeface="Arial"/>
              </a:rPr>
              <a:t>("/</a:t>
            </a:r>
            <a:r>
              <a:rPr lang="en-US" sz="1800" b="0" i="0" u="none" dirty="0" err="1">
                <a:solidFill>
                  <a:schemeClr val="dk1"/>
                </a:solidFill>
                <a:latin typeface="Arial"/>
                <a:ea typeface="Arial"/>
                <a:cs typeface="Arial"/>
                <a:sym typeface="Arial"/>
              </a:rPr>
              <a:t>mysem</a:t>
            </a:r>
            <a:r>
              <a:rPr lang="en-US" sz="1800" b="0" i="0" u="none" dirty="0">
                <a:solidFill>
                  <a:schemeClr val="dk1"/>
                </a:solidFill>
                <a:latin typeface="Arial"/>
                <a:ea typeface="Arial"/>
                <a:cs typeface="Arial"/>
                <a:sym typeface="Arial"/>
              </a:rPr>
              <a:t>", O_CREAT, S_IRUSR | S_IWUSR, 1);</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sem_wait</a:t>
            </a:r>
            <a:r>
              <a:rPr lang="en-US" sz="1800" b="0" i="0" u="none" dirty="0">
                <a:solidFill>
                  <a:schemeClr val="dk1"/>
                </a:solidFill>
                <a:latin typeface="Arial"/>
                <a:ea typeface="Arial"/>
                <a:cs typeface="Arial"/>
                <a:sym typeface="Arial"/>
              </a:rPr>
              <a:t>(mutex);	</a:t>
            </a:r>
            <a:r>
              <a:rPr lang="en-US" sz="1800" b="0" i="0" u="none" dirty="0" err="1">
                <a:solidFill>
                  <a:schemeClr val="dk1"/>
                </a:solidFill>
                <a:latin typeface="Arial"/>
                <a:ea typeface="Arial"/>
                <a:cs typeface="Arial"/>
                <a:sym typeface="Arial"/>
              </a:rPr>
              <a:t>printf</a:t>
            </a:r>
            <a:r>
              <a:rPr lang="en-US" sz="1800" b="0" i="0" u="none" dirty="0">
                <a:solidFill>
                  <a:schemeClr val="dk1"/>
                </a:solidFill>
                <a:latin typeface="Arial"/>
                <a:ea typeface="Arial"/>
                <a:cs typeface="Arial"/>
                <a:sym typeface="Arial"/>
              </a:rPr>
              <a:t>("Waiting.. \n");</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sleep(1); </a:t>
            </a:r>
            <a:r>
              <a:rPr lang="en-US" sz="1800" b="0" i="0" u="none" dirty="0" err="1">
                <a:solidFill>
                  <a:schemeClr val="dk1"/>
                </a:solidFill>
                <a:latin typeface="Arial"/>
                <a:ea typeface="Arial"/>
                <a:cs typeface="Arial"/>
                <a:sym typeface="Arial"/>
              </a:rPr>
              <a:t>printf</a:t>
            </a:r>
            <a:r>
              <a:rPr lang="en-US" sz="1800" b="0" i="0" u="none" dirty="0">
                <a:solidFill>
                  <a:schemeClr val="dk1"/>
                </a:solidFill>
                <a:latin typeface="Arial"/>
                <a:ea typeface="Arial"/>
                <a:cs typeface="Arial"/>
                <a:sym typeface="Arial"/>
              </a:rPr>
              <a:t>("Sleeping.. \n");</a:t>
            </a:r>
            <a:endParaRPr dirty="0"/>
          </a:p>
          <a:p>
            <a:pPr marL="0" marR="0" lvl="0" indent="0" algn="l" rtl="0">
              <a:lnSpc>
                <a:spcPct val="100000"/>
              </a:lnSpc>
              <a:spcBef>
                <a:spcPts val="0"/>
              </a:spcBef>
              <a:spcAft>
                <a:spcPts val="0"/>
              </a:spcAft>
              <a:buClr>
                <a:schemeClr val="dk1"/>
              </a:buClr>
              <a:buSzPts val="1800"/>
              <a:buFont typeface="Arial"/>
              <a:buNone/>
            </a:pPr>
            <a:endParaRPr sz="18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sem_close</a:t>
            </a:r>
            <a:r>
              <a:rPr lang="en-US" sz="1800" b="0" i="0" u="none" dirty="0">
                <a:solidFill>
                  <a:schemeClr val="dk1"/>
                </a:solidFill>
                <a:latin typeface="Arial"/>
                <a:ea typeface="Arial"/>
                <a:cs typeface="Arial"/>
                <a:sym typeface="Arial"/>
              </a:rPr>
              <a:t>(mutex);</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printf</a:t>
            </a:r>
            <a:r>
              <a:rPr lang="en-US" sz="1800" b="0" i="0" u="none" dirty="0">
                <a:solidFill>
                  <a:schemeClr val="dk1"/>
                </a:solidFill>
                <a:latin typeface="Arial"/>
                <a:ea typeface="Arial"/>
                <a:cs typeface="Arial"/>
                <a:sym typeface="Arial"/>
              </a:rPr>
              <a:t>("Finished task. \n");</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sem_unlink</a:t>
            </a:r>
            <a:r>
              <a:rPr lang="en-US" sz="1800" b="0" i="0" u="none" dirty="0">
                <a:solidFill>
                  <a:schemeClr val="dk1"/>
                </a:solidFill>
                <a:latin typeface="Arial"/>
                <a:ea typeface="Arial"/>
                <a:cs typeface="Arial"/>
                <a:sym typeface="Arial"/>
              </a:rPr>
              <a:t>("/</a:t>
            </a:r>
            <a:r>
              <a:rPr lang="en-US" sz="1800" b="0" i="0" u="none" dirty="0" err="1">
                <a:solidFill>
                  <a:schemeClr val="dk1"/>
                </a:solidFill>
                <a:latin typeface="Arial"/>
                <a:ea typeface="Arial"/>
                <a:cs typeface="Arial"/>
                <a:sym typeface="Arial"/>
              </a:rPr>
              <a:t>mysem</a:t>
            </a:r>
            <a:r>
              <a:rPr lang="en-US" sz="1800" b="0" i="0" u="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return 0;</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t>
            </a:r>
            <a:endParaRPr dirty="0"/>
          </a:p>
        </p:txBody>
      </p:sp>
      <p:sp>
        <p:nvSpPr>
          <p:cNvPr id="376" name="Google Shape;376;p27"/>
          <p:cNvSpPr txBox="1"/>
          <p:nvPr/>
        </p:nvSpPr>
        <p:spPr>
          <a:xfrm>
            <a:off x="6497637" y="698500"/>
            <a:ext cx="2403475" cy="369887"/>
          </a:xfrm>
          <a:prstGeom prst="rect">
            <a:avLst/>
          </a:prstGeom>
          <a:noFill/>
          <a:ln w="9525" cap="flat" cmpd="sng">
            <a:solidFill>
              <a:srgbClr val="0070C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Named Semaphores</a:t>
            </a:r>
            <a:endParaRPr/>
          </a:p>
        </p:txBody>
      </p:sp>
      <p:sp>
        <p:nvSpPr>
          <p:cNvPr id="377" name="Google Shape;377;p27"/>
          <p:cNvSpPr txBox="1"/>
          <p:nvPr/>
        </p:nvSpPr>
        <p:spPr>
          <a:xfrm>
            <a:off x="6530975" y="6381750"/>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idx="4294967295"/>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1" i="0" u="none" strike="noStrike" cap="none">
                <a:solidFill>
                  <a:schemeClr val="dk2"/>
                </a:solidFill>
                <a:latin typeface="Times New Roman"/>
                <a:ea typeface="Times New Roman"/>
                <a:cs typeface="Times New Roman"/>
                <a:sym typeface="Times New Roman"/>
              </a:rPr>
              <a:t>Solution to the Race Condition</a:t>
            </a:r>
            <a:endParaRPr/>
          </a:p>
        </p:txBody>
      </p:sp>
      <p:graphicFrame>
        <p:nvGraphicFramePr>
          <p:cNvPr id="383" name="Google Shape;383;p28"/>
          <p:cNvGraphicFramePr/>
          <p:nvPr/>
        </p:nvGraphicFramePr>
        <p:xfrm>
          <a:off x="468312" y="1682750"/>
          <a:ext cx="8280375" cy="4772670"/>
        </p:xfrm>
        <a:graphic>
          <a:graphicData uri="http://schemas.openxmlformats.org/drawingml/2006/table">
            <a:tbl>
              <a:tblPr>
                <a:noFill/>
                <a:tableStyleId>{D3E657E1-E573-4EE3-8BFE-E4E349077C2D}</a:tableStyleId>
              </a:tblPr>
              <a:tblGrid>
                <a:gridCol w="2663825">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2592375">
                  <a:extLst>
                    <a:ext uri="{9D8B030D-6E8A-4147-A177-3AD203B41FA5}">
                      <a16:colId xmlns:a16="http://schemas.microsoft.com/office/drawing/2014/main" val="20002"/>
                    </a:ext>
                  </a:extLst>
                </a:gridCol>
                <a:gridCol w="100805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tblGrid>
              <a:tr h="425450">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Thread 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register</a:t>
                      </a:r>
                      <a:r>
                        <a:rPr lang="en-US" sz="1400" b="0" i="0" u="none" baseline="-25000">
                          <a:solidFill>
                            <a:schemeClr val="dk1"/>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Thread 2</a:t>
                      </a:r>
                      <a:r>
                        <a:rPr lang="en-US" sz="1400" b="0" i="0" u="none">
                          <a:solidFill>
                            <a:schemeClr val="dk1"/>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register</a:t>
                      </a:r>
                      <a:r>
                        <a:rPr lang="en-US" sz="1400" b="0" i="0" u="none" baseline="-25000">
                          <a:solidFill>
                            <a:schemeClr val="dk1"/>
                          </a:solidFill>
                          <a:latin typeface="Times New Roman"/>
                          <a:ea typeface="Times New Roman"/>
                          <a:cs typeface="Times New Roman"/>
                          <a:sym typeface="Times New Roman"/>
                        </a:rPr>
                        <a:t>2</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counter</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5450">
                <a:tc>
                  <a:txBody>
                    <a:bodyPr/>
                    <a:lstStyle/>
                    <a:p>
                      <a:pPr marL="0" marR="0" lvl="0" indent="0" algn="ctr" rtl="0">
                        <a:lnSpc>
                          <a:spcPct val="100000"/>
                        </a:lnSpc>
                        <a:spcBef>
                          <a:spcPts val="0"/>
                        </a:spcBef>
                        <a:spcAft>
                          <a:spcPts val="0"/>
                        </a:spcAft>
                        <a:buClr>
                          <a:srgbClr val="3333FF"/>
                        </a:buClr>
                        <a:buSzPts val="1400"/>
                        <a:buFont typeface="Courier New"/>
                        <a:buNone/>
                      </a:pPr>
                      <a:r>
                        <a:rPr lang="en-US" sz="1400" b="1" i="0" u="none">
                          <a:solidFill>
                            <a:srgbClr val="3333FF"/>
                          </a:solidFill>
                          <a:latin typeface="Courier New"/>
                          <a:ea typeface="Courier New"/>
                          <a:cs typeface="Courier New"/>
                          <a:sym typeface="Courier New"/>
                        </a:rPr>
                        <a:t>sem_wait(&amp;semA);</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5450">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400"/>
                        <a:buFont typeface="Courier New"/>
                        <a:buNone/>
                      </a:pPr>
                      <a:r>
                        <a:rPr lang="en-US" sz="1400" b="1" i="0" u="none">
                          <a:solidFill>
                            <a:srgbClr val="3333FF"/>
                          </a:solidFill>
                          <a:latin typeface="Courier New"/>
                          <a:ea typeface="Courier New"/>
                          <a:cs typeface="Courier New"/>
                          <a:sym typeface="Courier New"/>
                        </a:rPr>
                        <a:t>sem_wait(&amp;semA);</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5450">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1</a:t>
                      </a:r>
                      <a:r>
                        <a:rPr lang="en-US" sz="1400" b="0" i="0" u="none">
                          <a:solidFill>
                            <a:schemeClr val="dk1"/>
                          </a:solidFill>
                          <a:latin typeface="Courier New"/>
                          <a:ea typeface="Courier New"/>
                          <a:cs typeface="Courier New"/>
                          <a:sym typeface="Courier New"/>
                        </a:rPr>
                        <a:t> =counter</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blocked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5450">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1</a:t>
                      </a: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1</a:t>
                      </a:r>
                      <a:r>
                        <a:rPr lang="en-US" sz="1400" b="0" i="0" u="none">
                          <a:solidFill>
                            <a:schemeClr val="dk1"/>
                          </a:solidFill>
                          <a:latin typeface="Courier New"/>
                          <a:ea typeface="Courier New"/>
                          <a:cs typeface="Courier New"/>
                          <a:sym typeface="Courier New"/>
                        </a:rPr>
                        <a:t> + 1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blocked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5450">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counter</a:t>
                      </a:r>
                      <a:r>
                        <a:rPr lang="en-US" sz="1400" b="1" i="0" u="none">
                          <a:solidFill>
                            <a:schemeClr val="dk1"/>
                          </a:solidFill>
                          <a:latin typeface="Courier New"/>
                          <a:ea typeface="Courier New"/>
                          <a:cs typeface="Courier New"/>
                          <a:sym typeface="Courier New"/>
                        </a:rPr>
                        <a:t> </a:t>
                      </a: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blocked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5450">
                <a:tc>
                  <a:txBody>
                    <a:bodyPr/>
                    <a:lstStyle/>
                    <a:p>
                      <a:pPr marL="0" marR="0" lvl="0" indent="0" algn="ctr" rtl="0">
                        <a:lnSpc>
                          <a:spcPct val="100000"/>
                        </a:lnSpc>
                        <a:spcBef>
                          <a:spcPts val="0"/>
                        </a:spcBef>
                        <a:spcAft>
                          <a:spcPts val="0"/>
                        </a:spcAft>
                        <a:buClr>
                          <a:srgbClr val="3333FF"/>
                        </a:buClr>
                        <a:buSzPts val="1400"/>
                        <a:buFont typeface="Courier New"/>
                        <a:buNone/>
                      </a:pPr>
                      <a:r>
                        <a:rPr lang="en-US" sz="1400" b="1" i="0" u="none">
                          <a:solidFill>
                            <a:srgbClr val="3333FF"/>
                          </a:solidFill>
                          <a:latin typeface="Courier New"/>
                          <a:ea typeface="Courier New"/>
                          <a:cs typeface="Courier New"/>
                          <a:sym typeface="Courier New"/>
                        </a:rPr>
                        <a:t>sem_post(&amp;semA);</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blocked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2545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2</a:t>
                      </a:r>
                      <a:r>
                        <a:rPr lang="en-US" sz="1400" b="0" i="0" u="none">
                          <a:solidFill>
                            <a:schemeClr val="dk1"/>
                          </a:solidFill>
                          <a:latin typeface="Courier New"/>
                          <a:ea typeface="Courier New"/>
                          <a:cs typeface="Courier New"/>
                          <a:sym typeface="Courier New"/>
                        </a:rPr>
                        <a:t> =counter</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175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400" b="0" i="0" u="none">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2</a:t>
                      </a: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2</a:t>
                      </a:r>
                      <a:r>
                        <a:rPr lang="en-US" sz="1400" b="0" i="0" u="none">
                          <a:solidFill>
                            <a:schemeClr val="dk1"/>
                          </a:solidFill>
                          <a:latin typeface="Courier New"/>
                          <a:ea typeface="Courier New"/>
                          <a:cs typeface="Courier New"/>
                          <a:sym typeface="Courier New"/>
                        </a:rPr>
                        <a:t> − 1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2545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counter</a:t>
                      </a:r>
                      <a:r>
                        <a:rPr lang="en-US" sz="1400" b="1" i="0" u="none">
                          <a:solidFill>
                            <a:schemeClr val="dk1"/>
                          </a:solidFill>
                          <a:latin typeface="Courier New"/>
                          <a:ea typeface="Courier New"/>
                          <a:cs typeface="Courier New"/>
                          <a:sym typeface="Courier New"/>
                        </a:rPr>
                        <a:t> </a:t>
                      </a: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2</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3300"/>
                        </a:buClr>
                        <a:buSzPts val="1400"/>
                        <a:buFont typeface="Times New Roman"/>
                        <a:buNone/>
                      </a:pPr>
                      <a:r>
                        <a:rPr lang="en-US" sz="1400" b="1" i="0" u="none">
                          <a:solidFill>
                            <a:srgbClr val="FF3300"/>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2545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400"/>
                        <a:buFont typeface="Courier New"/>
                        <a:buNone/>
                      </a:pPr>
                      <a:r>
                        <a:rPr lang="en-US" sz="1400" b="1" i="0" u="none">
                          <a:solidFill>
                            <a:srgbClr val="3333FF"/>
                          </a:solidFill>
                          <a:latin typeface="Courier New"/>
                          <a:ea typeface="Courier New"/>
                          <a:cs typeface="Courier New"/>
                          <a:sym typeface="Courier New"/>
                        </a:rPr>
                        <a:t>sem_post(&amp;semA);</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384" name="Google Shape;384;p28"/>
          <p:cNvSpPr txBox="1"/>
          <p:nvPr/>
        </p:nvSpPr>
        <p:spPr>
          <a:xfrm>
            <a:off x="6553200" y="6481762"/>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457200" y="571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Example</a:t>
            </a:r>
            <a:endParaRPr/>
          </a:p>
        </p:txBody>
      </p:sp>
      <p:sp>
        <p:nvSpPr>
          <p:cNvPr id="390" name="Google Shape;390;p29"/>
          <p:cNvSpPr txBox="1"/>
          <p:nvPr/>
        </p:nvSpPr>
        <p:spPr>
          <a:xfrm>
            <a:off x="971550" y="1123950"/>
            <a:ext cx="7200900" cy="5329237"/>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#include &lt;semaphore.h&gt;</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#include &lt;pthread.h&gt;</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#include &lt;stdio.h&gt;</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int count=0;</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void inc(void);</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void dec(void);</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int main(void){</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int i=0;</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pthread_t id[4];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pthread_create(&amp;id[0],NULL,(void*)dec,NULL);	pthread_create(&amp;id[1],NULL,(void*)inc,NULL);	pthread_create(&amp;id[2],NULL,(void*)dec,NULL);	pthread_create(&amp;id[3],NULL,(void*)inc,NULL);	for(i=0;i&lt;4;i++){</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pthread_join(id[i],NULL);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printf("\noutput is %d\n",count);</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pthread_exit(NULL);</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p:txBody>
      </p:sp>
      <p:sp>
        <p:nvSpPr>
          <p:cNvPr id="391" name="Google Shape;391;p2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Race Condition (cont.)</a:t>
            </a:r>
            <a:endParaRPr/>
          </a:p>
        </p:txBody>
      </p:sp>
      <p:sp>
        <p:nvSpPr>
          <p:cNvPr id="123" name="Google Shape;123;p3"/>
          <p:cNvSpPr txBox="1">
            <a:spLocks noGrp="1"/>
          </p:cNvSpPr>
          <p:nvPr>
            <p:ph type="body" idx="1"/>
          </p:nvPr>
        </p:nvSpPr>
        <p:spPr>
          <a:xfrm>
            <a:off x="830262" y="3860800"/>
            <a:ext cx="7918450" cy="1728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The concurrent execution of “counter++” and “counter--” is equivalent to a sequential execution where the low-level statements are interleaved in some arbitrary order.</a:t>
            </a:r>
            <a:endParaRPr dirty="0"/>
          </a:p>
        </p:txBody>
      </p:sp>
      <p:sp>
        <p:nvSpPr>
          <p:cNvPr id="124" name="Google Shape;124;p3"/>
          <p:cNvSpPr txBox="1"/>
          <p:nvPr/>
        </p:nvSpPr>
        <p:spPr>
          <a:xfrm>
            <a:off x="973137" y="1989137"/>
            <a:ext cx="3671887" cy="145415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t>
            </a:r>
            <a:r>
              <a:rPr lang="en-US" sz="2000" b="1" i="0" u="none" strike="noStrike" cap="none">
                <a:solidFill>
                  <a:schemeClr val="dk1"/>
                </a:solidFill>
                <a:latin typeface="Courier New"/>
                <a:ea typeface="Courier New"/>
                <a:cs typeface="Courier New"/>
                <a:sym typeface="Courier New"/>
              </a:rPr>
              <a:t>counter</a:t>
            </a:r>
            <a:r>
              <a:rPr lang="en-US" sz="2000" b="0" i="0" u="none" strike="noStrike" cap="none">
                <a:solidFill>
                  <a:schemeClr val="dk1"/>
                </a:solidFill>
                <a:latin typeface="Times New Roman"/>
                <a:ea typeface="Times New Roman"/>
                <a:cs typeface="Times New Roman"/>
                <a:sym typeface="Times New Roman"/>
              </a:rPr>
              <a:t>++</a:t>
            </a:r>
            <a:r>
              <a:rPr lang="en-US" sz="2000" b="0" i="0" u="none" strike="noStrike" cap="none">
                <a:solidFill>
                  <a:schemeClr val="dk1"/>
                </a:solidFill>
                <a:latin typeface="Arial"/>
                <a:ea typeface="Arial"/>
                <a:cs typeface="Arial"/>
                <a:sym typeface="Arial"/>
              </a:rPr>
              <a:t>”</a:t>
            </a:r>
            <a:r>
              <a:rPr lang="en-US" sz="2000" b="0" i="0" u="none" strike="noStrike" cap="none">
                <a:solidFill>
                  <a:schemeClr val="dk1"/>
                </a:solidFill>
                <a:latin typeface="Times New Roman"/>
                <a:ea typeface="Times New Roman"/>
                <a:cs typeface="Times New Roman"/>
                <a:sym typeface="Times New Roman"/>
              </a:rPr>
              <a:t> is implemented as</a:t>
            </a:r>
            <a:endParaRPr/>
          </a:p>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register</a:t>
            </a:r>
            <a:r>
              <a:rPr lang="en-US" sz="1600" b="0" i="0" u="none" strike="noStrike" cap="none" baseline="-25000">
                <a:solidFill>
                  <a:schemeClr val="dk1"/>
                </a:solidFill>
                <a:latin typeface="Courier New"/>
                <a:ea typeface="Courier New"/>
                <a:cs typeface="Courier New"/>
                <a:sym typeface="Courier New"/>
              </a:rPr>
              <a:t>1</a:t>
            </a:r>
            <a:r>
              <a:rPr lang="en-US" sz="1600" b="0" i="0" u="none" strike="noStrike" cap="none">
                <a:solidFill>
                  <a:schemeClr val="dk1"/>
                </a:solidFill>
                <a:latin typeface="Courier New"/>
                <a:ea typeface="Courier New"/>
                <a:cs typeface="Courier New"/>
                <a:sym typeface="Courier New"/>
              </a:rPr>
              <a:t> = counter</a:t>
            </a:r>
            <a:endParaRPr/>
          </a:p>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register</a:t>
            </a:r>
            <a:r>
              <a:rPr lang="en-US" sz="1600" b="0" i="0" u="none" strike="noStrike" cap="none" baseline="-25000">
                <a:solidFill>
                  <a:schemeClr val="dk1"/>
                </a:solidFill>
                <a:latin typeface="Courier New"/>
                <a:ea typeface="Courier New"/>
                <a:cs typeface="Courier New"/>
                <a:sym typeface="Courier New"/>
              </a:rPr>
              <a:t>1</a:t>
            </a:r>
            <a:r>
              <a:rPr lang="en-US" sz="1600" b="0" i="0" u="none" strike="noStrike" cap="none">
                <a:solidFill>
                  <a:schemeClr val="dk1"/>
                </a:solidFill>
                <a:latin typeface="Courier New"/>
                <a:ea typeface="Courier New"/>
                <a:cs typeface="Courier New"/>
                <a:sym typeface="Courier New"/>
              </a:rPr>
              <a:t> = register</a:t>
            </a:r>
            <a:r>
              <a:rPr lang="en-US" sz="1600" b="0" i="0" u="none" strike="noStrike" cap="none" baseline="-25000">
                <a:solidFill>
                  <a:schemeClr val="dk1"/>
                </a:solidFill>
                <a:latin typeface="Courier New"/>
                <a:ea typeface="Courier New"/>
                <a:cs typeface="Courier New"/>
                <a:sym typeface="Courier New"/>
              </a:rPr>
              <a:t>1</a:t>
            </a:r>
            <a:r>
              <a:rPr lang="en-US" sz="1600" b="0" i="0" u="none" strike="noStrike" cap="none">
                <a:solidFill>
                  <a:schemeClr val="dk1"/>
                </a:solidFill>
                <a:latin typeface="Courier New"/>
                <a:ea typeface="Courier New"/>
                <a:cs typeface="Courier New"/>
                <a:sym typeface="Courier New"/>
              </a:rPr>
              <a:t> + 1</a:t>
            </a:r>
            <a:endParaRPr/>
          </a:p>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counter</a:t>
            </a:r>
            <a:r>
              <a:rPr lang="en-US" sz="1600" b="1" i="0" u="none" strike="noStrike" cap="none">
                <a:solidFill>
                  <a:schemeClr val="dk1"/>
                </a:solidFill>
                <a:latin typeface="Courier New"/>
                <a:ea typeface="Courier New"/>
                <a:cs typeface="Courier New"/>
                <a:sym typeface="Courier New"/>
              </a:rPr>
              <a:t> </a:t>
            </a:r>
            <a:r>
              <a:rPr lang="en-US" sz="1600" b="0" i="0" u="none" strike="noStrike" cap="none">
                <a:solidFill>
                  <a:schemeClr val="dk1"/>
                </a:solidFill>
                <a:latin typeface="Courier New"/>
                <a:ea typeface="Courier New"/>
                <a:cs typeface="Courier New"/>
                <a:sym typeface="Courier New"/>
              </a:rPr>
              <a:t>= register</a:t>
            </a:r>
            <a:r>
              <a:rPr lang="en-US" sz="1600" b="0" i="0" u="none" strike="noStrike" cap="none" baseline="-25000">
                <a:solidFill>
                  <a:schemeClr val="dk1"/>
                </a:solidFill>
                <a:latin typeface="Courier New"/>
                <a:ea typeface="Courier New"/>
                <a:cs typeface="Courier New"/>
                <a:sym typeface="Courier New"/>
              </a:rPr>
              <a:t>1</a:t>
            </a:r>
            <a:endParaRPr/>
          </a:p>
        </p:txBody>
      </p:sp>
      <p:sp>
        <p:nvSpPr>
          <p:cNvPr id="125" name="Google Shape;125;p3"/>
          <p:cNvSpPr txBox="1"/>
          <p:nvPr/>
        </p:nvSpPr>
        <p:spPr>
          <a:xfrm>
            <a:off x="5005387" y="1989137"/>
            <a:ext cx="3527425" cy="145415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t>
            </a:r>
            <a:r>
              <a:rPr lang="en-US" sz="2000" b="1" i="0" u="none" strike="noStrike" cap="none">
                <a:solidFill>
                  <a:schemeClr val="dk1"/>
                </a:solidFill>
                <a:latin typeface="Times New Roman"/>
                <a:ea typeface="Times New Roman"/>
                <a:cs typeface="Times New Roman"/>
                <a:sym typeface="Times New Roman"/>
              </a:rPr>
              <a:t>counter</a:t>
            </a:r>
            <a:r>
              <a:rPr lang="en-US" sz="2000" b="0" i="0" u="none" strike="noStrike" cap="none">
                <a:solidFill>
                  <a:schemeClr val="dk1"/>
                </a:solidFill>
                <a:latin typeface="Times New Roman"/>
                <a:ea typeface="Times New Roman"/>
                <a:cs typeface="Times New Roman"/>
                <a:sym typeface="Times New Roman"/>
              </a:rPr>
              <a:t>--</a:t>
            </a:r>
            <a:r>
              <a:rPr lang="en-US" sz="2000" b="0" i="0" u="none" strike="noStrike" cap="none">
                <a:solidFill>
                  <a:schemeClr val="dk1"/>
                </a:solidFill>
                <a:latin typeface="Arial"/>
                <a:ea typeface="Arial"/>
                <a:cs typeface="Arial"/>
                <a:sym typeface="Arial"/>
              </a:rPr>
              <a:t>”</a:t>
            </a:r>
            <a:r>
              <a:rPr lang="en-US" sz="2000" b="0" i="0" u="none" strike="noStrike" cap="none">
                <a:solidFill>
                  <a:schemeClr val="dk1"/>
                </a:solidFill>
                <a:latin typeface="Times New Roman"/>
                <a:ea typeface="Times New Roman"/>
                <a:cs typeface="Times New Roman"/>
                <a:sym typeface="Times New Roman"/>
              </a:rPr>
              <a:t> is implemented as</a:t>
            </a:r>
            <a:endParaRPr/>
          </a:p>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register</a:t>
            </a:r>
            <a:r>
              <a:rPr lang="en-US" sz="1600" b="0" i="0" u="none" strike="noStrike" cap="none" baseline="-25000">
                <a:solidFill>
                  <a:schemeClr val="dk1"/>
                </a:solidFill>
                <a:latin typeface="Courier New"/>
                <a:ea typeface="Courier New"/>
                <a:cs typeface="Courier New"/>
                <a:sym typeface="Courier New"/>
              </a:rPr>
              <a:t>2</a:t>
            </a:r>
            <a:r>
              <a:rPr lang="en-US" sz="1600" b="0" i="0" u="none" strike="noStrike" cap="none">
                <a:solidFill>
                  <a:schemeClr val="dk1"/>
                </a:solidFill>
                <a:latin typeface="Courier New"/>
                <a:ea typeface="Courier New"/>
                <a:cs typeface="Courier New"/>
                <a:sym typeface="Courier New"/>
              </a:rPr>
              <a:t> = counter</a:t>
            </a:r>
            <a:endParaRPr/>
          </a:p>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register</a:t>
            </a:r>
            <a:r>
              <a:rPr lang="en-US" sz="1600" b="0" i="0" u="none" strike="noStrike" cap="none" baseline="-25000">
                <a:solidFill>
                  <a:schemeClr val="dk1"/>
                </a:solidFill>
                <a:latin typeface="Courier New"/>
                <a:ea typeface="Courier New"/>
                <a:cs typeface="Courier New"/>
                <a:sym typeface="Courier New"/>
              </a:rPr>
              <a:t>2</a:t>
            </a:r>
            <a:r>
              <a:rPr lang="en-US" sz="1600" b="0" i="0" u="none" strike="noStrike" cap="none">
                <a:solidFill>
                  <a:schemeClr val="dk1"/>
                </a:solidFill>
                <a:latin typeface="Courier New"/>
                <a:ea typeface="Courier New"/>
                <a:cs typeface="Courier New"/>
                <a:sym typeface="Courier New"/>
              </a:rPr>
              <a:t> = register</a:t>
            </a:r>
            <a:r>
              <a:rPr lang="en-US" sz="1600" b="0" i="0" u="none" strike="noStrike" cap="none" baseline="-25000">
                <a:solidFill>
                  <a:schemeClr val="dk1"/>
                </a:solidFill>
                <a:latin typeface="Courier New"/>
                <a:ea typeface="Courier New"/>
                <a:cs typeface="Courier New"/>
                <a:sym typeface="Courier New"/>
              </a:rPr>
              <a:t>2</a:t>
            </a:r>
            <a:r>
              <a:rPr lang="en-US" sz="1600" b="0" i="0" u="none" strike="noStrike" cap="none">
                <a:solidFill>
                  <a:schemeClr val="dk1"/>
                </a:solidFill>
                <a:latin typeface="Courier New"/>
                <a:ea typeface="Courier New"/>
                <a:cs typeface="Courier New"/>
                <a:sym typeface="Courier New"/>
              </a:rPr>
              <a:t> - 1</a:t>
            </a:r>
            <a:endParaRPr/>
          </a:p>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counter</a:t>
            </a:r>
            <a:r>
              <a:rPr lang="en-US" sz="1600" b="1" i="0" u="none" strike="noStrike" cap="none">
                <a:solidFill>
                  <a:schemeClr val="dk1"/>
                </a:solidFill>
                <a:latin typeface="Courier New"/>
                <a:ea typeface="Courier New"/>
                <a:cs typeface="Courier New"/>
                <a:sym typeface="Courier New"/>
              </a:rPr>
              <a:t> </a:t>
            </a:r>
            <a:r>
              <a:rPr lang="en-US" sz="1600" b="0" i="0" u="none" strike="noStrike" cap="none">
                <a:solidFill>
                  <a:schemeClr val="dk1"/>
                </a:solidFill>
                <a:latin typeface="Courier New"/>
                <a:ea typeface="Courier New"/>
                <a:cs typeface="Courier New"/>
                <a:sym typeface="Courier New"/>
              </a:rPr>
              <a:t>= register</a:t>
            </a:r>
            <a:r>
              <a:rPr lang="en-US" sz="1600" b="0" i="0" u="none" strike="noStrike" cap="none" baseline="-25000">
                <a:solidFill>
                  <a:schemeClr val="dk1"/>
                </a:solidFill>
                <a:latin typeface="Courier New"/>
                <a:ea typeface="Courier New"/>
                <a:cs typeface="Courier New"/>
                <a:sym typeface="Courier New"/>
              </a:rPr>
              <a:t>2</a:t>
            </a:r>
            <a:endParaRPr/>
          </a:p>
        </p:txBody>
      </p:sp>
      <p:sp>
        <p:nvSpPr>
          <p:cNvPr id="126" name="Google Shape;126;p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Example (cont.)</a:t>
            </a:r>
            <a:endParaRPr/>
          </a:p>
        </p:txBody>
      </p:sp>
      <p:sp>
        <p:nvSpPr>
          <p:cNvPr id="397" name="Google Shape;397;p30"/>
          <p:cNvSpPr txBox="1"/>
          <p:nvPr/>
        </p:nvSpPr>
        <p:spPr>
          <a:xfrm>
            <a:off x="1300162" y="1853406"/>
            <a:ext cx="7058025" cy="395605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void </a:t>
            </a:r>
            <a:r>
              <a:rPr lang="en-US" sz="1800" b="0" i="0" u="none" dirty="0" err="1">
                <a:solidFill>
                  <a:schemeClr val="dk1"/>
                </a:solidFill>
                <a:latin typeface="Arial"/>
                <a:ea typeface="Arial"/>
                <a:cs typeface="Arial"/>
                <a:sym typeface="Arial"/>
              </a:rPr>
              <a:t>inc</a:t>
            </a:r>
            <a:r>
              <a:rPr lang="en-US" sz="1800" b="0" i="0" u="none" dirty="0">
                <a:solidFill>
                  <a:schemeClr val="dk1"/>
                </a:solidFill>
                <a:latin typeface="Arial"/>
                <a:ea typeface="Arial"/>
                <a:cs typeface="Arial"/>
                <a:sym typeface="Arial"/>
              </a:rPr>
              <a:t>(void){</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int </a:t>
            </a:r>
            <a:r>
              <a:rPr lang="en-US" sz="1800" b="0" i="0" u="none" dirty="0" err="1">
                <a:solidFill>
                  <a:schemeClr val="dk1"/>
                </a:solidFill>
                <a:latin typeface="Arial"/>
                <a:ea typeface="Arial"/>
                <a:cs typeface="Arial"/>
                <a:sym typeface="Arial"/>
              </a:rPr>
              <a:t>i</a:t>
            </a:r>
            <a:r>
              <a:rPr lang="en-US" sz="1800" b="0" i="0" u="none" dirty="0">
                <a:solidFill>
                  <a:schemeClr val="dk1"/>
                </a:solidFill>
                <a:latin typeface="Arial"/>
                <a:ea typeface="Arial"/>
                <a:cs typeface="Arial"/>
                <a:sym typeface="Arial"/>
              </a:rPr>
              <a:t>=0;</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for(</a:t>
            </a:r>
            <a:r>
              <a:rPr lang="en-US" sz="1800" b="0" i="0" u="none" dirty="0" err="1">
                <a:solidFill>
                  <a:schemeClr val="dk1"/>
                </a:solidFill>
                <a:latin typeface="Arial"/>
                <a:ea typeface="Arial"/>
                <a:cs typeface="Arial"/>
                <a:sym typeface="Arial"/>
              </a:rPr>
              <a:t>i</a:t>
            </a:r>
            <a:r>
              <a:rPr lang="en-US" sz="1800" b="0" i="0" u="none" dirty="0">
                <a:solidFill>
                  <a:schemeClr val="dk1"/>
                </a:solidFill>
                <a:latin typeface="Arial"/>
                <a:ea typeface="Arial"/>
                <a:cs typeface="Arial"/>
                <a:sym typeface="Arial"/>
              </a:rPr>
              <a:t>=0;i&lt;25000000;i++){</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count++;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pthread_exit</a:t>
            </a:r>
            <a:r>
              <a:rPr lang="en-US" sz="1800" b="0" i="0" u="none" dirty="0">
                <a:solidFill>
                  <a:schemeClr val="dk1"/>
                </a:solidFill>
                <a:latin typeface="Arial"/>
                <a:ea typeface="Arial"/>
                <a:cs typeface="Arial"/>
                <a:sym typeface="Arial"/>
              </a:rPr>
              <a:t>(NULL);</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void dec(void){</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int </a:t>
            </a:r>
            <a:r>
              <a:rPr lang="en-US" sz="1800" b="0" i="0" u="none" dirty="0" err="1">
                <a:solidFill>
                  <a:schemeClr val="dk1"/>
                </a:solidFill>
                <a:latin typeface="Arial"/>
                <a:ea typeface="Arial"/>
                <a:cs typeface="Arial"/>
                <a:sym typeface="Arial"/>
              </a:rPr>
              <a:t>i</a:t>
            </a:r>
            <a:r>
              <a:rPr lang="en-US" sz="1800" b="0" i="0" u="none" dirty="0">
                <a:solidFill>
                  <a:schemeClr val="dk1"/>
                </a:solidFill>
                <a:latin typeface="Arial"/>
                <a:ea typeface="Arial"/>
                <a:cs typeface="Arial"/>
                <a:sym typeface="Arial"/>
              </a:rPr>
              <a:t>=0;</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for(</a:t>
            </a:r>
            <a:r>
              <a:rPr lang="en-US" sz="1800" b="0" i="0" u="none" dirty="0" err="1">
                <a:solidFill>
                  <a:schemeClr val="dk1"/>
                </a:solidFill>
                <a:latin typeface="Arial"/>
                <a:ea typeface="Arial"/>
                <a:cs typeface="Arial"/>
                <a:sym typeface="Arial"/>
              </a:rPr>
              <a:t>i</a:t>
            </a:r>
            <a:r>
              <a:rPr lang="en-US" sz="1800" b="0" i="0" u="none" dirty="0">
                <a:solidFill>
                  <a:schemeClr val="dk1"/>
                </a:solidFill>
                <a:latin typeface="Arial"/>
                <a:ea typeface="Arial"/>
                <a:cs typeface="Arial"/>
                <a:sym typeface="Arial"/>
              </a:rPr>
              <a:t>=0;i&lt;25000000;i++){</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count--;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pthread_exit</a:t>
            </a:r>
            <a:r>
              <a:rPr lang="en-US" sz="1800" b="0" i="0" u="none" dirty="0">
                <a:solidFill>
                  <a:schemeClr val="dk1"/>
                </a:solidFill>
                <a:latin typeface="Arial"/>
                <a:ea typeface="Arial"/>
                <a:cs typeface="Arial"/>
                <a:sym typeface="Arial"/>
              </a:rPr>
              <a:t>(NULL);</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t>
            </a:r>
            <a:endParaRPr dirty="0"/>
          </a:p>
        </p:txBody>
      </p:sp>
      <p:sp>
        <p:nvSpPr>
          <p:cNvPr id="398" name="Google Shape;398;p3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3" name="圖片 2">
            <a:extLst>
              <a:ext uri="{FF2B5EF4-FFF2-40B4-BE49-F238E27FC236}">
                <a16:creationId xmlns:a16="http://schemas.microsoft.com/office/drawing/2014/main" id="{5A971E47-D17D-44D6-B90C-FBE48C427B19}"/>
              </a:ext>
            </a:extLst>
          </p:cNvPr>
          <p:cNvPicPr>
            <a:picLocks noChangeAspect="1"/>
          </p:cNvPicPr>
          <p:nvPr/>
        </p:nvPicPr>
        <p:blipFill>
          <a:blip r:embed="rId3"/>
          <a:stretch>
            <a:fillRect/>
          </a:stretch>
        </p:blipFill>
        <p:spPr>
          <a:xfrm>
            <a:off x="2339975" y="3727706"/>
            <a:ext cx="4503737" cy="693480"/>
          </a:xfrm>
          <a:prstGeom prst="rect">
            <a:avLst/>
          </a:prstGeom>
        </p:spPr>
      </p:pic>
      <p:sp>
        <p:nvSpPr>
          <p:cNvPr id="403" name="Google Shape;403;p3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31</a:t>
            </a:fld>
            <a:endParaRPr/>
          </a:p>
        </p:txBody>
      </p:sp>
      <p:sp>
        <p:nvSpPr>
          <p:cNvPr id="405" name="Google Shape;405;p31"/>
          <p:cNvSpPr txBox="1"/>
          <p:nvPr/>
        </p:nvSpPr>
        <p:spPr>
          <a:xfrm>
            <a:off x="2339975" y="4090987"/>
            <a:ext cx="2524988" cy="320675"/>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6" name="Google Shape;406;p31"/>
          <p:cNvSpPr txBox="1"/>
          <p:nvPr/>
        </p:nvSpPr>
        <p:spPr>
          <a:xfrm>
            <a:off x="4967287" y="4048125"/>
            <a:ext cx="18764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Race Condition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Exercise1</a:t>
            </a:r>
            <a:endParaRPr/>
          </a:p>
        </p:txBody>
      </p:sp>
      <p:sp>
        <p:nvSpPr>
          <p:cNvPr id="413" name="Google Shape;413;p32"/>
          <p:cNvSpPr txBox="1">
            <a:spLocks noGrp="1"/>
          </p:cNvSpPr>
          <p:nvPr>
            <p:ph type="body" idx="1"/>
          </p:nvPr>
        </p:nvSpPr>
        <p:spPr>
          <a:xfrm>
            <a:off x="900112" y="1700212"/>
            <a:ext cx="7786687" cy="38623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Using the </a:t>
            </a:r>
            <a:r>
              <a:rPr lang="en-US" sz="3200" b="1" i="0" u="none">
                <a:solidFill>
                  <a:schemeClr val="dk1"/>
                </a:solidFill>
                <a:latin typeface="Times New Roman"/>
                <a:ea typeface="Times New Roman"/>
                <a:cs typeface="Times New Roman"/>
                <a:sym typeface="Times New Roman"/>
              </a:rPr>
              <a:t>Sample</a:t>
            </a:r>
            <a:r>
              <a:rPr lang="en-US" sz="3200" b="0" i="0" u="none">
                <a:solidFill>
                  <a:schemeClr val="dk1"/>
                </a:solidFill>
                <a:latin typeface="Times New Roman"/>
                <a:ea typeface="Times New Roman"/>
                <a:cs typeface="Times New Roman"/>
                <a:sym typeface="Times New Roman"/>
              </a:rPr>
              <a:t> of </a:t>
            </a:r>
            <a:r>
              <a:rPr lang="en-US" sz="3200" b="1" i="0" u="none">
                <a:solidFill>
                  <a:srgbClr val="FF0000"/>
                </a:solidFill>
                <a:latin typeface="Times New Roman"/>
                <a:ea typeface="Times New Roman"/>
                <a:cs typeface="Times New Roman"/>
                <a:sym typeface="Times New Roman"/>
              </a:rPr>
              <a:t>unnamed</a:t>
            </a:r>
            <a:r>
              <a:rPr lang="en-US" sz="3200" b="0" i="0" u="none">
                <a:solidFill>
                  <a:srgbClr val="FF0000"/>
                </a:solidFill>
                <a:latin typeface="Times New Roman"/>
                <a:ea typeface="Times New Roman"/>
                <a:cs typeface="Times New Roman"/>
                <a:sym typeface="Times New Roman"/>
              </a:rPr>
              <a:t> </a:t>
            </a:r>
            <a:r>
              <a:rPr lang="en-US" sz="3200" b="1" i="0" u="none">
                <a:solidFill>
                  <a:srgbClr val="FF0000"/>
                </a:solidFill>
                <a:latin typeface="Times New Roman"/>
                <a:ea typeface="Times New Roman"/>
                <a:cs typeface="Times New Roman"/>
                <a:sym typeface="Times New Roman"/>
              </a:rPr>
              <a:t>semaphore</a:t>
            </a:r>
            <a:r>
              <a:rPr lang="en-US" sz="3200" b="0" i="0" u="none">
                <a:solidFill>
                  <a:srgbClr val="FF0000"/>
                </a:solidFill>
                <a:latin typeface="Times New Roman"/>
                <a:ea typeface="Times New Roman"/>
                <a:cs typeface="Times New Roman"/>
                <a:sym typeface="Times New Roman"/>
              </a:rPr>
              <a:t> </a:t>
            </a:r>
            <a:r>
              <a:rPr lang="en-US" sz="3200" b="0" i="0" u="none">
                <a:solidFill>
                  <a:schemeClr val="dk1"/>
                </a:solidFill>
                <a:latin typeface="Times New Roman"/>
                <a:ea typeface="Times New Roman"/>
                <a:cs typeface="Times New Roman"/>
                <a:sym typeface="Times New Roman"/>
              </a:rPr>
              <a:t>to solve the race condition occurred in previous </a:t>
            </a:r>
            <a:r>
              <a:rPr lang="en-US" sz="3200" b="1" i="0" u="none">
                <a:solidFill>
                  <a:schemeClr val="dk1"/>
                </a:solidFill>
                <a:latin typeface="Times New Roman"/>
                <a:ea typeface="Times New Roman"/>
                <a:cs typeface="Times New Roman"/>
                <a:sym typeface="Times New Roman"/>
              </a:rPr>
              <a:t>Example </a:t>
            </a:r>
            <a:r>
              <a:rPr lang="en-US" sz="3200" b="0" i="0" u="none">
                <a:solidFill>
                  <a:schemeClr val="dk1"/>
                </a:solidFill>
                <a:latin typeface="Times New Roman"/>
                <a:ea typeface="Times New Roman"/>
                <a:cs typeface="Times New Roman"/>
                <a:sym typeface="Times New Roman"/>
              </a:rPr>
              <a:t>code.</a:t>
            </a:r>
            <a:endParaRPr/>
          </a:p>
          <a:p>
            <a:pPr marL="342900" marR="0" lvl="0" indent="-342900" algn="l" rtl="0">
              <a:lnSpc>
                <a:spcPct val="90000"/>
              </a:lnSpc>
              <a:spcBef>
                <a:spcPts val="64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   [+50pt.]</a:t>
            </a:r>
            <a:endParaRPr/>
          </a:p>
          <a:p>
            <a:pPr marL="342900" marR="0" lvl="0" indent="-3429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139700" algn="l" rtl="0">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p:txBody>
      </p:sp>
      <p:sp>
        <p:nvSpPr>
          <p:cNvPr id="414" name="Google Shape;414;p3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32</a:t>
            </a:fld>
            <a:endParaRPr/>
          </a:p>
        </p:txBody>
      </p:sp>
      <p:pic>
        <p:nvPicPr>
          <p:cNvPr id="3" name="圖片 2">
            <a:extLst>
              <a:ext uri="{FF2B5EF4-FFF2-40B4-BE49-F238E27FC236}">
                <a16:creationId xmlns:a16="http://schemas.microsoft.com/office/drawing/2014/main" id="{98232E03-0AAF-439B-9A7F-459B7BB6FF89}"/>
              </a:ext>
            </a:extLst>
          </p:cNvPr>
          <p:cNvPicPr>
            <a:picLocks noChangeAspect="1"/>
          </p:cNvPicPr>
          <p:nvPr/>
        </p:nvPicPr>
        <p:blipFill>
          <a:blip r:embed="rId3"/>
          <a:stretch>
            <a:fillRect/>
          </a:stretch>
        </p:blipFill>
        <p:spPr>
          <a:xfrm>
            <a:off x="1598161" y="4114770"/>
            <a:ext cx="6155190" cy="135776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Exercise2</a:t>
            </a:r>
            <a:endParaRPr/>
          </a:p>
        </p:txBody>
      </p:sp>
      <p:sp>
        <p:nvSpPr>
          <p:cNvPr id="422" name="Google Shape;422;p33"/>
          <p:cNvSpPr txBox="1">
            <a:spLocks noGrp="1"/>
          </p:cNvSpPr>
          <p:nvPr>
            <p:ph type="body" idx="1"/>
          </p:nvPr>
        </p:nvSpPr>
        <p:spPr>
          <a:xfrm>
            <a:off x="900112" y="1700212"/>
            <a:ext cx="7786687" cy="38623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Times New Roman"/>
              <a:buChar char="•"/>
            </a:pPr>
            <a:r>
              <a:rPr lang="en-US" sz="3200" b="0" i="0" u="none" dirty="0">
                <a:solidFill>
                  <a:schemeClr val="dk1"/>
                </a:solidFill>
                <a:latin typeface="Times New Roman"/>
                <a:ea typeface="Times New Roman"/>
                <a:cs typeface="Times New Roman"/>
                <a:sym typeface="Times New Roman"/>
              </a:rPr>
              <a:t>Using the </a:t>
            </a:r>
            <a:r>
              <a:rPr lang="en-US" sz="3200" b="1" i="0" u="none" dirty="0">
                <a:solidFill>
                  <a:schemeClr val="dk1"/>
                </a:solidFill>
                <a:latin typeface="Times New Roman"/>
                <a:ea typeface="Times New Roman"/>
                <a:cs typeface="Times New Roman"/>
                <a:sym typeface="Times New Roman"/>
              </a:rPr>
              <a:t>Sample</a:t>
            </a:r>
            <a:r>
              <a:rPr lang="en-US" sz="3200" b="0" i="0" u="none" dirty="0">
                <a:solidFill>
                  <a:schemeClr val="dk1"/>
                </a:solidFill>
                <a:latin typeface="Times New Roman"/>
                <a:ea typeface="Times New Roman"/>
                <a:cs typeface="Times New Roman"/>
                <a:sym typeface="Times New Roman"/>
              </a:rPr>
              <a:t> of </a:t>
            </a:r>
            <a:r>
              <a:rPr lang="en-US" sz="3200" b="1" i="0" u="none" dirty="0">
                <a:solidFill>
                  <a:srgbClr val="FF0000"/>
                </a:solidFill>
                <a:latin typeface="Times New Roman"/>
                <a:ea typeface="Times New Roman"/>
                <a:cs typeface="Times New Roman"/>
                <a:sym typeface="Times New Roman"/>
              </a:rPr>
              <a:t>named</a:t>
            </a:r>
            <a:r>
              <a:rPr lang="en-US" sz="3200" b="0" i="0" u="none" dirty="0">
                <a:solidFill>
                  <a:srgbClr val="FF0000"/>
                </a:solidFill>
                <a:latin typeface="Times New Roman"/>
                <a:ea typeface="Times New Roman"/>
                <a:cs typeface="Times New Roman"/>
                <a:sym typeface="Times New Roman"/>
              </a:rPr>
              <a:t> </a:t>
            </a:r>
            <a:r>
              <a:rPr lang="en-US" sz="3200" b="1" i="0" u="none" dirty="0">
                <a:solidFill>
                  <a:srgbClr val="FF0000"/>
                </a:solidFill>
                <a:latin typeface="Times New Roman"/>
                <a:ea typeface="Times New Roman"/>
                <a:cs typeface="Times New Roman"/>
                <a:sym typeface="Times New Roman"/>
              </a:rPr>
              <a:t>semaphore</a:t>
            </a:r>
            <a:r>
              <a:rPr lang="en-US" sz="3200" b="0" i="0" u="none" dirty="0">
                <a:solidFill>
                  <a:srgbClr val="FF0000"/>
                </a:solidFill>
                <a:latin typeface="Times New Roman"/>
                <a:ea typeface="Times New Roman"/>
                <a:cs typeface="Times New Roman"/>
                <a:sym typeface="Times New Roman"/>
              </a:rPr>
              <a:t> </a:t>
            </a:r>
            <a:r>
              <a:rPr lang="en-US" sz="3200" b="0" i="0" u="none" dirty="0">
                <a:solidFill>
                  <a:schemeClr val="dk1"/>
                </a:solidFill>
                <a:latin typeface="Times New Roman"/>
                <a:ea typeface="Times New Roman"/>
                <a:cs typeface="Times New Roman"/>
                <a:sym typeface="Times New Roman"/>
              </a:rPr>
              <a:t>to solve the race condition occurred in previous </a:t>
            </a:r>
            <a:r>
              <a:rPr lang="en-US" sz="3200" b="1" i="0" u="none" dirty="0">
                <a:solidFill>
                  <a:schemeClr val="dk1"/>
                </a:solidFill>
                <a:latin typeface="Times New Roman"/>
                <a:ea typeface="Times New Roman"/>
                <a:cs typeface="Times New Roman"/>
                <a:sym typeface="Times New Roman"/>
              </a:rPr>
              <a:t>Example </a:t>
            </a:r>
            <a:r>
              <a:rPr lang="en-US" sz="3200" b="0" i="0" u="none" dirty="0">
                <a:solidFill>
                  <a:schemeClr val="dk1"/>
                </a:solidFill>
                <a:latin typeface="Times New Roman"/>
                <a:ea typeface="Times New Roman"/>
                <a:cs typeface="Times New Roman"/>
                <a:sym typeface="Times New Roman"/>
              </a:rPr>
              <a:t>code.</a:t>
            </a:r>
            <a:endParaRPr dirty="0"/>
          </a:p>
          <a:p>
            <a:pPr marL="342900" marR="0" lvl="0" indent="-342900" algn="l" rtl="0">
              <a:lnSpc>
                <a:spcPct val="90000"/>
              </a:lnSpc>
              <a:spcBef>
                <a:spcPts val="640"/>
              </a:spcBef>
              <a:spcAft>
                <a:spcPts val="0"/>
              </a:spcAft>
              <a:buClr>
                <a:schemeClr val="dk1"/>
              </a:buClr>
              <a:buSzPts val="3200"/>
              <a:buFont typeface="Times New Roman"/>
              <a:buNone/>
            </a:pPr>
            <a:r>
              <a:rPr lang="en-US" sz="3200" b="1" i="0" u="none" dirty="0">
                <a:solidFill>
                  <a:schemeClr val="dk1"/>
                </a:solidFill>
                <a:latin typeface="Times New Roman"/>
                <a:ea typeface="Times New Roman"/>
                <a:cs typeface="Times New Roman"/>
                <a:sym typeface="Times New Roman"/>
              </a:rPr>
              <a:t>   [+50pt.]</a:t>
            </a:r>
            <a:endParaRPr dirty="0"/>
          </a:p>
          <a:p>
            <a:pPr marL="342900" marR="0" lvl="0" indent="-342900" algn="l" rtl="0">
              <a:lnSpc>
                <a:spcPct val="100000"/>
              </a:lnSpc>
              <a:spcBef>
                <a:spcPts val="640"/>
              </a:spcBef>
              <a:spcAft>
                <a:spcPts val="0"/>
              </a:spcAft>
              <a:buClr>
                <a:schemeClr val="dk1"/>
              </a:buClr>
              <a:buSzPts val="3200"/>
              <a:buFont typeface="Times New Roman"/>
              <a:buNone/>
            </a:pPr>
            <a:endParaRPr sz="3200" b="0" i="0" u="none" dirty="0">
              <a:solidFill>
                <a:schemeClr val="dk1"/>
              </a:solidFill>
              <a:latin typeface="Times New Roman"/>
              <a:ea typeface="Times New Roman"/>
              <a:cs typeface="Times New Roman"/>
              <a:sym typeface="Times New Roman"/>
            </a:endParaRPr>
          </a:p>
          <a:p>
            <a:pPr marL="342900" marR="0" lvl="0" indent="-139700" algn="l" rtl="0">
              <a:spcBef>
                <a:spcPts val="640"/>
              </a:spcBef>
              <a:spcAft>
                <a:spcPts val="0"/>
              </a:spcAft>
              <a:buClr>
                <a:schemeClr val="dk1"/>
              </a:buClr>
              <a:buSzPts val="3200"/>
              <a:buFont typeface="Times New Roman"/>
              <a:buNone/>
            </a:pPr>
            <a:endParaRPr sz="3200" b="0" i="0" u="none" dirty="0">
              <a:solidFill>
                <a:schemeClr val="dk1"/>
              </a:solidFill>
              <a:latin typeface="Times New Roman"/>
              <a:ea typeface="Times New Roman"/>
              <a:cs typeface="Times New Roman"/>
              <a:sym typeface="Times New Roman"/>
            </a:endParaRPr>
          </a:p>
        </p:txBody>
      </p:sp>
      <p:sp>
        <p:nvSpPr>
          <p:cNvPr id="423" name="Google Shape;423;p3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Exercise2- Result</a:t>
            </a:r>
            <a:endParaRPr/>
          </a:p>
        </p:txBody>
      </p:sp>
      <p:sp>
        <p:nvSpPr>
          <p:cNvPr id="430" name="Google Shape;430;p3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34</a:t>
            </a:fld>
            <a:endParaRPr/>
          </a:p>
        </p:txBody>
      </p:sp>
      <p:pic>
        <p:nvPicPr>
          <p:cNvPr id="7" name="圖片 6">
            <a:extLst>
              <a:ext uri="{FF2B5EF4-FFF2-40B4-BE49-F238E27FC236}">
                <a16:creationId xmlns:a16="http://schemas.microsoft.com/office/drawing/2014/main" id="{18FB63B8-16FB-4BF9-A4DE-A7A2AA389AEE}"/>
              </a:ext>
            </a:extLst>
          </p:cNvPr>
          <p:cNvPicPr>
            <a:picLocks noChangeAspect="1"/>
          </p:cNvPicPr>
          <p:nvPr/>
        </p:nvPicPr>
        <p:blipFill>
          <a:blip r:embed="rId3"/>
          <a:stretch>
            <a:fillRect/>
          </a:stretch>
        </p:blipFill>
        <p:spPr>
          <a:xfrm>
            <a:off x="2735421" y="1417637"/>
            <a:ext cx="3673158" cy="480101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5"/>
          <p:cNvSpPr txBox="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NCHU System &amp; Network Lab</a:t>
            </a:r>
            <a:endParaRPr/>
          </a:p>
        </p:txBody>
      </p:sp>
      <p:sp>
        <p:nvSpPr>
          <p:cNvPr id="437" name="Google Shape;437;p35"/>
          <p:cNvSpPr txBox="1">
            <a:spLocks noGrp="1"/>
          </p:cNvSpPr>
          <p:nvPr>
            <p:ph type="title" idx="4294967295"/>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1" i="0" u="none" strike="noStrike" cap="none">
                <a:solidFill>
                  <a:schemeClr val="dk2"/>
                </a:solidFill>
                <a:latin typeface="Times New Roman"/>
                <a:ea typeface="Times New Roman"/>
                <a:cs typeface="Times New Roman"/>
                <a:sym typeface="Times New Roman"/>
              </a:rPr>
              <a:t>References </a:t>
            </a:r>
            <a:endParaRPr/>
          </a:p>
        </p:txBody>
      </p:sp>
      <p:sp>
        <p:nvSpPr>
          <p:cNvPr id="438" name="Google Shape;438;p35"/>
          <p:cNvSpPr txBox="1">
            <a:spLocks noGrp="1"/>
          </p:cNvSpPr>
          <p:nvPr>
            <p:ph type="body" idx="4294967295"/>
          </p:nvPr>
        </p:nvSpPr>
        <p:spPr>
          <a:xfrm>
            <a:off x="457200" y="1628775"/>
            <a:ext cx="8507412"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IBM</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http://publib.boulder.ibm.com/infocenter/iseries/v5r3/index.jsp?topic=/rzahw/rzahwsemco.htm</a:t>
            </a:r>
            <a:endParaRPr/>
          </a:p>
          <a:p>
            <a:pPr marL="342900" marR="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Synchronizing Threads with POSIX Semaphores</a:t>
            </a:r>
            <a:r>
              <a:rPr lang="en-US" sz="2400" b="0" i="0" u="none">
                <a:solidFill>
                  <a:schemeClr val="dk1"/>
                </a:solidFill>
                <a:latin typeface="Times New Roman"/>
                <a:ea typeface="Times New Roman"/>
                <a:cs typeface="Times New Roman"/>
                <a:sym typeface="Times New Roman"/>
              </a:rPr>
              <a:t> </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http://www.csc.villanova.edu/~mdamian/threads/posixsem.html</a:t>
            </a:r>
            <a:endParaRPr/>
          </a:p>
          <a:p>
            <a:pPr marL="342900" marR="0" lvl="0" indent="-190500" algn="l" rtl="0">
              <a:spcBef>
                <a:spcPts val="480"/>
              </a:spcBef>
              <a:spcAft>
                <a:spcPts val="0"/>
              </a:spcAft>
              <a:buClr>
                <a:schemeClr val="dk1"/>
              </a:buClr>
              <a:buSzPts val="2400"/>
              <a:buFont typeface="Times New Roman"/>
              <a:buNone/>
            </a:pPr>
            <a:endParaRPr sz="2400" b="0" i="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endParaRPr>
          </a:p>
        </p:txBody>
      </p:sp>
      <p:sp>
        <p:nvSpPr>
          <p:cNvPr id="439" name="Google Shape;439;p3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NCHU System &amp; Network Lab</a:t>
            </a:r>
            <a:endParaRPr/>
          </a:p>
        </p:txBody>
      </p:sp>
      <p:sp>
        <p:nvSpPr>
          <p:cNvPr id="132" name="Google Shape;132;p4"/>
          <p:cNvSpPr txBox="1">
            <a:spLocks noGrp="1"/>
          </p:cNvSpPr>
          <p:nvPr>
            <p:ph type="title" idx="4294967295"/>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1" i="0" u="none" strike="noStrike" cap="none">
                <a:solidFill>
                  <a:schemeClr val="dk2"/>
                </a:solidFill>
                <a:latin typeface="Times New Roman"/>
                <a:ea typeface="Times New Roman"/>
                <a:cs typeface="Times New Roman"/>
                <a:sym typeface="Times New Roman"/>
              </a:rPr>
              <a:t>Race Condition (cont.)</a:t>
            </a:r>
            <a:endParaRPr/>
          </a:p>
        </p:txBody>
      </p:sp>
      <p:graphicFrame>
        <p:nvGraphicFramePr>
          <p:cNvPr id="133" name="Google Shape;133;p4"/>
          <p:cNvGraphicFramePr/>
          <p:nvPr/>
        </p:nvGraphicFramePr>
        <p:xfrm>
          <a:off x="468312" y="1773237"/>
          <a:ext cx="8280375" cy="3989300"/>
        </p:xfrm>
        <a:graphic>
          <a:graphicData uri="http://schemas.openxmlformats.org/drawingml/2006/table">
            <a:tbl>
              <a:tblPr>
                <a:noFill/>
                <a:tableStyleId>{D3E657E1-E573-4EE3-8BFE-E4E349077C2D}</a:tableStyleId>
              </a:tblPr>
              <a:tblGrid>
                <a:gridCol w="2663825">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2592375">
                  <a:extLst>
                    <a:ext uri="{9D8B030D-6E8A-4147-A177-3AD203B41FA5}">
                      <a16:colId xmlns:a16="http://schemas.microsoft.com/office/drawing/2014/main" val="20002"/>
                    </a:ext>
                  </a:extLst>
                </a:gridCol>
                <a:gridCol w="100805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tblGrid>
              <a:tr h="569900">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Thread 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register</a:t>
                      </a:r>
                      <a:r>
                        <a:rPr lang="en-US" sz="1400" b="0" i="0" u="none" strike="noStrike" cap="none" baseline="-25000">
                          <a:solidFill>
                            <a:schemeClr val="dk1"/>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Thread 2</a:t>
                      </a:r>
                      <a:r>
                        <a:rPr lang="en-US" sz="1400" b="0" i="0" u="none" strike="noStrike" cap="none">
                          <a:solidFill>
                            <a:schemeClr val="dk1"/>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register</a:t>
                      </a:r>
                      <a:r>
                        <a:rPr lang="en-US" sz="1400" b="0" i="0" u="none" strike="noStrike" cap="none" baseline="-25000">
                          <a:solidFill>
                            <a:schemeClr val="dk1"/>
                          </a:solidFill>
                          <a:latin typeface="Times New Roman"/>
                          <a:ea typeface="Times New Roman"/>
                          <a:cs typeface="Times New Roman"/>
                          <a:sym typeface="Times New Roman"/>
                        </a:rPr>
                        <a:t>2</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counter</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69900">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strike="noStrike" cap="none">
                          <a:solidFill>
                            <a:schemeClr val="dk1"/>
                          </a:solidFill>
                          <a:latin typeface="Courier New"/>
                          <a:ea typeface="Courier New"/>
                          <a:cs typeface="Courier New"/>
                          <a:sym typeface="Courier New"/>
                        </a:rPr>
                        <a:t>register</a:t>
                      </a:r>
                      <a:r>
                        <a:rPr lang="en-US" sz="1400" b="0" i="0" u="none" strike="noStrike" cap="none" baseline="-25000">
                          <a:solidFill>
                            <a:schemeClr val="dk1"/>
                          </a:solidFill>
                          <a:latin typeface="Courier New"/>
                          <a:ea typeface="Courier New"/>
                          <a:cs typeface="Courier New"/>
                          <a:sym typeface="Courier New"/>
                        </a:rPr>
                        <a:t>1</a:t>
                      </a:r>
                      <a:r>
                        <a:rPr lang="en-US" sz="1400" b="0" i="0" u="none" strike="noStrike" cap="none">
                          <a:solidFill>
                            <a:schemeClr val="dk1"/>
                          </a:solidFill>
                          <a:latin typeface="Courier New"/>
                          <a:ea typeface="Courier New"/>
                          <a:cs typeface="Courier New"/>
                          <a:sym typeface="Courier New"/>
                        </a:rPr>
                        <a:t> =counter</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9900">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strike="noStrike" cap="none">
                          <a:solidFill>
                            <a:schemeClr val="dk1"/>
                          </a:solidFill>
                          <a:latin typeface="Courier New"/>
                          <a:ea typeface="Courier New"/>
                          <a:cs typeface="Courier New"/>
                          <a:sym typeface="Courier New"/>
                        </a:rPr>
                        <a:t>register</a:t>
                      </a:r>
                      <a:r>
                        <a:rPr lang="en-US" sz="1400" b="0" i="0" u="none" strike="noStrike" cap="none" baseline="-25000">
                          <a:solidFill>
                            <a:schemeClr val="dk1"/>
                          </a:solidFill>
                          <a:latin typeface="Courier New"/>
                          <a:ea typeface="Courier New"/>
                          <a:cs typeface="Courier New"/>
                          <a:sym typeface="Courier New"/>
                        </a:rPr>
                        <a:t>1</a:t>
                      </a:r>
                      <a:r>
                        <a:rPr lang="en-US" sz="1400" b="0" i="0" u="none" strike="noStrike" cap="none">
                          <a:solidFill>
                            <a:schemeClr val="dk1"/>
                          </a:solidFill>
                          <a:latin typeface="Courier New"/>
                          <a:ea typeface="Courier New"/>
                          <a:cs typeface="Courier New"/>
                          <a:sym typeface="Courier New"/>
                        </a:rPr>
                        <a:t>=register</a:t>
                      </a:r>
                      <a:r>
                        <a:rPr lang="en-US" sz="1400" b="0" i="0" u="none" strike="noStrike" cap="none" baseline="-25000">
                          <a:solidFill>
                            <a:schemeClr val="dk1"/>
                          </a:solidFill>
                          <a:latin typeface="Courier New"/>
                          <a:ea typeface="Courier New"/>
                          <a:cs typeface="Courier New"/>
                          <a:sym typeface="Courier New"/>
                        </a:rPr>
                        <a:t>1</a:t>
                      </a:r>
                      <a:r>
                        <a:rPr lang="en-US" sz="1400" b="0" i="0" u="none" strike="noStrike" cap="none">
                          <a:solidFill>
                            <a:schemeClr val="dk1"/>
                          </a:solidFill>
                          <a:latin typeface="Courier New"/>
                          <a:ea typeface="Courier New"/>
                          <a:cs typeface="Courier New"/>
                          <a:sym typeface="Courier New"/>
                        </a:rPr>
                        <a:t> + 1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9900">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strike="noStrike" cap="none">
                          <a:solidFill>
                            <a:schemeClr val="dk1"/>
                          </a:solidFill>
                          <a:latin typeface="Courier New"/>
                          <a:ea typeface="Courier New"/>
                          <a:cs typeface="Courier New"/>
                          <a:sym typeface="Courier New"/>
                        </a:rPr>
                        <a:t>register</a:t>
                      </a:r>
                      <a:r>
                        <a:rPr lang="en-US" sz="1400" b="0" i="0" u="none" strike="noStrike" cap="none" baseline="-25000">
                          <a:solidFill>
                            <a:schemeClr val="dk1"/>
                          </a:solidFill>
                          <a:latin typeface="Courier New"/>
                          <a:ea typeface="Courier New"/>
                          <a:cs typeface="Courier New"/>
                          <a:sym typeface="Courier New"/>
                        </a:rPr>
                        <a:t>2</a:t>
                      </a:r>
                      <a:r>
                        <a:rPr lang="en-US" sz="1400" b="0" i="0" u="none" strike="noStrike" cap="none">
                          <a:solidFill>
                            <a:schemeClr val="dk1"/>
                          </a:solidFill>
                          <a:latin typeface="Courier New"/>
                          <a:ea typeface="Courier New"/>
                          <a:cs typeface="Courier New"/>
                          <a:sym typeface="Courier New"/>
                        </a:rPr>
                        <a:t> =counter</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69900">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400" b="0" i="0" u="none">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2</a:t>
                      </a: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2</a:t>
                      </a:r>
                      <a:r>
                        <a:rPr lang="en-US" sz="1400" b="0" i="0" u="none">
                          <a:solidFill>
                            <a:schemeClr val="dk1"/>
                          </a:solidFill>
                          <a:latin typeface="Courier New"/>
                          <a:ea typeface="Courier New"/>
                          <a:cs typeface="Courier New"/>
                          <a:sym typeface="Courier New"/>
                        </a:rPr>
                        <a:t> − 1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4</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69900">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counter</a:t>
                      </a:r>
                      <a:r>
                        <a:rPr lang="en-US" sz="1400" b="1" i="0" u="none">
                          <a:solidFill>
                            <a:schemeClr val="dk1"/>
                          </a:solidFill>
                          <a:latin typeface="Courier New"/>
                          <a:ea typeface="Courier New"/>
                          <a:cs typeface="Courier New"/>
                          <a:sym typeface="Courier New"/>
                        </a:rPr>
                        <a:t> </a:t>
                      </a: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400"/>
                        <a:buFont typeface="Times New Roman"/>
                        <a:buNone/>
                      </a:pPr>
                      <a:r>
                        <a:rPr lang="en-US" sz="1400" b="0" i="0" u="none">
                          <a:solidFill>
                            <a:srgbClr val="FF0000"/>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69900">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counter</a:t>
                      </a:r>
                      <a:r>
                        <a:rPr lang="en-US" sz="1400" b="1" i="0" u="none">
                          <a:solidFill>
                            <a:schemeClr val="dk1"/>
                          </a:solidFill>
                          <a:latin typeface="Courier New"/>
                          <a:ea typeface="Courier New"/>
                          <a:cs typeface="Courier New"/>
                          <a:sym typeface="Courier New"/>
                        </a:rPr>
                        <a:t> </a:t>
                      </a:r>
                      <a:r>
                        <a:rPr lang="en-US" sz="1400" b="0" i="0" u="none">
                          <a:solidFill>
                            <a:schemeClr val="dk1"/>
                          </a:solidFill>
                          <a:latin typeface="Courier New"/>
                          <a:ea typeface="Courier New"/>
                          <a:cs typeface="Courier New"/>
                          <a:sym typeface="Courier New"/>
                        </a:rPr>
                        <a:t>=register</a:t>
                      </a:r>
                      <a:r>
                        <a:rPr lang="en-US" sz="1400" b="0" i="0" u="none" baseline="-25000">
                          <a:solidFill>
                            <a:schemeClr val="dk1"/>
                          </a:solidFill>
                          <a:latin typeface="Courier New"/>
                          <a:ea typeface="Courier New"/>
                          <a:cs typeface="Courier New"/>
                          <a:sym typeface="Courier New"/>
                        </a:rPr>
                        <a:t>2</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4</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400"/>
                        <a:buFont typeface="Times New Roman"/>
                        <a:buNone/>
                      </a:pPr>
                      <a:r>
                        <a:rPr lang="en-US" sz="1400" b="1" i="0" u="none">
                          <a:solidFill>
                            <a:srgbClr val="FF0000"/>
                          </a:solidFill>
                          <a:latin typeface="Times New Roman"/>
                          <a:ea typeface="Times New Roman"/>
                          <a:cs typeface="Times New Roman"/>
                          <a:sym typeface="Times New Roman"/>
                        </a:rPr>
                        <a:t>4</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34" name="Google Shape;134;p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Process Synchronization</a:t>
            </a:r>
            <a:endParaRPr/>
          </a:p>
        </p:txBody>
      </p:sp>
      <p:sp>
        <p:nvSpPr>
          <p:cNvPr id="141" name="Google Shape;141;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To guard against the race condition mentioned above, we need to ensure that only one thread at a time can be manipulating the variable </a:t>
            </a:r>
            <a:r>
              <a:rPr lang="en-US" sz="2800" b="1" i="0" u="none" strike="noStrike" cap="none" dirty="0">
                <a:solidFill>
                  <a:schemeClr val="dk1"/>
                </a:solidFill>
                <a:latin typeface="Times New Roman"/>
                <a:ea typeface="Times New Roman"/>
                <a:cs typeface="Times New Roman"/>
                <a:sym typeface="Times New Roman"/>
              </a:rPr>
              <a:t>counter</a:t>
            </a:r>
            <a:r>
              <a:rPr lang="en-US" sz="2800" b="0" i="0" u="none" strike="noStrike" cap="none" dirty="0">
                <a:solidFill>
                  <a:schemeClr val="dk1"/>
                </a:solidFill>
                <a:latin typeface="Times New Roman"/>
                <a:ea typeface="Times New Roman"/>
                <a:cs typeface="Times New Roman"/>
                <a:sym typeface="Times New Roman"/>
              </a:rPr>
              <a:t>.</a:t>
            </a:r>
            <a:endParaRPr dirty="0"/>
          </a:p>
          <a:p>
            <a:pPr marL="342900" marR="0" lvl="0" indent="-165100" algn="l" rtl="0">
              <a:lnSpc>
                <a:spcPct val="100000"/>
              </a:lnSpc>
              <a:spcBef>
                <a:spcPts val="560"/>
              </a:spcBef>
              <a:spcAft>
                <a:spcPts val="0"/>
              </a:spcAft>
              <a:buClr>
                <a:schemeClr val="dk1"/>
              </a:buClr>
              <a:buSzPts val="2800"/>
              <a:buFont typeface="Times New Roman"/>
              <a:buNone/>
            </a:pPr>
            <a:endParaRPr sz="28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56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To make such a guarantee, we require some form of synchronization for the threads--</a:t>
            </a:r>
            <a:r>
              <a:rPr lang="en-US" sz="2800" b="1" i="0" u="none" strike="noStrike" cap="none" dirty="0">
                <a:solidFill>
                  <a:srgbClr val="FF0000"/>
                </a:solidFill>
                <a:latin typeface="Times New Roman"/>
                <a:ea typeface="Times New Roman"/>
                <a:cs typeface="Times New Roman"/>
                <a:sym typeface="Times New Roman"/>
              </a:rPr>
              <a:t>semaphore</a:t>
            </a:r>
            <a:endParaRPr dirty="0"/>
          </a:p>
          <a:p>
            <a:pPr marL="342900" marR="0" lvl="0" indent="-165100" algn="l" rtl="0">
              <a:lnSpc>
                <a:spcPct val="100000"/>
              </a:lnSpc>
              <a:spcBef>
                <a:spcPts val="560"/>
              </a:spcBef>
              <a:spcAft>
                <a:spcPts val="0"/>
              </a:spcAft>
              <a:buClr>
                <a:schemeClr val="dk1"/>
              </a:buClr>
              <a:buSzPts val="2800"/>
              <a:buFont typeface="Times New Roman"/>
              <a:buNone/>
            </a:pPr>
            <a:endParaRPr sz="2800" b="0" i="0" u="none" strike="noStrike" cap="none" dirty="0">
              <a:solidFill>
                <a:schemeClr val="dk1"/>
              </a:solidFill>
              <a:latin typeface="Times New Roman"/>
              <a:ea typeface="Times New Roman"/>
              <a:cs typeface="Times New Roman"/>
              <a:sym typeface="Times New Roman"/>
            </a:endParaRPr>
          </a:p>
          <a:p>
            <a:pPr marL="342900" marR="0" lvl="0" indent="-165100" algn="l" rtl="0">
              <a:spcBef>
                <a:spcPts val="560"/>
              </a:spcBef>
              <a:spcAft>
                <a:spcPts val="0"/>
              </a:spcAft>
              <a:buClr>
                <a:schemeClr val="dk1"/>
              </a:buClr>
              <a:buSzPts val="2800"/>
              <a:buFont typeface="Times New Roman"/>
              <a:buNone/>
            </a:pPr>
            <a:endParaRPr sz="2800" b="0" i="0" u="none" dirty="0">
              <a:solidFill>
                <a:schemeClr val="dk1"/>
              </a:solidFill>
              <a:latin typeface="Times New Roman"/>
              <a:ea typeface="Times New Roman"/>
              <a:cs typeface="Times New Roman"/>
              <a:sym typeface="Times New Roman"/>
            </a:endParaRPr>
          </a:p>
        </p:txBody>
      </p:sp>
      <p:sp>
        <p:nvSpPr>
          <p:cNvPr id="142" name="Google Shape;142;p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Process Synchronization (cont.)</a:t>
            </a:r>
            <a:endParaRPr/>
          </a:p>
        </p:txBody>
      </p:sp>
      <p:sp>
        <p:nvSpPr>
          <p:cNvPr id="149" name="Google Shape;149;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Semaphore   </a:t>
            </a:r>
            <a:r>
              <a:rPr lang="en-US" sz="3200" b="1" i="0" u="none">
                <a:solidFill>
                  <a:schemeClr val="dk1"/>
                </a:solidFill>
                <a:latin typeface="Courier New"/>
                <a:ea typeface="Courier New"/>
                <a:cs typeface="Courier New"/>
                <a:sym typeface="Courier New"/>
              </a:rPr>
              <a:t>S</a:t>
            </a:r>
            <a:endParaRPr/>
          </a:p>
          <a:p>
            <a:pPr marL="742950" marR="0" lvl="1" indent="-285750" algn="l" rtl="0">
              <a:lnSpc>
                <a:spcPct val="100000"/>
              </a:lnSpc>
              <a:spcBef>
                <a:spcPts val="5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An integer variable that, apart from initialization, is accessed only through two standard </a:t>
            </a:r>
            <a:r>
              <a:rPr lang="en-US" sz="2800" b="1" i="0" u="none" strike="noStrike" cap="none">
                <a:solidFill>
                  <a:srgbClr val="FF3300"/>
                </a:solidFill>
                <a:latin typeface="Times New Roman"/>
                <a:ea typeface="Times New Roman"/>
                <a:cs typeface="Times New Roman"/>
                <a:sym typeface="Times New Roman"/>
              </a:rPr>
              <a:t>atomic</a:t>
            </a:r>
            <a:r>
              <a:rPr lang="en-US" sz="2800" b="1" i="0" u="none" strike="noStrike" cap="none">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Times New Roman"/>
                <a:ea typeface="Times New Roman"/>
                <a:cs typeface="Times New Roman"/>
                <a:sym typeface="Times New Roman"/>
              </a:rPr>
              <a:t>operations.</a:t>
            </a:r>
            <a:endParaRPr/>
          </a:p>
          <a:p>
            <a:pPr marL="1143000" marR="0" lvl="2" indent="-228600" algn="l" rtl="0">
              <a:lnSpc>
                <a:spcPct val="100000"/>
              </a:lnSpc>
              <a:spcBef>
                <a:spcPts val="480"/>
              </a:spcBef>
              <a:spcAft>
                <a:spcPts val="0"/>
              </a:spcAft>
              <a:buClr>
                <a:srgbClr val="3333FF"/>
              </a:buClr>
              <a:buSzPts val="2400"/>
              <a:buFont typeface="Courier New"/>
              <a:buChar char="•"/>
            </a:pPr>
            <a:r>
              <a:rPr lang="en-US" sz="2400" b="1" i="0" u="none" strike="noStrike" cap="none">
                <a:solidFill>
                  <a:srgbClr val="3333FF"/>
                </a:solidFill>
                <a:latin typeface="Courier New"/>
                <a:ea typeface="Courier New"/>
                <a:cs typeface="Courier New"/>
                <a:sym typeface="Courier New"/>
              </a:rPr>
              <a:t>wait()</a:t>
            </a:r>
            <a:endParaRPr/>
          </a:p>
          <a:p>
            <a:pPr marL="1143000" marR="0" lvl="2" indent="-228600" algn="l" rtl="0">
              <a:lnSpc>
                <a:spcPct val="100000"/>
              </a:lnSpc>
              <a:spcBef>
                <a:spcPts val="480"/>
              </a:spcBef>
              <a:spcAft>
                <a:spcPts val="0"/>
              </a:spcAft>
              <a:buClr>
                <a:srgbClr val="3333FF"/>
              </a:buClr>
              <a:buSzPts val="2400"/>
              <a:buFont typeface="Courier New"/>
              <a:buChar char="•"/>
            </a:pPr>
            <a:r>
              <a:rPr lang="en-US" sz="2400" b="1" i="0" u="none" strike="noStrike" cap="none">
                <a:solidFill>
                  <a:srgbClr val="3333FF"/>
                </a:solidFill>
                <a:latin typeface="Courier New"/>
                <a:ea typeface="Courier New"/>
                <a:cs typeface="Courier New"/>
                <a:sym typeface="Courier New"/>
              </a:rPr>
              <a:t>signal()</a:t>
            </a:r>
            <a:endParaRPr/>
          </a:p>
        </p:txBody>
      </p:sp>
      <p:sp>
        <p:nvSpPr>
          <p:cNvPr id="150" name="Google Shape;150;p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Process Synchronization (cont.)</a:t>
            </a:r>
            <a:endParaRPr/>
          </a:p>
        </p:txBody>
      </p:sp>
      <p:sp>
        <p:nvSpPr>
          <p:cNvPr id="156" name="Google Shape;156;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blocking implementation of semaphores.</a:t>
            </a:r>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157" name="Google Shape;157;p7"/>
          <p:cNvSpPr txBox="1"/>
          <p:nvPr/>
        </p:nvSpPr>
        <p:spPr>
          <a:xfrm>
            <a:off x="2843212" y="2349500"/>
            <a:ext cx="3205162" cy="1209675"/>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typedef struct {</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   int value;</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   struct thread *L;</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}semaphore;</a:t>
            </a:r>
            <a:endParaRPr/>
          </a:p>
        </p:txBody>
      </p:sp>
      <p:sp>
        <p:nvSpPr>
          <p:cNvPr id="158" name="Google Shape;158;p7"/>
          <p:cNvSpPr txBox="1"/>
          <p:nvPr/>
        </p:nvSpPr>
        <p:spPr>
          <a:xfrm>
            <a:off x="395287" y="4005262"/>
            <a:ext cx="3889375" cy="2033587"/>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dirty="0">
                <a:solidFill>
                  <a:schemeClr val="dk1"/>
                </a:solidFill>
                <a:latin typeface="Courier New"/>
                <a:ea typeface="Courier New"/>
                <a:cs typeface="Courier New"/>
                <a:sym typeface="Courier New"/>
              </a:rPr>
              <a:t>void </a:t>
            </a:r>
            <a:r>
              <a:rPr lang="en-US" sz="1800" b="1" i="0" u="none" strike="noStrike" cap="none" dirty="0">
                <a:solidFill>
                  <a:srgbClr val="3333FF"/>
                </a:solidFill>
                <a:latin typeface="Courier New"/>
                <a:ea typeface="Courier New"/>
                <a:cs typeface="Courier New"/>
                <a:sym typeface="Courier New"/>
              </a:rPr>
              <a:t>wait(semaphore S)</a:t>
            </a:r>
            <a:r>
              <a:rPr lang="en-US" sz="1800" b="0" i="0"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dirty="0">
                <a:solidFill>
                  <a:schemeClr val="dk1"/>
                </a:solidFill>
                <a:latin typeface="Courier New"/>
                <a:ea typeface="Courier New"/>
                <a:cs typeface="Courier New"/>
                <a:sym typeface="Courier New"/>
              </a:rPr>
              <a:t>   </a:t>
            </a:r>
            <a:r>
              <a:rPr lang="en-US" sz="1800" b="0" i="0" u="none" strike="noStrike" cap="none" dirty="0" err="1">
                <a:solidFill>
                  <a:schemeClr val="dk1"/>
                </a:solidFill>
                <a:latin typeface="Courier New"/>
                <a:ea typeface="Courier New"/>
                <a:cs typeface="Courier New"/>
                <a:sym typeface="Courier New"/>
              </a:rPr>
              <a:t>S.value</a:t>
            </a:r>
            <a:r>
              <a:rPr lang="en-US" sz="1800" b="0" i="0" u="none" strike="noStrike" cap="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dirty="0">
                <a:solidFill>
                  <a:schemeClr val="dk1"/>
                </a:solidFill>
                <a:latin typeface="Courier New"/>
                <a:ea typeface="Courier New"/>
                <a:cs typeface="Courier New"/>
                <a:sym typeface="Courier New"/>
              </a:rPr>
              <a:t>   if(</a:t>
            </a:r>
            <a:r>
              <a:rPr lang="en-US" sz="1800" b="0" i="0" u="none" strike="noStrike" cap="none" dirty="0" err="1">
                <a:solidFill>
                  <a:schemeClr val="dk1"/>
                </a:solidFill>
                <a:latin typeface="Courier New"/>
                <a:ea typeface="Courier New"/>
                <a:cs typeface="Courier New"/>
                <a:sym typeface="Courier New"/>
              </a:rPr>
              <a:t>S.value</a:t>
            </a:r>
            <a:r>
              <a:rPr lang="en-US" sz="1800" b="0" i="0" u="none" strike="noStrike" cap="none" dirty="0">
                <a:solidFill>
                  <a:schemeClr val="dk1"/>
                </a:solidFill>
                <a:latin typeface="Courier New"/>
                <a:ea typeface="Courier New"/>
                <a:cs typeface="Courier New"/>
                <a:sym typeface="Courier New"/>
              </a:rPr>
              <a:t> &lt; 0) {</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dirty="0">
                <a:solidFill>
                  <a:schemeClr val="dk1"/>
                </a:solidFill>
                <a:latin typeface="Courier New"/>
                <a:ea typeface="Courier New"/>
                <a:cs typeface="Courier New"/>
                <a:sym typeface="Courier New"/>
              </a:rPr>
              <a:t>      </a:t>
            </a:r>
            <a:r>
              <a:rPr lang="en-US" sz="1800" b="0" i="0" u="none" strike="noStrike" cap="none" dirty="0">
                <a:solidFill>
                  <a:schemeClr val="dk1"/>
                </a:solidFill>
                <a:latin typeface="Times New Roman"/>
                <a:ea typeface="Times New Roman"/>
                <a:cs typeface="Times New Roman"/>
                <a:sym typeface="Times New Roman"/>
              </a:rPr>
              <a:t>add this thread to </a:t>
            </a:r>
            <a:r>
              <a:rPr lang="en-US" sz="1800" b="0" i="0" u="none" strike="noStrike" cap="none" dirty="0">
                <a:solidFill>
                  <a:schemeClr val="dk1"/>
                </a:solidFill>
                <a:latin typeface="Courier New"/>
                <a:ea typeface="Courier New"/>
                <a:cs typeface="Courier New"/>
                <a:sym typeface="Courier New"/>
              </a:rPr>
              <a:t>S.L</a:t>
            </a:r>
            <a:r>
              <a:rPr lang="en-US" sz="18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dirty="0">
                <a:solidFill>
                  <a:schemeClr val="dk1"/>
                </a:solidFill>
                <a:latin typeface="Courier New"/>
                <a:ea typeface="Courier New"/>
                <a:cs typeface="Courier New"/>
                <a:sym typeface="Courier New"/>
              </a:rPr>
              <a:t>      block();</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dirty="0">
                <a:solidFill>
                  <a:schemeClr val="dk1"/>
                </a:solidFill>
                <a:latin typeface="Courier New"/>
                <a:ea typeface="Courier New"/>
                <a:cs typeface="Courier New"/>
                <a:sym typeface="Courier New"/>
              </a:rPr>
              <a:t>}</a:t>
            </a:r>
            <a:endParaRPr dirty="0"/>
          </a:p>
        </p:txBody>
      </p:sp>
      <p:sp>
        <p:nvSpPr>
          <p:cNvPr id="159" name="Google Shape;159;p7"/>
          <p:cNvSpPr txBox="1"/>
          <p:nvPr/>
        </p:nvSpPr>
        <p:spPr>
          <a:xfrm>
            <a:off x="4572000" y="4005262"/>
            <a:ext cx="4032250" cy="2033587"/>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void </a:t>
            </a:r>
            <a:r>
              <a:rPr lang="en-US" sz="1800" b="1" i="0" u="none" strike="noStrike" cap="none">
                <a:solidFill>
                  <a:srgbClr val="3333FF"/>
                </a:solidFill>
                <a:latin typeface="Courier New"/>
                <a:ea typeface="Courier New"/>
                <a:cs typeface="Courier New"/>
                <a:sym typeface="Courier New"/>
              </a:rPr>
              <a:t>signal(semaphore S)</a:t>
            </a:r>
            <a:r>
              <a:rPr lang="en-US" sz="1800" b="0" i="0" u="none" strike="noStrike" cap="none">
                <a:solidFill>
                  <a:schemeClr val="dk1"/>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   S.value++;</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   if(S.value &lt;= 0) {</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remove a thread P from </a:t>
            </a:r>
            <a:r>
              <a:rPr lang="en-US" sz="1800" b="0" i="0" u="none" strike="noStrike" cap="none">
                <a:solidFill>
                  <a:schemeClr val="dk1"/>
                </a:solidFill>
                <a:latin typeface="Courier New"/>
                <a:ea typeface="Courier New"/>
                <a:cs typeface="Courier New"/>
                <a:sym typeface="Courier New"/>
              </a:rPr>
              <a:t>S.L</a:t>
            </a:r>
            <a:r>
              <a:rPr lang="en-US" sz="1800" b="0" i="0" u="none" strike="noStrike" cap="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      wakeup(P);</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a:t>
            </a:r>
            <a:endParaRPr/>
          </a:p>
        </p:txBody>
      </p:sp>
      <p:sp>
        <p:nvSpPr>
          <p:cNvPr id="160" name="Google Shape;160;p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NCHU System &amp; Network Lab</a:t>
            </a:r>
            <a:endParaRPr/>
          </a:p>
        </p:txBody>
      </p:sp>
      <p:sp>
        <p:nvSpPr>
          <p:cNvPr id="166" name="Google Shape;166;p8"/>
          <p:cNvSpPr txBox="1">
            <a:spLocks noGrp="1"/>
          </p:cNvSpPr>
          <p:nvPr>
            <p:ph type="title" idx="4294967295"/>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1" i="0" u="none" strike="noStrike" cap="none">
                <a:solidFill>
                  <a:schemeClr val="dk2"/>
                </a:solidFill>
                <a:latin typeface="Times New Roman"/>
                <a:ea typeface="Times New Roman"/>
                <a:cs typeface="Times New Roman"/>
                <a:sym typeface="Times New Roman"/>
              </a:rPr>
              <a:t>Process Synchronization (cont.)</a:t>
            </a:r>
            <a:endParaRPr/>
          </a:p>
        </p:txBody>
      </p:sp>
      <p:sp>
        <p:nvSpPr>
          <p:cNvPr id="167" name="Google Shape;167;p8"/>
          <p:cNvSpPr txBox="1">
            <a:spLocks noGrp="1"/>
          </p:cNvSpPr>
          <p:nvPr>
            <p:ph type="body" idx="4294967295"/>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following pseudocode protects a critical section if the semaphore variable S is initially </a:t>
            </a:r>
            <a:r>
              <a:rPr lang="en-US" sz="2400" b="0" i="0" u="none">
                <a:solidFill>
                  <a:srgbClr val="3333FF"/>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168" name="Google Shape;168;p8"/>
          <p:cNvSpPr txBox="1"/>
          <p:nvPr/>
        </p:nvSpPr>
        <p:spPr>
          <a:xfrm>
            <a:off x="1835150" y="3068637"/>
            <a:ext cx="5975350" cy="1330325"/>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urier New"/>
              <a:buNone/>
            </a:pPr>
            <a:r>
              <a:rPr lang="en-US" sz="2000" b="0" i="0" u="none" strike="noStrike" cap="none">
                <a:solidFill>
                  <a:schemeClr val="dk1"/>
                </a:solidFill>
                <a:latin typeface="Courier New"/>
                <a:ea typeface="Courier New"/>
                <a:cs typeface="Courier New"/>
                <a:sym typeface="Courier New"/>
              </a:rPr>
              <a:t>wait(&amp;S); 		/* entry section */</a:t>
            </a:r>
            <a:endParaRPr/>
          </a:p>
          <a:p>
            <a:pPr marL="0" marR="0" lvl="0" indent="0" algn="l" rtl="0">
              <a:lnSpc>
                <a:spcPct val="100000"/>
              </a:lnSpc>
              <a:spcBef>
                <a:spcPts val="0"/>
              </a:spcBef>
              <a:spcAft>
                <a:spcPts val="0"/>
              </a:spcAft>
              <a:buClr>
                <a:schemeClr val="dk1"/>
              </a:buClr>
              <a:buSzPts val="2000"/>
              <a:buFont typeface="Courier New"/>
              <a:buNone/>
            </a:pPr>
            <a:r>
              <a:rPr lang="en-US" sz="2000" b="0" i="0" u="none" strike="noStrike" cap="none">
                <a:solidFill>
                  <a:schemeClr val="dk1"/>
                </a:solidFill>
                <a:latin typeface="Courier New"/>
                <a:ea typeface="Courier New"/>
                <a:cs typeface="Courier New"/>
                <a:sym typeface="Courier New"/>
              </a:rPr>
              <a:t>&lt;critical section&gt;</a:t>
            </a:r>
            <a:endParaRPr/>
          </a:p>
          <a:p>
            <a:pPr marL="0" marR="0" lvl="0" indent="0" algn="l" rtl="0">
              <a:lnSpc>
                <a:spcPct val="100000"/>
              </a:lnSpc>
              <a:spcBef>
                <a:spcPts val="0"/>
              </a:spcBef>
              <a:spcAft>
                <a:spcPts val="0"/>
              </a:spcAft>
              <a:buClr>
                <a:schemeClr val="dk1"/>
              </a:buClr>
              <a:buSzPts val="2000"/>
              <a:buFont typeface="Courier New"/>
              <a:buNone/>
            </a:pPr>
            <a:r>
              <a:rPr lang="en-US" sz="2000" b="0" i="0" u="none" strike="noStrike" cap="none">
                <a:solidFill>
                  <a:schemeClr val="dk1"/>
                </a:solidFill>
                <a:latin typeface="Courier New"/>
                <a:ea typeface="Courier New"/>
                <a:cs typeface="Courier New"/>
                <a:sym typeface="Courier New"/>
              </a:rPr>
              <a:t>signal(&amp;S); 	/* exit section */</a:t>
            </a:r>
            <a:endParaRPr/>
          </a:p>
          <a:p>
            <a:pPr marL="0" marR="0" lvl="0" indent="0" algn="l" rtl="0">
              <a:lnSpc>
                <a:spcPct val="100000"/>
              </a:lnSpc>
              <a:spcBef>
                <a:spcPts val="0"/>
              </a:spcBef>
              <a:spcAft>
                <a:spcPts val="0"/>
              </a:spcAft>
              <a:buClr>
                <a:schemeClr val="dk1"/>
              </a:buClr>
              <a:buSzPts val="2000"/>
              <a:buFont typeface="Courier New"/>
              <a:buNone/>
            </a:pPr>
            <a:r>
              <a:rPr lang="en-US" sz="2000" b="0" i="0" u="none" strike="noStrike" cap="none">
                <a:solidFill>
                  <a:schemeClr val="dk1"/>
                </a:solidFill>
                <a:latin typeface="Courier New"/>
                <a:ea typeface="Courier New"/>
                <a:cs typeface="Courier New"/>
                <a:sym typeface="Courier New"/>
              </a:rPr>
              <a:t>&lt;remainder section&gt;</a:t>
            </a:r>
            <a:endParaRPr/>
          </a:p>
        </p:txBody>
      </p:sp>
      <p:sp>
        <p:nvSpPr>
          <p:cNvPr id="169" name="Google Shape;169;p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p:nvPr/>
        </p:nvSpPr>
        <p:spPr>
          <a:xfrm>
            <a:off x="2627312" y="6453187"/>
            <a:ext cx="3889375" cy="21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NCHU System &amp; Network Lab</a:t>
            </a:r>
            <a:endParaRPr/>
          </a:p>
        </p:txBody>
      </p:sp>
      <p:cxnSp>
        <p:nvCxnSpPr>
          <p:cNvPr id="175" name="Google Shape;175;p9"/>
          <p:cNvCxnSpPr/>
          <p:nvPr/>
        </p:nvCxnSpPr>
        <p:spPr>
          <a:xfrm>
            <a:off x="250825" y="2133600"/>
            <a:ext cx="8382000" cy="0"/>
          </a:xfrm>
          <a:prstGeom prst="straightConnector1">
            <a:avLst/>
          </a:prstGeom>
          <a:noFill/>
          <a:ln w="9525" cap="flat" cmpd="sng">
            <a:solidFill>
              <a:schemeClr val="dk1"/>
            </a:solidFill>
            <a:prstDash val="solid"/>
            <a:miter lim="800000"/>
            <a:headEnd type="none" w="med" len="med"/>
            <a:tailEnd type="none" w="med" len="med"/>
          </a:ln>
        </p:spPr>
      </p:cxnSp>
      <p:cxnSp>
        <p:nvCxnSpPr>
          <p:cNvPr id="176" name="Google Shape;176;p9"/>
          <p:cNvCxnSpPr/>
          <p:nvPr/>
        </p:nvCxnSpPr>
        <p:spPr>
          <a:xfrm>
            <a:off x="250825" y="3213100"/>
            <a:ext cx="8382000" cy="0"/>
          </a:xfrm>
          <a:prstGeom prst="straightConnector1">
            <a:avLst/>
          </a:prstGeom>
          <a:noFill/>
          <a:ln w="9525" cap="flat" cmpd="sng">
            <a:solidFill>
              <a:schemeClr val="dk1"/>
            </a:solidFill>
            <a:prstDash val="solid"/>
            <a:miter lim="800000"/>
            <a:headEnd type="none" w="med" len="med"/>
            <a:tailEnd type="none" w="med" len="med"/>
          </a:ln>
        </p:spPr>
      </p:cxnSp>
      <p:cxnSp>
        <p:nvCxnSpPr>
          <p:cNvPr id="177" name="Google Shape;177;p9"/>
          <p:cNvCxnSpPr/>
          <p:nvPr/>
        </p:nvCxnSpPr>
        <p:spPr>
          <a:xfrm>
            <a:off x="250825" y="4365625"/>
            <a:ext cx="8382000" cy="0"/>
          </a:xfrm>
          <a:prstGeom prst="straightConnector1">
            <a:avLst/>
          </a:prstGeom>
          <a:noFill/>
          <a:ln w="9525" cap="flat" cmpd="sng">
            <a:solidFill>
              <a:schemeClr val="dk1"/>
            </a:solidFill>
            <a:prstDash val="solid"/>
            <a:miter lim="800000"/>
            <a:headEnd type="none" w="med" len="med"/>
            <a:tailEnd type="none" w="med" len="med"/>
          </a:ln>
        </p:spPr>
      </p:cxnSp>
      <p:cxnSp>
        <p:nvCxnSpPr>
          <p:cNvPr id="178" name="Google Shape;178;p9"/>
          <p:cNvCxnSpPr/>
          <p:nvPr/>
        </p:nvCxnSpPr>
        <p:spPr>
          <a:xfrm>
            <a:off x="250825" y="5516562"/>
            <a:ext cx="8382000" cy="0"/>
          </a:xfrm>
          <a:prstGeom prst="straightConnector1">
            <a:avLst/>
          </a:prstGeom>
          <a:noFill/>
          <a:ln w="9525" cap="flat" cmpd="sng">
            <a:solidFill>
              <a:schemeClr val="dk1"/>
            </a:solidFill>
            <a:prstDash val="solid"/>
            <a:miter lim="800000"/>
            <a:headEnd type="none" w="med" len="med"/>
            <a:tailEnd type="none" w="med" len="med"/>
          </a:ln>
        </p:spPr>
      </p:cxnSp>
      <p:graphicFrame>
        <p:nvGraphicFramePr>
          <p:cNvPr id="179" name="Google Shape;179;p9"/>
          <p:cNvGraphicFramePr/>
          <p:nvPr/>
        </p:nvGraphicFramePr>
        <p:xfrm>
          <a:off x="468312" y="2420937"/>
          <a:ext cx="1584325" cy="517525"/>
        </p:xfrm>
        <a:graphic>
          <a:graphicData uri="http://schemas.openxmlformats.org/drawingml/2006/table">
            <a:tbl>
              <a:tblPr>
                <a:noFill/>
                <a:tableStyleId>{D3E657E1-E573-4EE3-8BFE-E4E349077C2D}</a:tableStyleId>
              </a:tblPr>
              <a:tblGrid>
                <a:gridCol w="1584325">
                  <a:extLst>
                    <a:ext uri="{9D8B030D-6E8A-4147-A177-3AD203B41FA5}">
                      <a16:colId xmlns:a16="http://schemas.microsoft.com/office/drawing/2014/main" val="20000"/>
                    </a:ext>
                  </a:extLst>
                </a:gridCol>
              </a:tblGrid>
              <a:tr h="5175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400" marB="454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80" name="Google Shape;180;p9"/>
          <p:cNvGraphicFramePr/>
          <p:nvPr/>
        </p:nvGraphicFramePr>
        <p:xfrm>
          <a:off x="466725" y="3500437"/>
          <a:ext cx="1584325" cy="517525"/>
        </p:xfrm>
        <a:graphic>
          <a:graphicData uri="http://schemas.openxmlformats.org/drawingml/2006/table">
            <a:tbl>
              <a:tblPr>
                <a:noFill/>
                <a:tableStyleId>{D3E657E1-E573-4EE3-8BFE-E4E349077C2D}</a:tableStyleId>
              </a:tblPr>
              <a:tblGrid>
                <a:gridCol w="1584325">
                  <a:extLst>
                    <a:ext uri="{9D8B030D-6E8A-4147-A177-3AD203B41FA5}">
                      <a16:colId xmlns:a16="http://schemas.microsoft.com/office/drawing/2014/main" val="20000"/>
                    </a:ext>
                  </a:extLst>
                </a:gridCol>
              </a:tblGrid>
              <a:tr h="5175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400" marB="454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81" name="Google Shape;181;p9"/>
          <p:cNvGraphicFramePr/>
          <p:nvPr/>
        </p:nvGraphicFramePr>
        <p:xfrm>
          <a:off x="468312" y="4711700"/>
          <a:ext cx="1584325" cy="517525"/>
        </p:xfrm>
        <a:graphic>
          <a:graphicData uri="http://schemas.openxmlformats.org/drawingml/2006/table">
            <a:tbl>
              <a:tblPr>
                <a:noFill/>
                <a:tableStyleId>{D3E657E1-E573-4EE3-8BFE-E4E349077C2D}</a:tableStyleId>
              </a:tblPr>
              <a:tblGrid>
                <a:gridCol w="1584325">
                  <a:extLst>
                    <a:ext uri="{9D8B030D-6E8A-4147-A177-3AD203B41FA5}">
                      <a16:colId xmlns:a16="http://schemas.microsoft.com/office/drawing/2014/main" val="20000"/>
                    </a:ext>
                  </a:extLst>
                </a:gridCol>
              </a:tblGrid>
              <a:tr h="5175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400" marB="454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82" name="Google Shape;182;p9"/>
          <p:cNvGraphicFramePr/>
          <p:nvPr/>
        </p:nvGraphicFramePr>
        <p:xfrm>
          <a:off x="468312" y="5805487"/>
          <a:ext cx="1584325" cy="517525"/>
        </p:xfrm>
        <a:graphic>
          <a:graphicData uri="http://schemas.openxmlformats.org/drawingml/2006/table">
            <a:tbl>
              <a:tblPr>
                <a:noFill/>
                <a:tableStyleId>{D3E657E1-E573-4EE3-8BFE-E4E349077C2D}</a:tableStyleId>
              </a:tblPr>
              <a:tblGrid>
                <a:gridCol w="1584325">
                  <a:extLst>
                    <a:ext uri="{9D8B030D-6E8A-4147-A177-3AD203B41FA5}">
                      <a16:colId xmlns:a16="http://schemas.microsoft.com/office/drawing/2014/main" val="20000"/>
                    </a:ext>
                  </a:extLst>
                </a:gridCol>
              </a:tblGrid>
              <a:tr h="5175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400" marB="454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83" name="Google Shape;183;p9"/>
          <p:cNvSpPr txBox="1"/>
          <p:nvPr/>
        </p:nvSpPr>
        <p:spPr>
          <a:xfrm>
            <a:off x="815975" y="692150"/>
            <a:ext cx="7318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ourier New"/>
              <a:buNone/>
            </a:pPr>
            <a:r>
              <a:rPr lang="en-US" sz="2400" b="1" i="0" u="none" strike="noStrike" cap="none">
                <a:solidFill>
                  <a:schemeClr val="dk1"/>
                </a:solidFill>
                <a:latin typeface="Courier New"/>
                <a:ea typeface="Courier New"/>
                <a:cs typeface="Courier New"/>
                <a:sym typeface="Courier New"/>
              </a:rPr>
              <a:t>S.L</a:t>
            </a:r>
            <a:endParaRPr/>
          </a:p>
        </p:txBody>
      </p:sp>
      <p:sp>
        <p:nvSpPr>
          <p:cNvPr id="184" name="Google Shape;184;p9"/>
          <p:cNvSpPr txBox="1"/>
          <p:nvPr/>
        </p:nvSpPr>
        <p:spPr>
          <a:xfrm>
            <a:off x="4852987" y="692150"/>
            <a:ext cx="36671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ourier New"/>
              <a:buNone/>
            </a:pPr>
            <a:r>
              <a:rPr lang="en-US" sz="2400" b="1" i="0" u="none" strike="noStrike" cap="none">
                <a:solidFill>
                  <a:schemeClr val="dk1"/>
                </a:solidFill>
                <a:latin typeface="Courier New"/>
                <a:ea typeface="Courier New"/>
                <a:cs typeface="Courier New"/>
                <a:sym typeface="Courier New"/>
              </a:rPr>
              <a:t>A</a:t>
            </a:r>
            <a:endParaRPr/>
          </a:p>
        </p:txBody>
      </p:sp>
      <p:sp>
        <p:nvSpPr>
          <p:cNvPr id="185" name="Google Shape;185;p9"/>
          <p:cNvSpPr txBox="1"/>
          <p:nvPr/>
        </p:nvSpPr>
        <p:spPr>
          <a:xfrm>
            <a:off x="2327275" y="692150"/>
            <a:ext cx="146208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ourier New"/>
              <a:buNone/>
            </a:pPr>
            <a:r>
              <a:rPr lang="en-US" sz="2400" b="1" i="0" u="none" strike="noStrike" cap="none">
                <a:solidFill>
                  <a:schemeClr val="dk1"/>
                </a:solidFill>
                <a:latin typeface="Courier New"/>
                <a:ea typeface="Courier New"/>
                <a:cs typeface="Courier New"/>
                <a:sym typeface="Courier New"/>
              </a:rPr>
              <a:t>S.value</a:t>
            </a:r>
            <a:endParaRPr/>
          </a:p>
        </p:txBody>
      </p:sp>
      <p:sp>
        <p:nvSpPr>
          <p:cNvPr id="186" name="Google Shape;186;p9"/>
          <p:cNvSpPr txBox="1"/>
          <p:nvPr/>
        </p:nvSpPr>
        <p:spPr>
          <a:xfrm>
            <a:off x="7019925" y="668337"/>
            <a:ext cx="36671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ourier New"/>
              <a:buNone/>
            </a:pPr>
            <a:r>
              <a:rPr lang="en-US" sz="2400" b="1" i="0" u="none" strike="noStrike" cap="none">
                <a:solidFill>
                  <a:schemeClr val="dk1"/>
                </a:solidFill>
                <a:latin typeface="Courier New"/>
                <a:ea typeface="Courier New"/>
                <a:cs typeface="Courier New"/>
                <a:sym typeface="Courier New"/>
              </a:rPr>
              <a:t>B</a:t>
            </a:r>
            <a:endParaRPr/>
          </a:p>
        </p:txBody>
      </p:sp>
      <p:sp>
        <p:nvSpPr>
          <p:cNvPr id="187" name="Google Shape;187;p9"/>
          <p:cNvSpPr txBox="1"/>
          <p:nvPr/>
        </p:nvSpPr>
        <p:spPr>
          <a:xfrm>
            <a:off x="4572000" y="1716087"/>
            <a:ext cx="1039812"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wait(S)</a:t>
            </a:r>
            <a:endParaRPr/>
          </a:p>
        </p:txBody>
      </p:sp>
      <p:sp>
        <p:nvSpPr>
          <p:cNvPr id="188" name="Google Shape;188;p9"/>
          <p:cNvSpPr txBox="1"/>
          <p:nvPr/>
        </p:nvSpPr>
        <p:spPr>
          <a:xfrm>
            <a:off x="2700337" y="2420937"/>
            <a:ext cx="358775"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p:txBody>
      </p:sp>
      <p:sp>
        <p:nvSpPr>
          <p:cNvPr id="189" name="Google Shape;189;p9"/>
          <p:cNvSpPr txBox="1"/>
          <p:nvPr/>
        </p:nvSpPr>
        <p:spPr>
          <a:xfrm>
            <a:off x="2700337" y="3573462"/>
            <a:ext cx="5032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a:t>
            </a:r>
            <a:endParaRPr/>
          </a:p>
        </p:txBody>
      </p:sp>
      <p:sp>
        <p:nvSpPr>
          <p:cNvPr id="190" name="Google Shape;190;p9"/>
          <p:cNvSpPr txBox="1"/>
          <p:nvPr/>
        </p:nvSpPr>
        <p:spPr>
          <a:xfrm>
            <a:off x="2700337" y="4724400"/>
            <a:ext cx="358775"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p:txBody>
      </p:sp>
      <p:sp>
        <p:nvSpPr>
          <p:cNvPr id="191" name="Google Shape;191;p9"/>
          <p:cNvSpPr txBox="1"/>
          <p:nvPr/>
        </p:nvSpPr>
        <p:spPr>
          <a:xfrm>
            <a:off x="2700337" y="1676400"/>
            <a:ext cx="358775"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a:t>
            </a:r>
            <a:endParaRPr/>
          </a:p>
        </p:txBody>
      </p:sp>
      <p:sp>
        <p:nvSpPr>
          <p:cNvPr id="192" name="Google Shape;192;p9"/>
          <p:cNvSpPr txBox="1"/>
          <p:nvPr/>
        </p:nvSpPr>
        <p:spPr>
          <a:xfrm>
            <a:off x="2700337" y="5805487"/>
            <a:ext cx="358775"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a:t>
            </a:r>
            <a:endParaRPr/>
          </a:p>
        </p:txBody>
      </p:sp>
      <p:cxnSp>
        <p:nvCxnSpPr>
          <p:cNvPr id="193" name="Google Shape;193;p9"/>
          <p:cNvCxnSpPr/>
          <p:nvPr/>
        </p:nvCxnSpPr>
        <p:spPr>
          <a:xfrm>
            <a:off x="5041900" y="1260475"/>
            <a:ext cx="0" cy="503237"/>
          </a:xfrm>
          <a:prstGeom prst="straightConnector1">
            <a:avLst/>
          </a:prstGeom>
          <a:noFill/>
          <a:ln w="9525" cap="flat" cmpd="sng">
            <a:solidFill>
              <a:schemeClr val="dk1"/>
            </a:solidFill>
            <a:prstDash val="solid"/>
            <a:miter lim="800000"/>
            <a:headEnd type="none" w="med" len="med"/>
            <a:tailEnd type="triangle" w="med" len="med"/>
          </a:ln>
        </p:spPr>
      </p:cxnSp>
      <p:sp>
        <p:nvSpPr>
          <p:cNvPr id="194" name="Google Shape;194;p9"/>
          <p:cNvSpPr txBox="1"/>
          <p:nvPr/>
        </p:nvSpPr>
        <p:spPr>
          <a:xfrm>
            <a:off x="6745287" y="2805112"/>
            <a:ext cx="1039812"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wait(S)</a:t>
            </a:r>
            <a:endParaRPr/>
          </a:p>
        </p:txBody>
      </p:sp>
      <p:cxnSp>
        <p:nvCxnSpPr>
          <p:cNvPr id="195" name="Google Shape;195;p9"/>
          <p:cNvCxnSpPr/>
          <p:nvPr/>
        </p:nvCxnSpPr>
        <p:spPr>
          <a:xfrm>
            <a:off x="7202487" y="1196975"/>
            <a:ext cx="0" cy="1584325"/>
          </a:xfrm>
          <a:prstGeom prst="straightConnector1">
            <a:avLst/>
          </a:prstGeom>
          <a:noFill/>
          <a:ln w="9525" cap="flat" cmpd="sng">
            <a:solidFill>
              <a:schemeClr val="dk1"/>
            </a:solidFill>
            <a:prstDash val="solid"/>
            <a:miter lim="800000"/>
            <a:headEnd type="none" w="med" len="med"/>
            <a:tailEnd type="triangle" w="med" len="med"/>
          </a:ln>
        </p:spPr>
      </p:cxnSp>
      <p:sp>
        <p:nvSpPr>
          <p:cNvPr id="196" name="Google Shape;196;p9"/>
          <p:cNvSpPr txBox="1"/>
          <p:nvPr/>
        </p:nvSpPr>
        <p:spPr>
          <a:xfrm>
            <a:off x="4454525" y="3954462"/>
            <a:ext cx="1284287"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signal(S)</a:t>
            </a:r>
            <a:endParaRPr/>
          </a:p>
        </p:txBody>
      </p:sp>
      <p:cxnSp>
        <p:nvCxnSpPr>
          <p:cNvPr id="197" name="Google Shape;197;p9"/>
          <p:cNvCxnSpPr/>
          <p:nvPr/>
        </p:nvCxnSpPr>
        <p:spPr>
          <a:xfrm>
            <a:off x="5076825" y="2276475"/>
            <a:ext cx="0" cy="1728787"/>
          </a:xfrm>
          <a:prstGeom prst="straightConnector1">
            <a:avLst/>
          </a:prstGeom>
          <a:noFill/>
          <a:ln w="38100" cap="flat" cmpd="sng">
            <a:solidFill>
              <a:srgbClr val="3333FF"/>
            </a:solidFill>
            <a:prstDash val="solid"/>
            <a:miter lim="800000"/>
            <a:headEnd type="none" w="med" len="med"/>
            <a:tailEnd type="triangle" w="med" len="med"/>
          </a:ln>
        </p:spPr>
      </p:cxnSp>
      <p:sp>
        <p:nvSpPr>
          <p:cNvPr id="198" name="Google Shape;198;p9"/>
          <p:cNvSpPr txBox="1"/>
          <p:nvPr/>
        </p:nvSpPr>
        <p:spPr>
          <a:xfrm>
            <a:off x="1593850" y="3536950"/>
            <a:ext cx="36671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ourier New"/>
              <a:buNone/>
            </a:pPr>
            <a:r>
              <a:rPr lang="en-US" sz="2400" b="0" i="0" u="none" strike="noStrike" cap="none">
                <a:solidFill>
                  <a:schemeClr val="dk1"/>
                </a:solidFill>
                <a:latin typeface="Courier New"/>
                <a:ea typeface="Courier New"/>
                <a:cs typeface="Courier New"/>
                <a:sym typeface="Courier New"/>
              </a:rPr>
              <a:t>B</a:t>
            </a:r>
            <a:endParaRPr/>
          </a:p>
        </p:txBody>
      </p:sp>
      <p:cxnSp>
        <p:nvCxnSpPr>
          <p:cNvPr id="199" name="Google Shape;199;p9"/>
          <p:cNvCxnSpPr/>
          <p:nvPr/>
        </p:nvCxnSpPr>
        <p:spPr>
          <a:xfrm>
            <a:off x="5076825" y="4508500"/>
            <a:ext cx="0" cy="1800225"/>
          </a:xfrm>
          <a:prstGeom prst="straightConnector1">
            <a:avLst/>
          </a:prstGeom>
          <a:noFill/>
          <a:ln w="9525" cap="flat" cmpd="sng">
            <a:solidFill>
              <a:schemeClr val="dk1"/>
            </a:solidFill>
            <a:prstDash val="solid"/>
            <a:miter lim="800000"/>
            <a:headEnd type="none" w="med" len="med"/>
            <a:tailEnd type="triangle" w="med" len="med"/>
          </a:ln>
        </p:spPr>
      </p:cxnSp>
      <p:cxnSp>
        <p:nvCxnSpPr>
          <p:cNvPr id="200" name="Google Shape;200;p9"/>
          <p:cNvCxnSpPr/>
          <p:nvPr/>
        </p:nvCxnSpPr>
        <p:spPr>
          <a:xfrm>
            <a:off x="7235825" y="4365625"/>
            <a:ext cx="0" cy="792162"/>
          </a:xfrm>
          <a:prstGeom prst="straightConnector1">
            <a:avLst/>
          </a:prstGeom>
          <a:noFill/>
          <a:ln w="38100" cap="flat" cmpd="sng">
            <a:solidFill>
              <a:srgbClr val="3333FF"/>
            </a:solidFill>
            <a:prstDash val="solid"/>
            <a:miter lim="800000"/>
            <a:headEnd type="none" w="med" len="med"/>
            <a:tailEnd type="triangle" w="med" len="med"/>
          </a:ln>
        </p:spPr>
      </p:cxnSp>
      <p:sp>
        <p:nvSpPr>
          <p:cNvPr id="201" name="Google Shape;201;p9"/>
          <p:cNvSpPr txBox="1"/>
          <p:nvPr/>
        </p:nvSpPr>
        <p:spPr>
          <a:xfrm>
            <a:off x="6659562" y="5178425"/>
            <a:ext cx="1284287"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Courier New"/>
              <a:buNone/>
            </a:pPr>
            <a:r>
              <a:rPr lang="en-US" sz="1600" b="0" i="0" u="none" strike="noStrike" cap="none">
                <a:solidFill>
                  <a:schemeClr val="dk1"/>
                </a:solidFill>
                <a:latin typeface="Courier New"/>
                <a:ea typeface="Courier New"/>
                <a:cs typeface="Courier New"/>
                <a:sym typeface="Courier New"/>
              </a:rPr>
              <a:t>signal(S)</a:t>
            </a:r>
            <a:endParaRPr/>
          </a:p>
        </p:txBody>
      </p:sp>
      <p:cxnSp>
        <p:nvCxnSpPr>
          <p:cNvPr id="202" name="Google Shape;202;p9"/>
          <p:cNvCxnSpPr/>
          <p:nvPr/>
        </p:nvCxnSpPr>
        <p:spPr>
          <a:xfrm>
            <a:off x="7235825" y="3265487"/>
            <a:ext cx="0" cy="1081087"/>
          </a:xfrm>
          <a:prstGeom prst="straightConnector1">
            <a:avLst/>
          </a:prstGeom>
          <a:noFill/>
          <a:ln w="9525" cap="flat" cmpd="sng">
            <a:solidFill>
              <a:schemeClr val="dk1"/>
            </a:solidFill>
            <a:prstDash val="solid"/>
            <a:miter lim="800000"/>
            <a:headEnd type="none" w="med" len="med"/>
            <a:tailEnd type="none" w="med" len="med"/>
          </a:ln>
        </p:spPr>
      </p:cxnSp>
      <p:cxnSp>
        <p:nvCxnSpPr>
          <p:cNvPr id="203" name="Google Shape;203;p9"/>
          <p:cNvCxnSpPr/>
          <p:nvPr/>
        </p:nvCxnSpPr>
        <p:spPr>
          <a:xfrm>
            <a:off x="7235825" y="5516562"/>
            <a:ext cx="0" cy="792162"/>
          </a:xfrm>
          <a:prstGeom prst="straightConnector1">
            <a:avLst/>
          </a:prstGeom>
          <a:noFill/>
          <a:ln w="9525" cap="flat" cmpd="sng">
            <a:solidFill>
              <a:schemeClr val="dk1"/>
            </a:solidFill>
            <a:prstDash val="solid"/>
            <a:miter lim="800000"/>
            <a:headEnd type="none" w="med" len="med"/>
            <a:tailEnd type="triangle" w="med" len="med"/>
          </a:ln>
        </p:spPr>
      </p:cxnSp>
      <p:cxnSp>
        <p:nvCxnSpPr>
          <p:cNvPr id="204" name="Google Shape;204;p9"/>
          <p:cNvCxnSpPr/>
          <p:nvPr/>
        </p:nvCxnSpPr>
        <p:spPr>
          <a:xfrm>
            <a:off x="7308850" y="188912"/>
            <a:ext cx="360362" cy="0"/>
          </a:xfrm>
          <a:prstGeom prst="straightConnector1">
            <a:avLst/>
          </a:prstGeom>
          <a:noFill/>
          <a:ln w="9525" cap="flat" cmpd="sng">
            <a:solidFill>
              <a:schemeClr val="dk1"/>
            </a:solidFill>
            <a:prstDash val="solid"/>
            <a:miter lim="800000"/>
            <a:headEnd type="none" w="med" len="med"/>
            <a:tailEnd type="triangle" w="med" len="med"/>
          </a:ln>
        </p:spPr>
      </p:cxnSp>
      <p:sp>
        <p:nvSpPr>
          <p:cNvPr id="205" name="Google Shape;205;p9"/>
          <p:cNvSpPr txBox="1"/>
          <p:nvPr/>
        </p:nvSpPr>
        <p:spPr>
          <a:xfrm>
            <a:off x="7669212" y="58737"/>
            <a:ext cx="1309687"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Normal Execution</a:t>
            </a:r>
            <a:endParaRPr/>
          </a:p>
        </p:txBody>
      </p:sp>
      <p:cxnSp>
        <p:nvCxnSpPr>
          <p:cNvPr id="206" name="Google Shape;206;p9"/>
          <p:cNvCxnSpPr/>
          <p:nvPr/>
        </p:nvCxnSpPr>
        <p:spPr>
          <a:xfrm>
            <a:off x="7308850" y="404812"/>
            <a:ext cx="360362" cy="0"/>
          </a:xfrm>
          <a:prstGeom prst="straightConnector1">
            <a:avLst/>
          </a:prstGeom>
          <a:noFill/>
          <a:ln w="38100" cap="flat" cmpd="sng">
            <a:solidFill>
              <a:schemeClr val="dk1"/>
            </a:solidFill>
            <a:prstDash val="solid"/>
            <a:miter lim="800000"/>
            <a:headEnd type="none" w="med" len="med"/>
            <a:tailEnd type="triangle" w="med" len="med"/>
          </a:ln>
        </p:spPr>
      </p:cxnSp>
      <p:sp>
        <p:nvSpPr>
          <p:cNvPr id="207" name="Google Shape;207;p9"/>
          <p:cNvSpPr txBox="1"/>
          <p:nvPr/>
        </p:nvSpPr>
        <p:spPr>
          <a:xfrm>
            <a:off x="7669212" y="274637"/>
            <a:ext cx="1141412"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Critical Section</a:t>
            </a:r>
            <a:endParaRPr/>
          </a:p>
        </p:txBody>
      </p:sp>
      <p:cxnSp>
        <p:nvCxnSpPr>
          <p:cNvPr id="208" name="Google Shape;208;p9"/>
          <p:cNvCxnSpPr/>
          <p:nvPr/>
        </p:nvCxnSpPr>
        <p:spPr>
          <a:xfrm>
            <a:off x="7308850" y="620712"/>
            <a:ext cx="360362" cy="0"/>
          </a:xfrm>
          <a:prstGeom prst="straightConnector1">
            <a:avLst/>
          </a:prstGeom>
          <a:noFill/>
          <a:ln w="12700" cap="flat" cmpd="sng">
            <a:solidFill>
              <a:schemeClr val="dk1"/>
            </a:solidFill>
            <a:prstDash val="solid"/>
            <a:miter lim="800000"/>
            <a:headEnd type="none" w="med" len="med"/>
            <a:tailEnd type="triangle" w="med" len="med"/>
          </a:ln>
        </p:spPr>
      </p:cxnSp>
      <p:sp>
        <p:nvSpPr>
          <p:cNvPr id="209" name="Google Shape;209;p9"/>
          <p:cNvSpPr txBox="1"/>
          <p:nvPr/>
        </p:nvSpPr>
        <p:spPr>
          <a:xfrm>
            <a:off x="7667625" y="487362"/>
            <a:ext cx="1476375"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Blocked on</a:t>
            </a:r>
            <a:endParaRPr/>
          </a:p>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semaphore</a:t>
            </a:r>
            <a:endParaRPr/>
          </a:p>
        </p:txBody>
      </p:sp>
      <p:sp>
        <p:nvSpPr>
          <p:cNvPr id="210" name="Google Shape;210;p9"/>
          <p:cNvSpPr txBox="1"/>
          <p:nvPr/>
        </p:nvSpPr>
        <p:spPr>
          <a:xfrm>
            <a:off x="3851275" y="2924175"/>
            <a:ext cx="1141412"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333FF"/>
              </a:buClr>
              <a:buSzPts val="1200"/>
              <a:buFont typeface="Times New Roman"/>
              <a:buNone/>
            </a:pPr>
            <a:r>
              <a:rPr lang="en-US" sz="1200" b="0" i="0" u="none" strike="noStrike" cap="none">
                <a:solidFill>
                  <a:srgbClr val="3333FF"/>
                </a:solidFill>
                <a:latin typeface="Times New Roman"/>
                <a:ea typeface="Times New Roman"/>
                <a:cs typeface="Times New Roman"/>
                <a:sym typeface="Times New Roman"/>
              </a:rPr>
              <a:t>Critical Section</a:t>
            </a:r>
            <a:endParaRPr/>
          </a:p>
        </p:txBody>
      </p:sp>
      <p:sp>
        <p:nvSpPr>
          <p:cNvPr id="211" name="Google Shape;211;p9"/>
          <p:cNvSpPr txBox="1"/>
          <p:nvPr/>
        </p:nvSpPr>
        <p:spPr>
          <a:xfrm>
            <a:off x="7308850" y="4581525"/>
            <a:ext cx="1141412"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333FF"/>
              </a:buClr>
              <a:buSzPts val="1200"/>
              <a:buFont typeface="Times New Roman"/>
              <a:buNone/>
            </a:pPr>
            <a:r>
              <a:rPr lang="en-US" sz="1200" b="0" i="0" u="none" strike="noStrike" cap="none">
                <a:solidFill>
                  <a:srgbClr val="3333FF"/>
                </a:solidFill>
                <a:latin typeface="Times New Roman"/>
                <a:ea typeface="Times New Roman"/>
                <a:cs typeface="Times New Roman"/>
                <a:sym typeface="Times New Roman"/>
              </a:rPr>
              <a:t>Critical Section</a:t>
            </a:r>
            <a:endParaRPr/>
          </a:p>
        </p:txBody>
      </p:sp>
      <p:sp>
        <p:nvSpPr>
          <p:cNvPr id="212" name="Google Shape;212;p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osnetppt">
  <a:themeElements>
    <a:clrScheme name="osnet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netppt">
  <a:themeElements>
    <a:clrScheme name="osnet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1856</Words>
  <Application>Microsoft Office PowerPoint</Application>
  <PresentationFormat>如螢幕大小 (4:3)</PresentationFormat>
  <Paragraphs>417</Paragraphs>
  <Slides>35</Slides>
  <Notes>35</Notes>
  <HiddenSlides>0</HiddenSlides>
  <MMClips>0</MMClips>
  <ScaleCrop>false</ScaleCrop>
  <HeadingPairs>
    <vt:vector size="8" baseType="variant">
      <vt:variant>
        <vt:lpstr>使用字型</vt:lpstr>
      </vt:variant>
      <vt:variant>
        <vt:i4>3</vt:i4>
      </vt:variant>
      <vt:variant>
        <vt:lpstr>佈景主題</vt:lpstr>
      </vt:variant>
      <vt:variant>
        <vt:i4>2</vt:i4>
      </vt:variant>
      <vt:variant>
        <vt:lpstr>內嵌 OLE 伺服程式</vt:lpstr>
      </vt:variant>
      <vt:variant>
        <vt:i4>1</vt:i4>
      </vt:variant>
      <vt:variant>
        <vt:lpstr>投影片標題</vt:lpstr>
      </vt:variant>
      <vt:variant>
        <vt:i4>35</vt:i4>
      </vt:variant>
    </vt:vector>
  </HeadingPairs>
  <TitlesOfParts>
    <vt:vector size="41" baseType="lpstr">
      <vt:lpstr>Arial</vt:lpstr>
      <vt:lpstr>Courier New</vt:lpstr>
      <vt:lpstr>Times New Roman</vt:lpstr>
      <vt:lpstr>1_osnetppt</vt:lpstr>
      <vt:lpstr>osnetppt</vt:lpstr>
      <vt:lpstr>PBrush</vt:lpstr>
      <vt:lpstr>Lab 12  Semaphores</vt:lpstr>
      <vt:lpstr>Race Condition</vt:lpstr>
      <vt:lpstr>Race Condition (cont.)</vt:lpstr>
      <vt:lpstr>Race Condition (cont.)</vt:lpstr>
      <vt:lpstr>Process Synchronization</vt:lpstr>
      <vt:lpstr>Process Synchronization (cont.)</vt:lpstr>
      <vt:lpstr>Process Synchronization (cont.)</vt:lpstr>
      <vt:lpstr>Process Synchronization (cont.)</vt:lpstr>
      <vt:lpstr>PowerPoint 簡報</vt:lpstr>
      <vt:lpstr>POSIX Semaphores</vt:lpstr>
      <vt:lpstr>Unnamed Semaphores</vt:lpstr>
      <vt:lpstr>Unnamed Semaphores</vt:lpstr>
      <vt:lpstr>Unnamed Semaphores</vt:lpstr>
      <vt:lpstr>Unnamed Semaphores</vt:lpstr>
      <vt:lpstr>Unnamed Semaphores_Examples</vt:lpstr>
      <vt:lpstr>Unnamed Semaphores</vt:lpstr>
      <vt:lpstr>Unnamed Semaphores</vt:lpstr>
      <vt:lpstr>Sample</vt:lpstr>
      <vt:lpstr>Sample (cont.)</vt:lpstr>
      <vt:lpstr>Named Semaphores</vt:lpstr>
      <vt:lpstr>Named Semaphore Operations</vt:lpstr>
      <vt:lpstr>Named Semaphores</vt:lpstr>
      <vt:lpstr>Named Semaphores</vt:lpstr>
      <vt:lpstr>Named Semaphores</vt:lpstr>
      <vt:lpstr>Named Semaphores</vt:lpstr>
      <vt:lpstr>Named Semaphores_Examples</vt:lpstr>
      <vt:lpstr>Sample</vt:lpstr>
      <vt:lpstr>Solution to the Race Condition</vt:lpstr>
      <vt:lpstr>Example</vt:lpstr>
      <vt:lpstr>Example (cont.)</vt:lpstr>
      <vt:lpstr>PowerPoint 簡報</vt:lpstr>
      <vt:lpstr>Exercise1</vt:lpstr>
      <vt:lpstr>Exercise2</vt:lpstr>
      <vt:lpstr>Exercise2- Result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12  Semaphores</dc:title>
  <dc:creator>CJSREX</dc:creator>
  <cp:lastModifiedBy>Simone Cheng</cp:lastModifiedBy>
  <cp:revision>6</cp:revision>
  <dcterms:created xsi:type="dcterms:W3CDTF">2007-09-05T09:28:55Z</dcterms:created>
  <dcterms:modified xsi:type="dcterms:W3CDTF">2024-01-01T01:36:37Z</dcterms:modified>
</cp:coreProperties>
</file>