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6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iTa8hwLrsX7jPUiy6ChT3R01yZ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F8BCF-9E42-42E2-93B3-DDBD2285220A}" v="1" dt="2023-12-06T07:35:34.790"/>
    <p1510:client id="{54D2433B-5410-49A8-A5DB-B37A4FAD8A5B}" v="7" dt="2023-12-06T06:17:00.813"/>
    <p1510:client id="{6B62A960-2C93-439F-89AE-FB7B554C30F1}" v="6" dt="2023-12-06T06:15:17.011"/>
  </p1510:revLst>
</p1510:revInfo>
</file>

<file path=ppt/tableStyles.xml><?xml version="1.0" encoding="utf-8"?>
<a:tblStyleLst xmlns:a="http://schemas.openxmlformats.org/drawingml/2006/main" def="{1332DD19-41B3-42CA-A553-CFDBE7757684}">
  <a:tblStyle styleId="{1332DD19-41B3-42CA-A553-CFDBE77576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customschemas.google.com/relationships/presentationmetadata" Target="metadata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2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2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3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2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2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2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2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8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2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3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0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3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2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3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3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3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3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3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5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55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57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9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9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0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60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1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3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3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4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64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5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65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6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6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66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7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67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6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8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68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9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69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69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0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0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70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7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71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71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7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7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7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7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7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7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7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3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73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7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7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74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74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7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5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75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7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7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76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76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7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7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7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7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77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osnet.cs.nchu.edu.tw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0" y="-27000"/>
            <a:ext cx="9143280" cy="961200"/>
            <a:chOff x="0" y="-27000"/>
            <a:chExt cx="9143280" cy="961200"/>
          </a:xfrm>
        </p:grpSpPr>
        <p:pic>
          <p:nvPicPr>
            <p:cNvPr id="11" name="Google Shape;11;p39" descr="oslab logo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0" y="-27000"/>
              <a:ext cx="7666920" cy="957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39" descr="15">
              <a:hlinkClick r:id="rId16"/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451640" y="-27000"/>
              <a:ext cx="1691640" cy="961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39"/>
          <p:cNvGrpSpPr/>
          <p:nvPr/>
        </p:nvGrpSpPr>
        <p:grpSpPr>
          <a:xfrm>
            <a:off x="0" y="907920"/>
            <a:ext cx="6516000" cy="5760720"/>
            <a:chOff x="0" y="907920"/>
            <a:chExt cx="6516000" cy="5760720"/>
          </a:xfrm>
        </p:grpSpPr>
        <p:graphicFrame>
          <p:nvGraphicFramePr>
            <p:cNvPr id="14" name="Google Shape;14;p39"/>
            <p:cNvGraphicFramePr/>
            <p:nvPr/>
          </p:nvGraphicFramePr>
          <p:xfrm>
            <a:off x="0" y="907920"/>
            <a:ext cx="4442760" cy="5328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18" imgW="4442760" imgH="5328360" progId="PBrush">
                    <p:embed/>
                  </p:oleObj>
                </mc:Choice>
                <mc:Fallback>
                  <p:oleObj r:id="rId18" imgW="4442760" imgH="5328360" progId="PBrush">
                    <p:embed/>
                    <p:pic>
                      <p:nvPicPr>
                        <p:cNvPr id="14" name="Google Shape;14;p39"/>
                        <p:cNvPicPr preferRelativeResize="0"/>
                        <p:nvPr/>
                      </p:nvPicPr>
                      <p:blipFill rotWithShape="1">
                        <a:blip r:embed="rId19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0" y="907920"/>
                          <a:ext cx="4442760" cy="5328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Google Shape;15;p39"/>
            <p:cNvSpPr/>
            <p:nvPr/>
          </p:nvSpPr>
          <p:spPr>
            <a:xfrm>
              <a:off x="2627280" y="6453360"/>
              <a:ext cx="3888720" cy="21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NCHU System &amp; Network Lab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41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3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tlpi/code/online/dist/threads/prod_condvar.c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hyperlink" Target="https://www.geeksforgeeks.org/print-1-2-3-infinitely-using-threads-in-c/" TargetMode="External"/><Relationship Id="rId4" Type="http://schemas.openxmlformats.org/officeDocument/2006/relationships/hyperlink" Target="http://www.csc.villanova.edu/~mdamian/threads/posixsem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13 </a:t>
            </a:r>
            <a:br>
              <a:rPr lang="en-US" sz="4400"/>
            </a:br>
            <a:r>
              <a:rPr lang="en-US" sz="4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 and Condition Variable</a:t>
            </a:r>
            <a:endParaRPr sz="4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 txBox="1"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TA: Tzu-Han Chen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Professor: Hsung-Pin Chang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Operating System Lab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 txBox="1">
            <a:spLocks noGrp="1"/>
          </p:cNvSpPr>
          <p:nvPr>
            <p:ph type="title" idx="4294967295"/>
          </p:nvPr>
        </p:nvSpPr>
        <p:spPr>
          <a:xfrm>
            <a:off x="457200" y="342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1 showing Race Condition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10"/>
          <p:cNvPicPr preferRelativeResize="0"/>
          <p:nvPr/>
        </p:nvPicPr>
        <p:blipFill rotWithShape="1">
          <a:blip r:embed="rId3">
            <a:alphaModFix/>
          </a:blip>
          <a:srcRect b="29386"/>
          <a:stretch/>
        </p:blipFill>
        <p:spPr>
          <a:xfrm>
            <a:off x="226103" y="917933"/>
            <a:ext cx="4175640" cy="548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0"/>
          <p:cNvPicPr preferRelativeResize="0"/>
          <p:nvPr/>
        </p:nvPicPr>
        <p:blipFill rotWithShape="1">
          <a:blip r:embed="rId4">
            <a:alphaModFix/>
          </a:blip>
          <a:srcRect t="6008" r="44466"/>
          <a:stretch/>
        </p:blipFill>
        <p:spPr>
          <a:xfrm>
            <a:off x="4454351" y="1602925"/>
            <a:ext cx="4209896" cy="445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Result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3" name="Google Shape;3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" y="2728440"/>
            <a:ext cx="7020000" cy="69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/>
          <p:nvPr/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12"/>
          <p:cNvGraphicFramePr/>
          <p:nvPr/>
        </p:nvGraphicFramePr>
        <p:xfrm>
          <a:off x="468360" y="1773360"/>
          <a:ext cx="8279625" cy="3989125"/>
        </p:xfrm>
        <a:graphic>
          <a:graphicData uri="http://schemas.openxmlformats.org/drawingml/2006/table">
            <a:tbl>
              <a:tblPr>
                <a:noFill/>
                <a:tableStyleId>{1332DD19-41B3-42CA-A553-CFDBE7757684}</a:tableStyleId>
              </a:tblPr>
              <a:tblGrid>
                <a:gridCol w="26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2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12"/>
          <p:cNvSpPr/>
          <p:nvPr/>
        </p:nvSpPr>
        <p:spPr>
          <a:xfrm>
            <a:off x="8347320" y="5229360"/>
            <a:ext cx="801720" cy="5328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/>
          <p:nvPr/>
        </p:nvSpPr>
        <p:spPr>
          <a:xfrm>
            <a:off x="69480" y="1917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55080" y="2488320"/>
            <a:ext cx="373680" cy="35928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69480" y="3069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55080" y="35928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69480" y="416412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56520" y="473544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53280" y="531468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/>
          <p:nvPr/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13"/>
          <p:cNvGraphicFramePr/>
          <p:nvPr/>
        </p:nvGraphicFramePr>
        <p:xfrm>
          <a:off x="468360" y="1773360"/>
          <a:ext cx="8279625" cy="3989125"/>
        </p:xfrm>
        <a:graphic>
          <a:graphicData uri="http://schemas.openxmlformats.org/drawingml/2006/table">
            <a:tbl>
              <a:tblPr>
                <a:noFill/>
                <a:tableStyleId>{1332DD19-41B3-42CA-A553-CFDBE7757684}</a:tableStyleId>
              </a:tblPr>
              <a:tblGrid>
                <a:gridCol w="26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2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6" name="Google Shape;406;p13"/>
          <p:cNvSpPr/>
          <p:nvPr/>
        </p:nvSpPr>
        <p:spPr>
          <a:xfrm>
            <a:off x="8686800" y="5301360"/>
            <a:ext cx="456480" cy="460800"/>
          </a:xfrm>
          <a:prstGeom prst="donut">
            <a:avLst>
              <a:gd name="adj" fmla="val 25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69480" y="1917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55080" y="2488320"/>
            <a:ext cx="373680" cy="35928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69480" y="3069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55080" y="35928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69480" y="416412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56520" y="473544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53280" y="531468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/>
          <p:nvPr/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Race Condition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0" name="Google Shape;420;p14"/>
          <p:cNvGraphicFramePr/>
          <p:nvPr/>
        </p:nvGraphicFramePr>
        <p:xfrm>
          <a:off x="468360" y="1773360"/>
          <a:ext cx="8279625" cy="3989125"/>
        </p:xfrm>
        <a:graphic>
          <a:graphicData uri="http://schemas.openxmlformats.org/drawingml/2006/table">
            <a:tbl>
              <a:tblPr>
                <a:noFill/>
                <a:tableStyleId>{1332DD19-41B3-42CA-A553-CFDBE7757684}</a:tableStyleId>
              </a:tblPr>
              <a:tblGrid>
                <a:gridCol w="26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Thread 2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loc=glob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loc++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glob=loc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1" name="Google Shape;421;p14"/>
          <p:cNvSpPr/>
          <p:nvPr/>
        </p:nvSpPr>
        <p:spPr>
          <a:xfrm>
            <a:off x="4212000" y="3479760"/>
            <a:ext cx="4536000" cy="5752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468360" y="4631760"/>
            <a:ext cx="3742920" cy="5752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69480" y="1917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55080" y="2488320"/>
            <a:ext cx="373680" cy="35928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69480" y="30690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55080" y="359280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69480" y="416412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56520" y="473544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53280" y="5314680"/>
            <a:ext cx="359280" cy="34992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14"/>
          <p:cNvCxnSpPr/>
          <p:nvPr/>
        </p:nvCxnSpPr>
        <p:spPr>
          <a:xfrm rot="10800000" flipH="1">
            <a:off x="4139640" y="4163760"/>
            <a:ext cx="144720" cy="35136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1 : How to Solve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l="8097" t="39384" r="54618" b="15079"/>
          <a:stretch/>
        </p:blipFill>
        <p:spPr>
          <a:xfrm>
            <a:off x="1907640" y="2234160"/>
            <a:ext cx="6048000" cy="415476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5"/>
          <p:cNvSpPr/>
          <p:nvPr/>
        </p:nvSpPr>
        <p:spPr>
          <a:xfrm>
            <a:off x="2627280" y="2476440"/>
            <a:ext cx="4432320" cy="9518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15"/>
          <p:cNvPicPr preferRelativeResize="0"/>
          <p:nvPr/>
        </p:nvPicPr>
        <p:blipFill rotWithShape="1">
          <a:blip r:embed="rId3">
            <a:alphaModFix/>
          </a:blip>
          <a:srcRect l="8097" t="28734" r="54618" b="62954"/>
          <a:stretch/>
        </p:blipFill>
        <p:spPr>
          <a:xfrm>
            <a:off x="1907640" y="1477440"/>
            <a:ext cx="6048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/>
          <p:nvPr/>
        </p:nvSpPr>
        <p:spPr>
          <a:xfrm>
            <a:off x="2627280" y="4683600"/>
            <a:ext cx="4432320" cy="95184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Example1 : How to Solve(cont.)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9" name="Google Shape;449;p16"/>
          <p:cNvPicPr preferRelativeResize="0"/>
          <p:nvPr/>
        </p:nvPicPr>
        <p:blipFill rotWithShape="1">
          <a:blip r:embed="rId3">
            <a:alphaModFix/>
          </a:blip>
          <a:srcRect l="8343" t="12469" r="55054" b="11073"/>
          <a:stretch/>
        </p:blipFill>
        <p:spPr>
          <a:xfrm>
            <a:off x="2160000" y="1260000"/>
            <a:ext cx="4320000" cy="5078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6"/>
          <p:cNvSpPr/>
          <p:nvPr/>
        </p:nvSpPr>
        <p:spPr>
          <a:xfrm>
            <a:off x="2483640" y="5589360"/>
            <a:ext cx="2591640" cy="19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4">
            <a:alphaModFix/>
          </a:blip>
          <a:srcRect l="11063" t="37368" r="67417" b="60924"/>
          <a:stretch/>
        </p:blipFill>
        <p:spPr>
          <a:xfrm>
            <a:off x="2627280" y="1823400"/>
            <a:ext cx="2591640" cy="11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6"/>
          <p:cNvSpPr/>
          <p:nvPr/>
        </p:nvSpPr>
        <p:spPr>
          <a:xfrm>
            <a:off x="2471040" y="1808280"/>
            <a:ext cx="3108240" cy="194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Result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17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Results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always reliably incremented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But, the execution time becomes longer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100000"/>
              </a:lnSpc>
              <a:spcBef>
                <a:spcPts val="241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480" y="3960000"/>
            <a:ext cx="544752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POSIX Mutex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∙"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POSIX Condition Variable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Variable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85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Variables: signaling changes of state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 or semaphore: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serialized access to a resource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Prevents multiple threads from accessing a shared variable at the same time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variable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one thread to notify some other thread that some event has occurred.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thread informs other threads about changes in the state of a shared resource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threads wait (block) for such notification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∙"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POSIX Mutex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Variable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Variable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0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 (Cont.)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Without condition variables, the programmer would need to have threads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continually polling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check if the condition is satisfied or not.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resource consuming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condition variable is always used in conjunction with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lock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0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1"/>
          <p:cNvSpPr txBox="1">
            <a:spLocks noGrp="1"/>
          </p:cNvSpPr>
          <p:nvPr>
            <p:ph type="body" idx="4294967295"/>
          </p:nvPr>
        </p:nvSpPr>
        <p:spPr>
          <a:xfrm>
            <a:off x="457200" y="1654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Producer-Consumer Problem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number of threads that produce some “items” that are consumed by the consumer thread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1: not using the condition variables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1115640" y="4293000"/>
            <a:ext cx="7128000" cy="141588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//represent the number of produced units awaiting consumption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avail = 0;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declared a mutex to protect the “avail” variable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pthread_mutex_t mtx;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2: Producer Thread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 rotWithShape="1">
          <a:blip r:embed="rId3">
            <a:alphaModFix/>
          </a:blip>
          <a:srcRect l="6776" t="41479" r="57827" b="21274"/>
          <a:stretch/>
        </p:blipFill>
        <p:spPr>
          <a:xfrm>
            <a:off x="935280" y="1700640"/>
            <a:ext cx="7421760" cy="439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>
            <a:spLocks noGrp="1"/>
          </p:cNvSpPr>
          <p:nvPr>
            <p:ph type="title" idx="4294967295"/>
          </p:nvPr>
        </p:nvSpPr>
        <p:spPr>
          <a:xfrm>
            <a:off x="55872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2: Consumer Thread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9" name="Google Shape;509;p23"/>
          <p:cNvPicPr preferRelativeResize="0"/>
          <p:nvPr/>
        </p:nvPicPr>
        <p:blipFill rotWithShape="1">
          <a:blip r:embed="rId3">
            <a:alphaModFix/>
          </a:blip>
          <a:srcRect b="63033"/>
          <a:stretch/>
        </p:blipFill>
        <p:spPr>
          <a:xfrm>
            <a:off x="31320" y="1449810"/>
            <a:ext cx="4824267" cy="363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3"/>
          <p:cNvPicPr preferRelativeResize="0"/>
          <p:nvPr/>
        </p:nvPicPr>
        <p:blipFill rotWithShape="1">
          <a:blip r:embed="rId4">
            <a:alphaModFix/>
          </a:blip>
          <a:srcRect t="36626"/>
          <a:stretch/>
        </p:blipFill>
        <p:spPr>
          <a:xfrm>
            <a:off x="4738586" y="816044"/>
            <a:ext cx="4467905" cy="582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Using Condition Variables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8" name="Google Shape;51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440" y="2160000"/>
            <a:ext cx="3337560" cy="41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 (Cont.)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5"/>
          <p:cNvSpPr txBox="1">
            <a:spLocks noGrp="1"/>
          </p:cNvSpPr>
          <p:nvPr>
            <p:ph type="body" idx="4294967295"/>
          </p:nvPr>
        </p:nvSpPr>
        <p:spPr>
          <a:xfrm>
            <a:off x="683640" y="17006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of Example 2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above code works, but it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wastes CPU time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 the consumer thread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continually loops (busy waiting)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checking the state of the variable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better solution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Allows the consumer thread to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sleep (wait)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until the variable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0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Sol. condition variable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Allocated Conditional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condition variable has the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pthread_cond_t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with a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condition variable must be initialized before use.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1151640" y="4365000"/>
            <a:ext cx="7092000" cy="39456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pthread_cond_t   cond = PTHREAD_COND_INITIALIZER;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827640" y="3863160"/>
            <a:ext cx="6472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Allocated Conditional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 txBox="1">
            <a:spLocks noGrp="1"/>
          </p:cNvSpPr>
          <p:nvPr>
            <p:ph type="body" idx="4294967295"/>
          </p:nvPr>
        </p:nvSpPr>
        <p:spPr>
          <a:xfrm>
            <a:off x="457200" y="1340640"/>
            <a:ext cx="8228880" cy="511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pthread_cond_init()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is used to dynamically initialize a condition variable .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attr is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 default set of attributes is assigned to the condition variable.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5" name="Google Shape;5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40" y="3429000"/>
            <a:ext cx="7824240" cy="13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7"/>
          <p:cNvSpPr/>
          <p:nvPr/>
        </p:nvSpPr>
        <p:spPr>
          <a:xfrm>
            <a:off x="1475640" y="5160600"/>
            <a:ext cx="5040360" cy="106524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s 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pthread_cond_t cond;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 = pthread_cond_init(&amp;cond,NULL);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79120" y="4828680"/>
            <a:ext cx="15832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Destroy Conditional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8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434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an automatically or dynamically allocated condition variable is no longer required, then it should be destroyed using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pthread_cond_destroy().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6" name="Google Shape;5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80" y="3429000"/>
            <a:ext cx="7992000" cy="14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 a Conditional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9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29"/>
          <p:cNvSpPr/>
          <p:nvPr/>
        </p:nvSpPr>
        <p:spPr>
          <a:xfrm>
            <a:off x="609480" y="17524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can signal and wait on condition variables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pthread_cond_signal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the condition variable specified by cond.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condition variable holds no state information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600" y="2493000"/>
            <a:ext cx="8514720" cy="18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50644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mutex has two states: locked and unlocked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most one thread may hold the lock on a mutex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Attempting to lock a mutex that is already locked causes the process to block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 the mutex for the shared resource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the shared resource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−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Unlock the mutex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Wait on a Conditional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0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609480" y="17524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pthread_cond_wait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a thread until the condition variable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signaled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condition variable always has an associated </a:t>
            </a: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of these objects are passed as arguments to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pthread_cond_wait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the following steps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Unlock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specified by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calling thread until another thread signals the condition variable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mutex,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signal is received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 fontScale="97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2 - Version 2 by Using Condition Variable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32"/>
          <p:cNvPicPr preferRelativeResize="0"/>
          <p:nvPr/>
        </p:nvPicPr>
        <p:blipFill rotWithShape="1">
          <a:blip r:embed="rId3">
            <a:alphaModFix/>
          </a:blip>
          <a:srcRect l="3121" t="1392" r="3206" b="45800"/>
          <a:stretch/>
        </p:blipFill>
        <p:spPr>
          <a:xfrm>
            <a:off x="76320" y="1444320"/>
            <a:ext cx="4319640" cy="46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2"/>
          <p:cNvPicPr preferRelativeResize="0"/>
          <p:nvPr/>
        </p:nvPicPr>
        <p:blipFill rotWithShape="1">
          <a:blip r:embed="rId4">
            <a:alphaModFix/>
          </a:blip>
          <a:srcRect l="2761" t="50910" r="3478" b="4157"/>
          <a:stretch/>
        </p:blipFill>
        <p:spPr>
          <a:xfrm>
            <a:off x="4397040" y="1446480"/>
            <a:ext cx="4751640" cy="43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2 - Version 2 by Using Condition Variable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1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31"/>
          <p:cNvPicPr preferRelativeResize="0"/>
          <p:nvPr/>
        </p:nvPicPr>
        <p:blipFill rotWithShape="1">
          <a:blip r:embed="rId3">
            <a:alphaModFix/>
          </a:blip>
          <a:srcRect l="5960" t="48147" r="57058" b="17913"/>
          <a:stretch/>
        </p:blipFill>
        <p:spPr>
          <a:xfrm>
            <a:off x="755640" y="1628640"/>
            <a:ext cx="8081640" cy="417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 Results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3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8" name="Google Shape;598;p33"/>
          <p:cNvPicPr preferRelativeResize="0"/>
          <p:nvPr/>
        </p:nvPicPr>
        <p:blipFill rotWithShape="1">
          <a:blip r:embed="rId3">
            <a:alphaModFix/>
          </a:blip>
          <a:srcRect l="43701" t="37709" r="39761" b="19340"/>
          <a:stretch/>
        </p:blipFill>
        <p:spPr>
          <a:xfrm>
            <a:off x="2559175" y="1222400"/>
            <a:ext cx="4024944" cy="51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Exercises 1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4"/>
          <p:cNvSpPr txBox="1">
            <a:spLocks noGrp="1"/>
          </p:cNvSpPr>
          <p:nvPr>
            <p:ph type="body" idx="4294967295"/>
          </p:nvPr>
        </p:nvSpPr>
        <p:spPr>
          <a:xfrm>
            <a:off x="755640" y="1196640"/>
            <a:ext cx="78228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three threads to run two different functions to access a same global variable.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1: Addition  +2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2: subtraction -2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thread execute Function 1 , one thread execute Function 2.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function execute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1000000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times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Hint: User can change times -&gt; ./ex1 1000000 )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the result and check the result is correct or not.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the result is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2000000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1000000 times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Exercises 1 Execution Result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"/>
          <p:cNvSpPr txBox="1">
            <a:spLocks noGrp="1"/>
          </p:cNvSpPr>
          <p:nvPr>
            <p:ph type="body" idx="4294967295"/>
          </p:nvPr>
        </p:nvSpPr>
        <p:spPr>
          <a:xfrm>
            <a:off x="755640" y="1196640"/>
            <a:ext cx="7822800" cy="5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5" name="Google Shape;6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3265560"/>
            <a:ext cx="7380000" cy="69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Exercises 2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6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506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1 3 5 infinitely using threads.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three threads T1, T2, and T3 such that those should print 1 3 5 sequence infinitely by using condition variable)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(Hint1: Use three condition variable.)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(Hint2:change a glob variable value then print it.)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1 3 5 1 3 5 1 3 5 1 3 5 ………..(loop)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7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Exercises 2 Execution Result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1" name="Google Shape;6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520" y="1620000"/>
            <a:ext cx="6819480" cy="419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8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8"/>
          <p:cNvSpPr txBox="1">
            <a:spLocks noGrp="1"/>
          </p:cNvSpPr>
          <p:nvPr>
            <p:ph type="body" idx="4294967295"/>
          </p:nvPr>
        </p:nvSpPr>
        <p:spPr>
          <a:xfrm>
            <a:off x="323640" y="1112400"/>
            <a:ext cx="8568360" cy="555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Michael Kerrisk, “The Linux Programming Interface: A Linux and UNIX System Programming Handbook,” Chapters 30 and 53.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Linux Programming Interface.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0" i="0" u="sng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http://man7.org/tlpi/code/online/dist/threads/prod_condvar.c.html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Synchronizing Threads with POSIX Semaphores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 b="0" i="0" u="sng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http://www.csc.villanova.edu/~mdamian/threads/posixsem.html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0" i="0" u="sng" strike="noStrike" cap="non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https://www.geeksforgeeks.org/print-1-2-3-infinitely-using-threads-in-c/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9" name="Google Shape;6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40000" y="2133000"/>
            <a:ext cx="1007280" cy="13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 Mutex to protect a critical section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2190600" y="1246320"/>
            <a:ext cx="1583280" cy="863280"/>
          </a:xfrm>
          <a:prstGeom prst="star10">
            <a:avLst>
              <a:gd name="adj" fmla="val 42533"/>
              <a:gd name="hf" fmla="val 10514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5508000" y="1228320"/>
            <a:ext cx="1583280" cy="863280"/>
          </a:xfrm>
          <a:prstGeom prst="star10">
            <a:avLst>
              <a:gd name="adj" fmla="val 42533"/>
              <a:gd name="hf" fmla="val 10514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B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2223000" y="3528000"/>
            <a:ext cx="1524600" cy="47808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shared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2241720" y="2431080"/>
            <a:ext cx="1481400" cy="40356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mutex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4"/>
          <p:cNvCxnSpPr>
            <a:stCxn id="301" idx="3"/>
            <a:endCxn id="304" idx="0"/>
          </p:cNvCxnSpPr>
          <p:nvPr/>
        </p:nvCxnSpPr>
        <p:spPr>
          <a:xfrm>
            <a:off x="2982240" y="2109600"/>
            <a:ext cx="300" cy="321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6" name="Google Shape;306;p4"/>
          <p:cNvCxnSpPr>
            <a:stCxn id="304" idx="2"/>
            <a:endCxn id="303" idx="0"/>
          </p:cNvCxnSpPr>
          <p:nvPr/>
        </p:nvCxnSpPr>
        <p:spPr>
          <a:xfrm>
            <a:off x="2982420" y="2834640"/>
            <a:ext cx="3000" cy="69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7" name="Google Shape;307;p4"/>
          <p:cNvSpPr/>
          <p:nvPr/>
        </p:nvSpPr>
        <p:spPr>
          <a:xfrm>
            <a:off x="2223000" y="4336560"/>
            <a:ext cx="1524600" cy="41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 mutex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4"/>
          <p:cNvCxnSpPr>
            <a:stCxn id="303" idx="2"/>
            <a:endCxn id="307" idx="0"/>
          </p:cNvCxnSpPr>
          <p:nvPr/>
        </p:nvCxnSpPr>
        <p:spPr>
          <a:xfrm>
            <a:off x="2985300" y="4006080"/>
            <a:ext cx="0" cy="33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4"/>
          <p:cNvCxnSpPr>
            <a:stCxn id="302" idx="3"/>
            <a:endCxn id="310" idx="0"/>
          </p:cNvCxnSpPr>
          <p:nvPr/>
        </p:nvCxnSpPr>
        <p:spPr>
          <a:xfrm>
            <a:off x="6299640" y="2091600"/>
            <a:ext cx="300" cy="858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p4"/>
          <p:cNvSpPr/>
          <p:nvPr/>
        </p:nvSpPr>
        <p:spPr>
          <a:xfrm>
            <a:off x="5559120" y="2949840"/>
            <a:ext cx="1481400" cy="40356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Lock mutex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405120" y="3494520"/>
            <a:ext cx="10072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5537520" y="4832640"/>
            <a:ext cx="1524600" cy="47808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shared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5537520" y="5594040"/>
            <a:ext cx="1524600" cy="41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 mutex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4"/>
          <p:cNvCxnSpPr>
            <a:stCxn id="310" idx="2"/>
            <a:endCxn id="312" idx="0"/>
          </p:cNvCxnSpPr>
          <p:nvPr/>
        </p:nvCxnSpPr>
        <p:spPr>
          <a:xfrm>
            <a:off x="6299820" y="3353400"/>
            <a:ext cx="0" cy="147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5" name="Google Shape;315;p4"/>
          <p:cNvSpPr/>
          <p:nvPr/>
        </p:nvSpPr>
        <p:spPr>
          <a:xfrm>
            <a:off x="6405120" y="4323240"/>
            <a:ext cx="11185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unblocks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"/>
          <p:cNvCxnSpPr>
            <a:stCxn id="312" idx="2"/>
            <a:endCxn id="313" idx="0"/>
          </p:cNvCxnSpPr>
          <p:nvPr/>
        </p:nvCxnSpPr>
        <p:spPr>
          <a:xfrm>
            <a:off x="6299820" y="5310720"/>
            <a:ext cx="0" cy="283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4"/>
          <p:cNvCxnSpPr/>
          <p:nvPr/>
        </p:nvCxnSpPr>
        <p:spPr>
          <a:xfrm>
            <a:off x="2982600" y="4750920"/>
            <a:ext cx="720" cy="3218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8" name="Google Shape;318;p4"/>
          <p:cNvCxnSpPr>
            <a:stCxn id="307" idx="3"/>
          </p:cNvCxnSpPr>
          <p:nvPr/>
        </p:nvCxnSpPr>
        <p:spPr>
          <a:xfrm>
            <a:off x="3747600" y="4543560"/>
            <a:ext cx="2500200" cy="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4"/>
          <p:cNvCxnSpPr/>
          <p:nvPr/>
        </p:nvCxnSpPr>
        <p:spPr>
          <a:xfrm>
            <a:off x="6299640" y="6008760"/>
            <a:ext cx="720" cy="32148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Allocated Mutexes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5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mutex is a variable of the type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it can be used, a mutex must always be initialized as following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1151640" y="3897360"/>
            <a:ext cx="6840000" cy="39456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pthread_mutex_t  mtx = </a:t>
            </a:r>
            <a:r>
              <a:rPr lang="en-US" sz="18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PTHREAD_MUTEX_INITIALIZER;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/>
          <p:nvPr/>
        </p:nvSpPr>
        <p:spPr>
          <a:xfrm>
            <a:off x="827640" y="3369960"/>
            <a:ext cx="12232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Allocated Mutex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6"/>
          <p:cNvSpPr txBox="1">
            <a:spLocks noGrp="1"/>
          </p:cNvSpPr>
          <p:nvPr>
            <p:ph type="body" idx="4294967295"/>
          </p:nvPr>
        </p:nvSpPr>
        <p:spPr>
          <a:xfrm>
            <a:off x="457200" y="1196640"/>
            <a:ext cx="8228880" cy="52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static initializer value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PTHREAD_MUTEX_INITIALIZER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be used only for initializing a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allocated mutex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attributes.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all other cases, we must dynamically initialize the mutex using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pthread_mutex_init().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920" y="3573000"/>
            <a:ext cx="8064000" cy="138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"/>
          <p:cNvSpPr/>
          <p:nvPr/>
        </p:nvSpPr>
        <p:spPr>
          <a:xfrm>
            <a:off x="1475640" y="5311080"/>
            <a:ext cx="6264000" cy="1004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   		 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pthread_mutex_t    mtx;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 = pthread_mutex_init(&amp;mtx,NULL);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879120" y="4979160"/>
            <a:ext cx="1583280" cy="3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 Attribute Types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7"/>
          <p:cNvSpPr txBox="1">
            <a:spLocks noGrp="1"/>
          </p:cNvSpPr>
          <p:nvPr>
            <p:ph type="body" idx="4294967295"/>
          </p:nvPr>
        </p:nvSpPr>
        <p:spPr>
          <a:xfrm>
            <a:off x="179640" y="1268640"/>
            <a:ext cx="8712360" cy="50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shown above, the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pthread_mutex_init()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 argument can be used to specify a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pthread_mutexattr_t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that defines the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mutex.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attr is specified as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mutex is assigned various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attributes.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Destroy Mutex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8"/>
          <p:cNvSpPr txBox="1">
            <a:spLocks noGrp="1"/>
          </p:cNvSpPr>
          <p:nvPr>
            <p:ph type="body" idx="4294967295"/>
          </p:nvPr>
        </p:nvSpPr>
        <p:spPr>
          <a:xfrm>
            <a:off x="457200" y="1196640"/>
            <a:ext cx="8228880" cy="52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an automatically or dynamically allocated mutex is no longer required, it should be destroyed using 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pthread_mutex_destroy().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2997000"/>
            <a:ext cx="7979040" cy="138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 fontScale="97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POSIX Mutex APIs-Locking and Unlocking a Mutex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>
            <a:spLocks noGrp="1"/>
          </p:cNvSpPr>
          <p:nvPr>
            <p:ph type="ftr" idx="11"/>
          </p:nvPr>
        </p:nvSpPr>
        <p:spPr>
          <a:xfrm>
            <a:off x="2627280" y="6453360"/>
            <a:ext cx="3888720" cy="21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7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NCHU System &amp; Network Lab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9"/>
          <p:cNvSpPr txBox="1">
            <a:spLocks noGrp="1"/>
          </p:cNvSpPr>
          <p:nvPr>
            <p:ph type="body" idx="4294967295"/>
          </p:nvPr>
        </p:nvSpPr>
        <p:spPr>
          <a:xfrm>
            <a:off x="539640" y="3429000"/>
            <a:ext cx="8228880" cy="280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pthread_mutex_lock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currently unlocked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 the mutex and returns immediately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currently locked by another thread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∙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Blocks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until the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unlocked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pthread_mutex_unlock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Unlocks a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previously locked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2858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the thread calling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pthread_mutex_unlock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() can unlock the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mutex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680" y="1487160"/>
            <a:ext cx="7727400" cy="18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Office PowerPoint</Application>
  <PresentationFormat>如螢幕大小 (4:3)</PresentationFormat>
  <Paragraphs>386</Paragraphs>
  <Slides>38</Slides>
  <Notes>38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7" baseType="lpstr">
      <vt:lpstr>Noto Sans Symbols</vt:lpstr>
      <vt:lpstr>Arial</vt:lpstr>
      <vt:lpstr>Calibri</vt:lpstr>
      <vt:lpstr>Courier New</vt:lpstr>
      <vt:lpstr>Times New Roman</vt:lpstr>
      <vt:lpstr>osnetppt</vt:lpstr>
      <vt:lpstr>osnetppt</vt:lpstr>
      <vt:lpstr>osnetppt</vt:lpstr>
      <vt:lpstr>PBrush</vt:lpstr>
      <vt:lpstr>Lab 13  Mutex and Condition Variable</vt:lpstr>
      <vt:lpstr>Outline</vt:lpstr>
      <vt:lpstr>Mutex</vt:lpstr>
      <vt:lpstr>Using a Mutex to protect a critical section</vt:lpstr>
      <vt:lpstr>Statically Allocated Mutexes</vt:lpstr>
      <vt:lpstr>Dynamic Allocated Mutex</vt:lpstr>
      <vt:lpstr>Mutex Attribute Types</vt:lpstr>
      <vt:lpstr>Destroy Mutex</vt:lpstr>
      <vt:lpstr>POSIX Mutex APIs-Locking and Unlocking a Mutex</vt:lpstr>
      <vt:lpstr>Example 1 showing Race Condition</vt:lpstr>
      <vt:lpstr>Execution Result</vt:lpstr>
      <vt:lpstr>Race Condition</vt:lpstr>
      <vt:lpstr>Race Condition</vt:lpstr>
      <vt:lpstr>Race Condition</vt:lpstr>
      <vt:lpstr>Example 1 : How to Solve</vt:lpstr>
      <vt:lpstr>Example1 : How to Solve(cont.)</vt:lpstr>
      <vt:lpstr>Execution Result</vt:lpstr>
      <vt:lpstr>Outline</vt:lpstr>
      <vt:lpstr>Condition Variable</vt:lpstr>
      <vt:lpstr>Condition Variable</vt:lpstr>
      <vt:lpstr>Example 2</vt:lpstr>
      <vt:lpstr>Example 2: Producer Thread</vt:lpstr>
      <vt:lpstr>Example 2: Consumer Thread</vt:lpstr>
      <vt:lpstr>No Using Condition Variables</vt:lpstr>
      <vt:lpstr>Example 2 (Cont.)</vt:lpstr>
      <vt:lpstr>Statically Allocated Conditional Variable</vt:lpstr>
      <vt:lpstr>Dynamic Allocated Conditional Variable</vt:lpstr>
      <vt:lpstr>Destroy Conditional Variable</vt:lpstr>
      <vt:lpstr>Signal a Conditional Variable</vt:lpstr>
      <vt:lpstr>Wait on a Conditional Variable</vt:lpstr>
      <vt:lpstr>Example 2 - Version 2 by Using Condition Variable</vt:lpstr>
      <vt:lpstr>Example 2 - Version 2 by Using Condition Variable</vt:lpstr>
      <vt:lpstr>Execution Results</vt:lpstr>
      <vt:lpstr>Exercises 1</vt:lpstr>
      <vt:lpstr>Exercises 1 Execution Result</vt:lpstr>
      <vt:lpstr>Exercises 2</vt:lpstr>
      <vt:lpstr>Exercises 2 Execution Result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  Mutex and Condition Variable</dc:title>
  <dc:creator>CJSREX</dc:creator>
  <cp:lastModifiedBy>Simone Cheng</cp:lastModifiedBy>
  <cp:revision>2</cp:revision>
  <dcterms:created xsi:type="dcterms:W3CDTF">2007-09-05T09:28:55Z</dcterms:created>
  <dcterms:modified xsi:type="dcterms:W3CDTF">2023-12-31T15:18:37Z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35</vt:i4>
  </property>
  <property fmtid="{D5CDD505-2E9C-101B-9397-08002B2CF9AE}" pid="3" name="PresentationFormat">
    <vt:lpwstr>如螢幕大小 (4:3)</vt:lpwstr>
  </property>
  <property fmtid="{D5CDD505-2E9C-101B-9397-08002B2CF9AE}" pid="4" name="Slides">
    <vt:i4>38</vt:i4>
  </property>
</Properties>
</file>