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lCdboj2E3sphzFa0NEb3bSdr/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A12DE-5585-44D8-B7BA-4CEABEB0A981}" v="3" dt="2023-12-13T07:05:03.948"/>
    <p1510:client id="{4A84E71E-4F29-4797-9C57-C3E64AB2A1FE}" v="5" dt="2023-12-13T06:12:44.184"/>
  </p1510:revLst>
</p1510:revInfo>
</file>

<file path=ppt/tableStyles.xml><?xml version="1.0" encoding="utf-8"?>
<a:tblStyleLst xmlns:a="http://schemas.openxmlformats.org/drawingml/2006/main" def="{7A3CFE9A-BEE6-49AE-8BFC-5CE7D037DB92}">
  <a:tblStyle styleId="{7A3CFE9A-BEE6-49AE-8BFC-5CE7D037DB92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76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rgbClr val="FF0000"/>
              </a:solidFill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rgbClr val="FF0000"/>
              </a:solidFill>
            </a:endParaRPr>
          </a:p>
        </p:txBody>
      </p:sp>
      <p:sp>
        <p:nvSpPr>
          <p:cNvPr id="244" name="Google Shape;24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>
              <a:solidFill>
                <a:schemeClr val="dk1"/>
              </a:solidFill>
            </a:endParaRPr>
          </a:p>
        </p:txBody>
      </p:sp>
      <p:sp>
        <p:nvSpPr>
          <p:cNvPr id="268" name="Google Shape;26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76" name="Google Shape;27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br>
              <a:rPr lang="en-US" altLang="zh-TW" b="0" i="0">
                <a:solidFill>
                  <a:srgbClr val="000000"/>
                </a:solidFill>
                <a:effectLst/>
                <a:latin typeface="Söhne"/>
              </a:rPr>
            </a:b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2" name="Google Shape;16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0"/>
          <p:cNvGrpSpPr/>
          <p:nvPr/>
        </p:nvGrpSpPr>
        <p:grpSpPr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18" name="Google Shape;18;p30" descr="oslab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-17"/>
              <a:ext cx="4830" cy="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0" descr="15">
              <a:hlinkClick r:id="rId4"/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94" y="-17"/>
              <a:ext cx="1066" cy="6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Google Shape;20;p30"/>
          <p:cNvGrpSpPr/>
          <p:nvPr/>
        </p:nvGrpSpPr>
        <p:grpSpPr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21" name="Google Shape;21;p30"/>
            <p:cNvGraphicFramePr/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r:id="rId6" imgW="2799" imgH="3357" progId="PBrush">
                    <p:embed/>
                  </p:oleObj>
                </mc:Choice>
                <mc:Fallback>
                  <p:oleObj r:id="rId6" imgW="2799" imgH="3357" progId="PBrush">
                    <p:embed/>
                    <p:pic>
                      <p:nvPicPr>
                        <p:cNvPr id="21" name="Google Shape;21;p30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Google Shape;22;p30"/>
            <p:cNvSpPr/>
            <p:nvPr/>
          </p:nvSpPr>
          <p:spPr>
            <a:xfrm>
              <a:off x="1655" y="4065"/>
              <a:ext cx="2450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NCHU System &amp; Network Lab</a:t>
              </a:r>
              <a:endParaRPr/>
            </a:p>
          </p:txBody>
        </p:sp>
      </p:grpSp>
      <p:sp>
        <p:nvSpPr>
          <p:cNvPr id="23" name="Google Shape;23;p3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80D147EE-6103-D179-2946-976848D4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3" name="Google Shape;93;p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4" name="Google Shape;94;p41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aphicFrame>
        <p:nvGraphicFramePr>
          <p:cNvPr id="11" name="Google Shape;11;p29"/>
          <p:cNvGraphicFramePr/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15" imgW="1187450" imgH="6165850" progId="PBrush">
                  <p:embed/>
                </p:oleObj>
              </mc:Choice>
              <mc:Fallback>
                <p:oleObj r:id="rId15" imgW="1187450" imgH="6165850" progId="PBrush">
                  <p:embed/>
                  <p:pic>
                    <p:nvPicPr>
                      <p:cNvPr id="11" name="Google Shape;11;p29"/>
                      <p:cNvPicPr preferRelativeResize="0"/>
                      <p:nvPr/>
                    </p:nvPicPr>
                    <p:blipFill rotWithShape="1">
                      <a:blip r:embed="rId16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synchronize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zone.com/articles/what-are-reentrant-locks" TargetMode="External"/><Relationship Id="rId4" Type="http://schemas.openxmlformats.org/officeDocument/2006/relationships/hyperlink" Target="http://java.sun.com/j2se/1.5.0/docs/api/java/util/concurrent/locks/Condition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14</a:t>
            </a:r>
            <a:br>
              <a:rPr lang="en-US"/>
            </a:br>
            <a:r>
              <a:rPr lang="en-US"/>
              <a:t>Java Monitor</a:t>
            </a:r>
            <a:endParaRPr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>
                <a:solidFill>
                  <a:srgbClr val="000000"/>
                </a:solidFill>
              </a:rPr>
              <a:t>TA: Yung-Hsu Chu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>
                <a:solidFill>
                  <a:srgbClr val="000000"/>
                </a:solidFill>
              </a:rPr>
              <a:t>Professor: </a:t>
            </a:r>
            <a:r>
              <a:rPr lang="en-US" err="1"/>
              <a:t>Hsung</a:t>
            </a:r>
            <a:r>
              <a:rPr lang="en-US"/>
              <a:t>-Pin Chang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Operating System 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Outline</a:t>
            </a:r>
            <a:endParaRPr b="1"/>
          </a:p>
        </p:txBody>
      </p:sp>
      <p:sp>
        <p:nvSpPr>
          <p:cNvPr id="207" name="Google Shape;20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3200"/>
              <a:buFont typeface="Times New Roman"/>
              <a:buChar char="•"/>
            </a:pPr>
            <a:r>
              <a:rPr lang="en-US" b="1">
                <a:solidFill>
                  <a:srgbClr val="B2B2B2"/>
                </a:solidFill>
              </a:rPr>
              <a:t>Introduction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b="1"/>
              <a:t>Example &amp; Exercise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b="1">
              <a:solidFill>
                <a:srgbClr val="B2B2B2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3200"/>
              <a:buFont typeface="Times New Roman"/>
              <a:buChar char="•"/>
            </a:pPr>
            <a:r>
              <a:rPr lang="en-US" b="1">
                <a:solidFill>
                  <a:srgbClr val="B2B2B2"/>
                </a:solidFill>
              </a:rPr>
              <a:t>Reference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</p:txBody>
      </p:sp>
      <p:sp>
        <p:nvSpPr>
          <p:cNvPr id="208" name="Google Shape;208;p10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JAVA Monitor</a:t>
            </a:r>
            <a:endParaRPr/>
          </a:p>
        </p:txBody>
      </p:sp>
      <p:sp>
        <p:nvSpPr>
          <p:cNvPr id="215" name="Google Shape;21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 sz="3600"/>
              <a:t>There are two methods for monitor-like mechanisms in Java.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–"/>
            </a:pPr>
            <a:r>
              <a:rPr lang="en-US" sz="3200">
                <a:solidFill>
                  <a:srgbClr val="FF0000"/>
                </a:solidFill>
              </a:rPr>
              <a:t>Synchronized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lang="en-US" sz="3200"/>
              <a:t>Reentrant Locks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</p:txBody>
      </p:sp>
      <p:sp>
        <p:nvSpPr>
          <p:cNvPr id="216" name="Google Shape;216;p11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/>
        </p:nvSpPr>
        <p:spPr>
          <a:xfrm>
            <a:off x="4480520" y="1628800"/>
            <a:ext cx="4000500" cy="480131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Oslab{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private int Osgrade;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private int Osize;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synchronized void XXX(){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synchronized void YYY(){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synchronized void ZZZ(){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Synchronized</a:t>
            </a:r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b="1"/>
              <a:t>Synchronized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grpSp>
        <p:nvGrpSpPr>
          <p:cNvPr id="226" name="Google Shape;226;p12"/>
          <p:cNvGrpSpPr/>
          <p:nvPr/>
        </p:nvGrpSpPr>
        <p:grpSpPr>
          <a:xfrm>
            <a:off x="5439897" y="3068960"/>
            <a:ext cx="1436357" cy="2535280"/>
            <a:chOff x="4856584" y="3072525"/>
            <a:chExt cx="1302837" cy="2409774"/>
          </a:xfrm>
        </p:grpSpPr>
        <p:sp>
          <p:nvSpPr>
            <p:cNvPr id="227" name="Google Shape;227;p12"/>
            <p:cNvSpPr/>
            <p:nvPr/>
          </p:nvSpPr>
          <p:spPr>
            <a:xfrm>
              <a:off x="4856584" y="3072525"/>
              <a:ext cx="1302837" cy="28803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4856584" y="4153359"/>
              <a:ext cx="1302837" cy="28803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4856584" y="5194267"/>
              <a:ext cx="1302837" cy="28803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12"/>
          <p:cNvSpPr txBox="1"/>
          <p:nvPr/>
        </p:nvSpPr>
        <p:spPr>
          <a:xfrm>
            <a:off x="755576" y="2636912"/>
            <a:ext cx="2448272" cy="735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Synchronized</a:t>
            </a:r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b="1"/>
              <a:t>Block synchronized</a:t>
            </a:r>
            <a:endParaRPr b="1"/>
          </a:p>
        </p:txBody>
      </p:sp>
      <p:sp>
        <p:nvSpPr>
          <p:cNvPr id="238" name="Google Shape;238;p13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3995936" y="2420888"/>
            <a:ext cx="4248472" cy="286232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someMethod()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/* non-critical section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synchronized(this)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/* critical section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/* remainder section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4860032" y="3429000"/>
            <a:ext cx="2304256" cy="108012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Example 1</a:t>
            </a:r>
            <a:endParaRPr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1"/>
              <a:t>A program declares a global variable </a:t>
            </a: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/>
              <a:t> and then creates three identical threads.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1"/>
              <a:t>Each thread increments the same global variable 25,000,000 times.</a:t>
            </a:r>
            <a:endParaRPr sz="260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1"/>
              <a:t>So </a:t>
            </a: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/>
              <a:t> is incremented a total of 75,000,000 times.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1"/>
              <a:t>The main program waits for the three threads to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1"/>
              <a:t>    complete.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1"/>
              <a:t>Using the </a:t>
            </a:r>
            <a:r>
              <a:rPr lang="en-US" sz="2600" b="1">
                <a:solidFill>
                  <a:srgbClr val="FF0000"/>
                </a:solidFill>
              </a:rPr>
              <a:t>Synchronized </a:t>
            </a:r>
            <a:r>
              <a:rPr lang="en-US" sz="2600" b="1"/>
              <a:t>to solve race condition problem.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/>
          </a:p>
        </p:txBody>
      </p:sp>
      <p:sp>
        <p:nvSpPr>
          <p:cNvPr id="248" name="Google Shape;248;p14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Example 1 (cont.)</a:t>
            </a:r>
            <a:endParaRPr/>
          </a:p>
        </p:txBody>
      </p:sp>
      <p:sp>
        <p:nvSpPr>
          <p:cNvPr id="255" name="Google Shape;255;p15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256" name="Google Shape;2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5716" y="1319093"/>
            <a:ext cx="5112568" cy="5134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Example 1 (cont.)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6237B204-536B-A5BC-076A-7DEC692A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209" y="1547272"/>
            <a:ext cx="5340626" cy="47762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Exercises 1</a:t>
            </a:r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b="1"/>
              <a:t>Using Java </a:t>
            </a:r>
            <a:r>
              <a:rPr lang="en-US" b="1">
                <a:solidFill>
                  <a:schemeClr val="dk2"/>
                </a:solidFill>
              </a:rPr>
              <a:t>Language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/>
              <a:t>to do the same work shown in the final example of the Lab12 ( “Semaphores”) .[+35pt.]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   2 threads do increase by one 25,000,000 times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   2 threads do decrease by one 25,000,000 times</a:t>
            </a: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b="1"/>
              <a:t>Using </a:t>
            </a:r>
            <a:r>
              <a:rPr lang="en-US" b="1">
                <a:solidFill>
                  <a:srgbClr val="FF0000"/>
                </a:solidFill>
              </a:rPr>
              <a:t>Synchronized</a:t>
            </a:r>
            <a:r>
              <a:rPr lang="en-US" b="1"/>
              <a:t> to solve the race condition occurred.[+35pt.]</a:t>
            </a:r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Exercises 1</a:t>
            </a:r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280" name="Google Shape;2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7549" y="1556792"/>
            <a:ext cx="4848902" cy="208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61C8CAC4-DB3B-25F1-EEAF-E2481BD56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256" y="3693932"/>
            <a:ext cx="3580572" cy="27083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JAVA Monitor</a:t>
            </a:r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 sz="3600" b="1"/>
              <a:t>There are two methods for monitor-like mechanisms in Java.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lang="en-US" sz="3200" b="1"/>
              <a:t>Synchronized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–"/>
            </a:pPr>
            <a:r>
              <a:rPr lang="en-US" sz="3200" b="1">
                <a:solidFill>
                  <a:srgbClr val="FF0000"/>
                </a:solidFill>
              </a:rPr>
              <a:t>Reentrant Locks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Outline</a:t>
            </a:r>
            <a:endParaRPr b="1"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b="1"/>
              <a:t>Introduction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b="1"/>
              <a:t>Example &amp; Exercise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b="1"/>
              <a:t>Reference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Reentrant Locks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err="1"/>
              <a:t>ReentrantLock</a:t>
            </a:r>
            <a:r>
              <a:rPr lang="en-US" sz="2800"/>
              <a:t> is owned by a single thread</a:t>
            </a:r>
            <a:endParaRPr/>
          </a:p>
          <a:p>
            <a:pPr marL="51435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/>
          </a:p>
          <a:p>
            <a:pPr marL="51435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/>
              <a:t>provide mutually exclusive access to a shared resource</a:t>
            </a:r>
            <a:endParaRPr/>
          </a:p>
          <a:p>
            <a:pPr marL="51435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/>
          </a:p>
          <a:p>
            <a:pPr marL="51435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/>
              <a:t>A thread acquires a </a:t>
            </a:r>
            <a:r>
              <a:rPr lang="en-US" sz="2800" err="1"/>
              <a:t>ReentrantLock</a:t>
            </a:r>
            <a:r>
              <a:rPr lang="en-US" sz="2800"/>
              <a:t> lock by invoking its </a:t>
            </a:r>
            <a:r>
              <a:rPr lang="en-US" sz="2800" i="1"/>
              <a:t>lock() </a:t>
            </a:r>
            <a:r>
              <a:rPr lang="en-US" sz="2800"/>
              <a:t>method</a:t>
            </a:r>
            <a:endParaRPr/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Available ( or already owns it ): enter critical section</a:t>
            </a:r>
            <a:endParaRPr/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Unavailable: blocks until owner </a:t>
            </a:r>
            <a:r>
              <a:rPr lang="en-US" sz="2400" i="1"/>
              <a:t>unlock() </a:t>
            </a:r>
            <a:r>
              <a:rPr lang="en-US" sz="2400"/>
              <a:t>lock</a:t>
            </a:r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Reentrant Locks</a:t>
            </a:r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Additional features :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Timeout while waiting for lock </a:t>
            </a:r>
            <a:r>
              <a:rPr lang="en-US" sz="2600"/>
              <a:t>(lock </a:t>
            </a:r>
            <a:r>
              <a:rPr lang="en-US" sz="2600" err="1"/>
              <a:t>interruptibly</a:t>
            </a:r>
            <a:r>
              <a:rPr lang="en-US" sz="2600"/>
              <a:t>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 fairness parameter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API to get list of waiting thread for lock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Flexibility to try for lock without blocking</a:t>
            </a:r>
            <a:br>
              <a:rPr lang="en-US"/>
            </a:br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/>
        </p:nvSpPr>
        <p:spPr>
          <a:xfrm>
            <a:off x="5436096" y="1229513"/>
            <a:ext cx="3384376" cy="544764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java.util.concurrent.locks.*;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Oslab{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Lock lock = new ReetrantLock();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Condition Full = lock.newCondition();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Condition Empty = lock.newCondition();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XXX(){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lock.lock();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try{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if(...){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Full. await();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if(...){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Empty.signal();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catch(InterruptedException 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e.printStackTrace();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finally{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lock.unlock();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Reentrant Locks</a:t>
            </a:r>
            <a:endParaRPr/>
          </a:p>
        </p:txBody>
      </p:sp>
      <p:sp>
        <p:nvSpPr>
          <p:cNvPr id="313" name="Google Shape;313;p22"/>
          <p:cNvSpPr txBox="1">
            <a:spLocks noGrp="1"/>
          </p:cNvSpPr>
          <p:nvPr>
            <p:ph type="body" idx="1"/>
          </p:nvPr>
        </p:nvSpPr>
        <p:spPr>
          <a:xfrm>
            <a:off x="612867" y="127180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Condition Variables</a:t>
            </a:r>
            <a:endParaRPr/>
          </a:p>
        </p:txBody>
      </p:sp>
      <p:sp>
        <p:nvSpPr>
          <p:cNvPr id="314" name="Google Shape;314;p22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5436096" y="1229513"/>
            <a:ext cx="2376264" cy="25527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5652120" y="1999298"/>
            <a:ext cx="2304256" cy="20556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2"/>
          <p:cNvSpPr/>
          <p:nvPr/>
        </p:nvSpPr>
        <p:spPr>
          <a:xfrm>
            <a:off x="5497254" y="3208709"/>
            <a:ext cx="117727" cy="2812579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6552219" y="3240562"/>
            <a:ext cx="1881889" cy="141257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01" y="2579748"/>
            <a:ext cx="4550232" cy="34277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p22"/>
          <p:cNvGrpSpPr/>
          <p:nvPr/>
        </p:nvGrpSpPr>
        <p:grpSpPr>
          <a:xfrm>
            <a:off x="1950921" y="2742864"/>
            <a:ext cx="6580212" cy="3744268"/>
            <a:chOff x="193938" y="2850888"/>
            <a:chExt cx="6580212" cy="3744268"/>
          </a:xfrm>
        </p:grpSpPr>
        <p:sp>
          <p:nvSpPr>
            <p:cNvPr id="321" name="Google Shape;321;p22"/>
            <p:cNvSpPr/>
            <p:nvPr/>
          </p:nvSpPr>
          <p:spPr>
            <a:xfrm>
              <a:off x="3821822" y="2850888"/>
              <a:ext cx="2952328" cy="3744268"/>
            </a:xfrm>
            <a:prstGeom prst="rect">
              <a:avLst/>
            </a:prstGeom>
            <a:solidFill>
              <a:srgbClr val="FFC000">
                <a:alpha val="9803"/>
              </a:srgbClr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193938" y="4242260"/>
              <a:ext cx="1584176" cy="792088"/>
            </a:xfrm>
            <a:prstGeom prst="rect">
              <a:avLst/>
            </a:prstGeom>
            <a:noFill/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3" name="Google Shape;323;p22"/>
            <p:cNvCxnSpPr/>
            <p:nvPr/>
          </p:nvCxnSpPr>
          <p:spPr>
            <a:xfrm flipH="1">
              <a:off x="1808215" y="3022510"/>
              <a:ext cx="1990919" cy="1432529"/>
            </a:xfrm>
            <a:prstGeom prst="straightConnector1">
              <a:avLst/>
            </a:prstGeom>
            <a:noFill/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24" name="Google Shape;324;p22"/>
          <p:cNvSpPr/>
          <p:nvPr/>
        </p:nvSpPr>
        <p:spPr>
          <a:xfrm>
            <a:off x="5665794" y="5533433"/>
            <a:ext cx="1786525" cy="59273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436812" y="2204864"/>
            <a:ext cx="7951612" cy="1728192"/>
            <a:chOff x="436812" y="2204864"/>
            <a:chExt cx="7951612" cy="1728192"/>
          </a:xfrm>
        </p:grpSpPr>
        <p:grpSp>
          <p:nvGrpSpPr>
            <p:cNvPr id="326" name="Google Shape;326;p22"/>
            <p:cNvGrpSpPr/>
            <p:nvPr/>
          </p:nvGrpSpPr>
          <p:grpSpPr>
            <a:xfrm>
              <a:off x="436812" y="2204864"/>
              <a:ext cx="7951612" cy="1728192"/>
              <a:chOff x="436812" y="2204864"/>
              <a:chExt cx="7951612" cy="1728192"/>
            </a:xfrm>
          </p:grpSpPr>
          <p:sp>
            <p:nvSpPr>
              <p:cNvPr id="327" name="Google Shape;327;p22"/>
              <p:cNvSpPr/>
              <p:nvPr/>
            </p:nvSpPr>
            <p:spPr>
              <a:xfrm>
                <a:off x="5652120" y="2204864"/>
                <a:ext cx="2736304" cy="504056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436812" y="3573016"/>
                <a:ext cx="2334988" cy="360040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9" name="Google Shape;329;p22"/>
            <p:cNvCxnSpPr/>
            <p:nvPr/>
          </p:nvCxnSpPr>
          <p:spPr>
            <a:xfrm flipH="1">
              <a:off x="1835696" y="2492896"/>
              <a:ext cx="3816424" cy="1015474"/>
            </a:xfrm>
            <a:prstGeom prst="straightConnector1">
              <a:avLst/>
            </a:prstGeom>
            <a:noFill/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Example 2</a:t>
            </a:r>
            <a:endParaRPr/>
          </a:p>
        </p:txBody>
      </p:sp>
      <p:sp>
        <p:nvSpPr>
          <p:cNvPr id="336" name="Google Shape;336;p23"/>
          <p:cNvSpPr txBox="1">
            <a:spLocks noGrp="1"/>
          </p:cNvSpPr>
          <p:nvPr>
            <p:ph type="body" idx="1"/>
          </p:nvPr>
        </p:nvSpPr>
        <p:spPr>
          <a:xfrm>
            <a:off x="323528" y="1667123"/>
            <a:ext cx="864096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1"/>
              <a:t>As an example, suppose we have a Warehouse which supports ”setProduct ” and  “getProduct”  methods.</a:t>
            </a:r>
            <a:endParaRPr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1"/>
              <a:t>If a ”getProduct” is attempted on an empty warehouse, then the thread will block until an item becomes available.</a:t>
            </a:r>
            <a:endParaRPr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1"/>
              <a:t>If a ”setProduct” is attempted on a full warehouse, then the thread will block until a space becomes available.</a:t>
            </a:r>
            <a:endParaRPr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1"/>
              <a:t>Using the </a:t>
            </a:r>
            <a:r>
              <a:rPr lang="en-US" sz="2600" b="1">
                <a:solidFill>
                  <a:srgbClr val="FF0000"/>
                </a:solidFill>
              </a:rPr>
              <a:t>ReetrantLock </a:t>
            </a:r>
            <a:r>
              <a:rPr lang="en-US" sz="2600" b="1"/>
              <a:t>to solve race condition problem.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/>
          </a:p>
        </p:txBody>
      </p:sp>
      <p:sp>
        <p:nvSpPr>
          <p:cNvPr id="337" name="Google Shape;337;p23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457200" y="-1709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Example 2(cont.)</a:t>
            </a:r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345" name="Google Shape;34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484" y="691255"/>
            <a:ext cx="7739031" cy="6093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Example 2(cont.)</a:t>
            </a:r>
            <a:endParaRPr/>
          </a:p>
        </p:txBody>
      </p:sp>
      <p:pic>
        <p:nvPicPr>
          <p:cNvPr id="352" name="Google Shape;3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480" y="1196752"/>
            <a:ext cx="8341320" cy="5123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Exercises 2</a:t>
            </a:r>
            <a:endParaRPr/>
          </a:p>
        </p:txBody>
      </p:sp>
      <p:sp>
        <p:nvSpPr>
          <p:cNvPr id="359" name="Google Shape;359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/>
              <a:t>Using the </a:t>
            </a:r>
            <a:r>
              <a:rPr lang="en-US" sz="2400" b="1" err="1">
                <a:solidFill>
                  <a:srgbClr val="FF0000"/>
                </a:solidFill>
              </a:rPr>
              <a:t>ReetrantLock</a:t>
            </a:r>
            <a:r>
              <a:rPr lang="en-US" sz="2400" b="1"/>
              <a:t> to solve the multiple Producer-multiple Consumer Problem. [+30pt.]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/>
              <a:t>Constraint: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The maximum amount of  product is  10.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The minimum amount of  product is  0.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If the total amount of product is zero and consumer want to consume, print “empty” on the screen.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If the total amount of product is ten and producer want to produce, print “full” on the screen.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Print every transaction.</a:t>
            </a:r>
            <a:endParaRPr/>
          </a:p>
        </p:txBody>
      </p:sp>
      <p:sp>
        <p:nvSpPr>
          <p:cNvPr id="360" name="Google Shape;360;p26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>
            <a:spLocks noGrp="1"/>
          </p:cNvSpPr>
          <p:nvPr>
            <p:ph type="title"/>
          </p:nvPr>
        </p:nvSpPr>
        <p:spPr>
          <a:xfrm>
            <a:off x="395536" y="-1228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Exercises 2(cont.)</a:t>
            </a:r>
            <a:endParaRPr/>
          </a:p>
        </p:txBody>
      </p:sp>
      <p:sp>
        <p:nvSpPr>
          <p:cNvPr id="367" name="Google Shape;367;p27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4" name="圖片 3" descr="一張含有 文字, 螢幕擷取畫面, 功能表, 設計 的圖片&#10;&#10;自動產生的描述">
            <a:extLst>
              <a:ext uri="{FF2B5EF4-FFF2-40B4-BE49-F238E27FC236}">
                <a16:creationId xmlns:a16="http://schemas.microsoft.com/office/drawing/2014/main" id="{DC4A36AB-CED8-5A93-83F0-80FE59EF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595" y="847729"/>
            <a:ext cx="3643482" cy="592940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References </a:t>
            </a:r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body" idx="1"/>
          </p:nvPr>
        </p:nvSpPr>
        <p:spPr>
          <a:xfrm>
            <a:off x="467544" y="1124744"/>
            <a:ext cx="8229600" cy="532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b="1"/>
              <a:t>Textbook</a:t>
            </a:r>
            <a:endParaRPr/>
          </a:p>
          <a:p>
            <a:pPr marL="40005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/>
              <a:t>Operating System Concepts, 10th Edition (Chapter 7.4)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b="1"/>
              <a:t>Website</a:t>
            </a:r>
            <a:endParaRPr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/>
              <a:t>Synchronized：</a:t>
            </a:r>
            <a:endParaRPr sz="2000"/>
          </a:p>
          <a:p>
            <a:pPr marL="40005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https://www.baeldung.com/java-synchronized</a:t>
            </a:r>
            <a:endParaRPr sz="1800"/>
          </a:p>
          <a:p>
            <a:pPr marL="40005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/>
              <a:t>ReentrantLock：</a:t>
            </a:r>
            <a:endParaRPr sz="200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https://www.geeksforgeeks.org/reentrant-lock-java/ </a:t>
            </a:r>
            <a:endParaRPr sz="180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https://dzone.com/articles/what-are-reentrant-locks</a:t>
            </a:r>
            <a:endParaRPr sz="180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/>
              <a:t>Interface Condition：</a:t>
            </a:r>
            <a:endParaRPr sz="200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http://java.sun.com/j2se/1.5.0/docs/api/java/util/concurrent/locks/Condition.html</a:t>
            </a:r>
            <a:endParaRPr sz="1800" b="1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b="1"/>
          </a:p>
          <a:p>
            <a:pPr marL="742950" lvl="2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b="1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377" name="Google Shape;377;p28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Outline</a:t>
            </a:r>
            <a:endParaRPr b="1"/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b="1"/>
              <a:t>Introduction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3200"/>
              <a:buFont typeface="Times New Roman"/>
              <a:buChar char="•"/>
            </a:pPr>
            <a:r>
              <a:rPr lang="en-US" b="1">
                <a:solidFill>
                  <a:srgbClr val="B2B2B2"/>
                </a:solidFill>
              </a:rPr>
              <a:t>Example &amp; Exercise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b="1">
              <a:solidFill>
                <a:srgbClr val="B2B2B2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3200"/>
              <a:buFont typeface="Times New Roman"/>
              <a:buChar char="•"/>
            </a:pPr>
            <a:r>
              <a:rPr lang="en-US" b="1">
                <a:solidFill>
                  <a:srgbClr val="B2B2B2"/>
                </a:solidFill>
              </a:rPr>
              <a:t>Reference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Why we need Monitor ?</a:t>
            </a:r>
            <a:endParaRPr b="1"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/>
              <a:t>Semaphores and mutex lock provide a convenient and effective mechanism for process synchronization.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/>
              <a:t>Using them incorrectly can result in timing errors.</a:t>
            </a: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/>
              <a:t>Caused by an uncooperative programmer.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/>
          </a:p>
        </p:txBody>
      </p:sp>
      <p:sp>
        <p:nvSpPr>
          <p:cNvPr id="127" name="Google Shape;127;p4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Why we need Monitor ? (cont.)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grpSp>
        <p:nvGrpSpPr>
          <p:cNvPr id="136" name="Google Shape;136;p5"/>
          <p:cNvGrpSpPr/>
          <p:nvPr/>
        </p:nvGrpSpPr>
        <p:grpSpPr>
          <a:xfrm>
            <a:off x="801070" y="1426394"/>
            <a:ext cx="2374900" cy="2428344"/>
            <a:chOff x="801070" y="1185010"/>
            <a:chExt cx="2374900" cy="2428344"/>
          </a:xfrm>
        </p:grpSpPr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1070" y="1185010"/>
              <a:ext cx="2374900" cy="20320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38" name="Google Shape;138;p5"/>
            <p:cNvSpPr txBox="1"/>
            <p:nvPr/>
          </p:nvSpPr>
          <p:spPr>
            <a:xfrm>
              <a:off x="1506829" y="3244022"/>
              <a:ext cx="10801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case 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5"/>
          <p:cNvGrpSpPr/>
          <p:nvPr/>
        </p:nvGrpSpPr>
        <p:grpSpPr>
          <a:xfrm>
            <a:off x="6156176" y="1397349"/>
            <a:ext cx="2374900" cy="2399228"/>
            <a:chOff x="5436096" y="3429000"/>
            <a:chExt cx="2374900" cy="2399228"/>
          </a:xfrm>
        </p:grpSpPr>
        <p:pic>
          <p:nvPicPr>
            <p:cNvPr id="140" name="Google Shape;140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36096" y="3429000"/>
              <a:ext cx="2374900" cy="20320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41" name="Google Shape;141;p5"/>
            <p:cNvSpPr txBox="1"/>
            <p:nvPr/>
          </p:nvSpPr>
          <p:spPr>
            <a:xfrm>
              <a:off x="6156176" y="5458896"/>
              <a:ext cx="10801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case 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3766030" y="3024164"/>
            <a:ext cx="1870844" cy="1544825"/>
            <a:chOff x="3491880" y="1429657"/>
            <a:chExt cx="2374900" cy="2032000"/>
          </a:xfrm>
        </p:grpSpPr>
        <p:pic>
          <p:nvPicPr>
            <p:cNvPr id="143" name="Google Shape;14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91880" y="1429657"/>
              <a:ext cx="2374900" cy="2032000"/>
            </a:xfrm>
            <a:prstGeom prst="rect">
              <a:avLst/>
            </a:prstGeom>
            <a:noFill/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44" name="Google Shape;144;p5"/>
            <p:cNvPicPr preferRelativeResize="0"/>
            <p:nvPr/>
          </p:nvPicPr>
          <p:blipFill rotWithShape="1">
            <a:blip r:embed="rId5">
              <a:alphaModFix/>
            </a:blip>
            <a:srcRect l="10247" t="19161" r="19539" b="12216"/>
            <a:stretch/>
          </p:blipFill>
          <p:spPr>
            <a:xfrm>
              <a:off x="3635896" y="2955095"/>
              <a:ext cx="1973662" cy="2578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5"/>
          <p:cNvGrpSpPr/>
          <p:nvPr/>
        </p:nvGrpSpPr>
        <p:grpSpPr>
          <a:xfrm>
            <a:off x="780660" y="4147123"/>
            <a:ext cx="2466067" cy="2543406"/>
            <a:chOff x="780660" y="4147123"/>
            <a:chExt cx="2466067" cy="2543406"/>
          </a:xfrm>
        </p:grpSpPr>
        <p:grpSp>
          <p:nvGrpSpPr>
            <p:cNvPr id="146" name="Google Shape;146;p5"/>
            <p:cNvGrpSpPr/>
            <p:nvPr/>
          </p:nvGrpSpPr>
          <p:grpSpPr>
            <a:xfrm>
              <a:off x="780660" y="4147123"/>
              <a:ext cx="2466067" cy="2543406"/>
              <a:chOff x="780660" y="4147123"/>
              <a:chExt cx="2466067" cy="2543406"/>
            </a:xfrm>
          </p:grpSpPr>
          <p:grpSp>
            <p:nvGrpSpPr>
              <p:cNvPr id="147" name="Google Shape;147;p5"/>
              <p:cNvGrpSpPr/>
              <p:nvPr/>
            </p:nvGrpSpPr>
            <p:grpSpPr>
              <a:xfrm>
                <a:off x="780660" y="4147123"/>
                <a:ext cx="2466067" cy="2032000"/>
                <a:chOff x="3491880" y="1429657"/>
                <a:chExt cx="2374900" cy="2032000"/>
              </a:xfrm>
            </p:grpSpPr>
            <p:pic>
              <p:nvPicPr>
                <p:cNvPr id="148" name="Google Shape;148;p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491880" y="1429657"/>
                  <a:ext cx="2374900" cy="2032000"/>
                </a:xfrm>
                <a:prstGeom prst="rect">
                  <a:avLst/>
                </a:prstGeom>
                <a:noFill/>
                <a:ln w="254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pic>
              <p:nvPicPr>
                <p:cNvPr id="149" name="Google Shape;149;p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10247" t="19161" r="19539" b="12216"/>
                <a:stretch/>
              </p:blipFill>
              <p:spPr>
                <a:xfrm>
                  <a:off x="3635896" y="2955095"/>
                  <a:ext cx="1973662" cy="2578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50" name="Google Shape;150;p5"/>
              <p:cNvSpPr txBox="1"/>
              <p:nvPr/>
            </p:nvSpPr>
            <p:spPr>
              <a:xfrm>
                <a:off x="1448460" y="6321197"/>
                <a:ext cx="10801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case 3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1" name="Google Shape;151;p5"/>
            <p:cNvSpPr/>
            <p:nvPr/>
          </p:nvSpPr>
          <p:spPr>
            <a:xfrm>
              <a:off x="930204" y="5661248"/>
              <a:ext cx="2049426" cy="385716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FF0000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5"/>
          <p:cNvGrpSpPr/>
          <p:nvPr/>
        </p:nvGrpSpPr>
        <p:grpSpPr>
          <a:xfrm>
            <a:off x="6156176" y="4094163"/>
            <a:ext cx="2466067" cy="2579950"/>
            <a:chOff x="6156176" y="4094163"/>
            <a:chExt cx="2466067" cy="2579950"/>
          </a:xfrm>
        </p:grpSpPr>
        <p:grpSp>
          <p:nvGrpSpPr>
            <p:cNvPr id="153" name="Google Shape;153;p5"/>
            <p:cNvGrpSpPr/>
            <p:nvPr/>
          </p:nvGrpSpPr>
          <p:grpSpPr>
            <a:xfrm>
              <a:off x="6156176" y="4094163"/>
              <a:ext cx="2466067" cy="2579950"/>
              <a:chOff x="6156176" y="4094163"/>
              <a:chExt cx="2466067" cy="2579950"/>
            </a:xfrm>
          </p:grpSpPr>
          <p:grpSp>
            <p:nvGrpSpPr>
              <p:cNvPr id="154" name="Google Shape;154;p5"/>
              <p:cNvGrpSpPr/>
              <p:nvPr/>
            </p:nvGrpSpPr>
            <p:grpSpPr>
              <a:xfrm>
                <a:off x="6156176" y="4094163"/>
                <a:ext cx="2466067" cy="2032000"/>
                <a:chOff x="3491880" y="1429657"/>
                <a:chExt cx="2374900" cy="2032000"/>
              </a:xfrm>
            </p:grpSpPr>
            <p:pic>
              <p:nvPicPr>
                <p:cNvPr id="155" name="Google Shape;155;p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491880" y="1429657"/>
                  <a:ext cx="2374900" cy="2032000"/>
                </a:xfrm>
                <a:prstGeom prst="rect">
                  <a:avLst/>
                </a:prstGeom>
                <a:noFill/>
                <a:ln w="254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pic>
              <p:nvPicPr>
                <p:cNvPr id="156" name="Google Shape;156;p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10247" t="19161" r="19539" b="12216"/>
                <a:stretch/>
              </p:blipFill>
              <p:spPr>
                <a:xfrm>
                  <a:off x="3635896" y="2955095"/>
                  <a:ext cx="1973662" cy="2578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57" name="Google Shape;157;p5"/>
              <p:cNvSpPr txBox="1"/>
              <p:nvPr/>
            </p:nvSpPr>
            <p:spPr>
              <a:xfrm>
                <a:off x="6876256" y="6304781"/>
                <a:ext cx="10801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case 4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" name="Google Shape;158;p5"/>
            <p:cNvSpPr/>
            <p:nvPr/>
          </p:nvSpPr>
          <p:spPr>
            <a:xfrm>
              <a:off x="6318913" y="4380662"/>
              <a:ext cx="2049426" cy="385716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FF0000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What is Monitor ?</a:t>
            </a:r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/>
              <a:t>Abstract data type for process synchronization.</a:t>
            </a:r>
            <a:endParaRPr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/>
              <a:t>Encapsulate private data with public method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Variables can be accessed by </a:t>
            </a:r>
            <a:r>
              <a:rPr lang="en-US" sz="2400" b="1"/>
              <a:t>only</a:t>
            </a:r>
            <a:r>
              <a:rPr lang="en-US" sz="2400"/>
              <a:t> the local procedures.</a:t>
            </a:r>
            <a:endParaRPr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1"/>
              <a:t>Only one </a:t>
            </a:r>
            <a:r>
              <a:rPr lang="en-US" sz="2800"/>
              <a:t>process may be active within the monitor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/>
              <a:t>    at a time.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/>
              <a:t>Consequently, the programmer </a:t>
            </a:r>
            <a:r>
              <a:rPr lang="en-US" sz="2800" b="1"/>
              <a:t>doesn’t need </a:t>
            </a:r>
            <a:r>
              <a:rPr lang="en-US" sz="2800"/>
              <a:t>to code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/>
              <a:t>	this synchronization constraint explicitly</a:t>
            </a:r>
            <a:endParaRPr sz="2800"/>
          </a:p>
        </p:txBody>
      </p:sp>
      <p:sp>
        <p:nvSpPr>
          <p:cNvPr id="166" name="Google Shape;166;p6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What is Monitor ? (cont.)</a:t>
            </a:r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174" name="Google Shape;174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1625" y="1643063"/>
            <a:ext cx="5513388" cy="45259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7"/>
          <p:cNvGrpSpPr/>
          <p:nvPr/>
        </p:nvGrpSpPr>
        <p:grpSpPr>
          <a:xfrm>
            <a:off x="2987824" y="2708920"/>
            <a:ext cx="1152126" cy="1080120"/>
            <a:chOff x="2987824" y="2708920"/>
            <a:chExt cx="1152126" cy="1080120"/>
          </a:xfrm>
        </p:grpSpPr>
        <p:cxnSp>
          <p:nvCxnSpPr>
            <p:cNvPr id="176" name="Google Shape;176;p7"/>
            <p:cNvCxnSpPr/>
            <p:nvPr/>
          </p:nvCxnSpPr>
          <p:spPr>
            <a:xfrm rot="10800000">
              <a:off x="2987824" y="2708920"/>
              <a:ext cx="0" cy="108012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7" name="Google Shape;177;p7"/>
            <p:cNvSpPr txBox="1"/>
            <p:nvPr/>
          </p:nvSpPr>
          <p:spPr>
            <a:xfrm>
              <a:off x="2987824" y="3068960"/>
              <a:ext cx="11521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8" name="Google Shape;178;p7"/>
          <p:cNvCxnSpPr/>
          <p:nvPr/>
        </p:nvCxnSpPr>
        <p:spPr>
          <a:xfrm>
            <a:off x="4283968" y="4077072"/>
            <a:ext cx="936104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9" name="Google Shape;179;p7"/>
          <p:cNvSpPr txBox="1"/>
          <p:nvPr/>
        </p:nvSpPr>
        <p:spPr>
          <a:xfrm>
            <a:off x="5220072" y="3892406"/>
            <a:ext cx="12246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2059939" y="1217375"/>
            <a:ext cx="22969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share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7"/>
          <p:cNvCxnSpPr/>
          <p:nvPr/>
        </p:nvCxnSpPr>
        <p:spPr>
          <a:xfrm rot="10800000">
            <a:off x="3203848" y="1530351"/>
            <a:ext cx="0" cy="81388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Condition variable</a:t>
            </a:r>
            <a:endParaRPr/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Tailor-made synchronization scheme can define one or more variables of type condition.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7550" y="2916808"/>
            <a:ext cx="2628900" cy="584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91" name="Google Shape;191;p8"/>
          <p:cNvGraphicFramePr/>
          <p:nvPr/>
        </p:nvGraphicFramePr>
        <p:xfrm>
          <a:off x="457200" y="3990836"/>
          <a:ext cx="8363275" cy="195845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CFFEFF"/>
                    </a:gs>
                    <a:gs pos="35000">
                      <a:srgbClr val="DDFEFF"/>
                    </a:gs>
                    <a:gs pos="100000">
                      <a:srgbClr val="EFFFFF"/>
                    </a:gs>
                  </a:gsLst>
                  <a:lin ang="16200000" scaled="0"/>
                </a:gradFill>
              </a:tblPr>
              <a:tblGrid>
                <a:gridCol w="177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dk1"/>
                          </a:solidFill>
                        </a:rPr>
                        <a:t>x.wait()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 invoking this operation is suspended until another process invokes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</a:rPr>
                        <a:t>x.signal()</a:t>
                      </a:r>
                      <a:endParaRPr sz="24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resumes exactly one suspended process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Condition variable (cont.)</a:t>
            </a:r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199" name="Google Shape;199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4375" y="1500188"/>
            <a:ext cx="7358063" cy="469741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9"/>
          <p:cNvSpPr/>
          <p:nvPr/>
        </p:nvSpPr>
        <p:spPr>
          <a:xfrm>
            <a:off x="3347864" y="2924944"/>
            <a:ext cx="1440160" cy="50405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Microsoft Office PowerPoint</Application>
  <PresentationFormat>如螢幕大小 (4:3)</PresentationFormat>
  <Paragraphs>248</Paragraphs>
  <Slides>28</Slides>
  <Notes>28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Söhne</vt:lpstr>
      <vt:lpstr>Arial</vt:lpstr>
      <vt:lpstr>Calibri</vt:lpstr>
      <vt:lpstr>Courier New</vt:lpstr>
      <vt:lpstr>Times New Roman</vt:lpstr>
      <vt:lpstr>osnetppt</vt:lpstr>
      <vt:lpstr>PBrush</vt:lpstr>
      <vt:lpstr>Lab 14 Java Monitor</vt:lpstr>
      <vt:lpstr>Outline</vt:lpstr>
      <vt:lpstr>Outline</vt:lpstr>
      <vt:lpstr>Why we need Monitor ?</vt:lpstr>
      <vt:lpstr>Why we need Monitor ? (cont.)</vt:lpstr>
      <vt:lpstr>What is Monitor ?</vt:lpstr>
      <vt:lpstr>What is Monitor ? (cont.)</vt:lpstr>
      <vt:lpstr>Condition variable</vt:lpstr>
      <vt:lpstr>Condition variable (cont.)</vt:lpstr>
      <vt:lpstr>Outline</vt:lpstr>
      <vt:lpstr>JAVA Monitor</vt:lpstr>
      <vt:lpstr>Synchronized</vt:lpstr>
      <vt:lpstr>Synchronized</vt:lpstr>
      <vt:lpstr>Example 1</vt:lpstr>
      <vt:lpstr>Example 1 (cont.)</vt:lpstr>
      <vt:lpstr>Example 1 (cont.)</vt:lpstr>
      <vt:lpstr>Exercises 1</vt:lpstr>
      <vt:lpstr>Exercises 1</vt:lpstr>
      <vt:lpstr>JAVA Monitor</vt:lpstr>
      <vt:lpstr>Reentrant Locks</vt:lpstr>
      <vt:lpstr>Reentrant Locks</vt:lpstr>
      <vt:lpstr>Reentrant Locks</vt:lpstr>
      <vt:lpstr>Example 2</vt:lpstr>
      <vt:lpstr>Example 2(cont.)</vt:lpstr>
      <vt:lpstr>Example 2(cont.)</vt:lpstr>
      <vt:lpstr>Exercises 2</vt:lpstr>
      <vt:lpstr>Exercises 2(cont.)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14 Java Monitor</dc:title>
  <dc:creator>CJSREX</dc:creator>
  <cp:lastModifiedBy>Simone Cheng</cp:lastModifiedBy>
  <cp:revision>2</cp:revision>
  <dcterms:created xsi:type="dcterms:W3CDTF">2007-09-05T09:28:55Z</dcterms:created>
  <dcterms:modified xsi:type="dcterms:W3CDTF">2023-12-31T15:19:32Z</dcterms:modified>
</cp:coreProperties>
</file>