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56" r:id="rId2"/>
    <p:sldId id="315" r:id="rId3"/>
    <p:sldId id="294" r:id="rId4"/>
    <p:sldId id="320" r:id="rId5"/>
    <p:sldId id="321" r:id="rId6"/>
    <p:sldId id="322" r:id="rId7"/>
    <p:sldId id="323" r:id="rId8"/>
    <p:sldId id="324" r:id="rId9"/>
    <p:sldId id="326" r:id="rId10"/>
    <p:sldId id="327" r:id="rId11"/>
    <p:sldId id="329" r:id="rId12"/>
    <p:sldId id="328" r:id="rId13"/>
    <p:sldId id="330" r:id="rId14"/>
    <p:sldId id="331" r:id="rId15"/>
    <p:sldId id="332" r:id="rId16"/>
    <p:sldId id="333" r:id="rId17"/>
    <p:sldId id="334" r:id="rId18"/>
    <p:sldId id="336" r:id="rId19"/>
    <p:sldId id="335" r:id="rId20"/>
    <p:sldId id="337" r:id="rId21"/>
    <p:sldId id="338" r:id="rId22"/>
    <p:sldId id="339" r:id="rId23"/>
    <p:sldId id="341" r:id="rId24"/>
    <p:sldId id="340" r:id="rId25"/>
    <p:sldId id="343" r:id="rId26"/>
    <p:sldId id="342" r:id="rId27"/>
    <p:sldId id="344" r:id="rId28"/>
    <p:sldId id="258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9C"/>
    <a:srgbClr val="202020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158AE-5287-4B6D-8C63-311D4EE847DF}" v="1" dt="2023-12-20T07:13:45.024"/>
    <p1510:client id="{AC230BB9-3298-4F4D-A96D-03457173F509}" v="299" dt="2023-12-03T08:27:47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FE13A-0E26-49A7-9696-9B09B4DF65C2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D8E9-38E9-468B-A6F7-45EEB74E6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1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81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1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3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7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2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24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560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90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5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2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3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3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9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6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7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08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1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DD8E9-38E9-468B-A6F7-45EEB74E660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6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5AB39-8BDC-83A6-1615-E0BD1FA2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8BE3BB-0862-C6F7-C738-ACFA507C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1F9BF4-EE64-28B4-0632-697D63A7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6026C-A460-F5D2-DE7F-77CD0410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770FA3-7996-18FD-DD6A-94F924A5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875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52DB0-EAD1-5853-3404-B4B2D759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593DEC-2393-05DC-E25A-759FB8E07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F152A-04E2-3CDD-B8DE-56D97372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F5498-1591-372B-29AF-4F18E6D7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7E054-C4C8-5631-FBE2-8123B236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995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509BD7-75C0-D989-A012-65EBB525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D62037-A672-43E8-25C5-D1CF165AC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97316-F7F6-E655-405A-D4EDD589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5646A9-D1BA-2AF2-1FA4-5266D9BC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995E7-01C0-EF3B-E774-0E09DB34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267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5844-038D-590E-97A6-4B242303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F450B-E813-27B8-730D-5F4D154D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38EC3-8938-FF44-2934-D4582CEC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D8B71-117A-800E-F7D8-4ABC781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62FAB-DB6D-A191-94F8-C00C6AE0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75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FBD34-ECC8-427E-B28C-7470AD7E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461B5F-7C92-39F8-CF71-57A87EF5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B07FCD-43AD-7A26-60FF-29EC9BB8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2EED0-109A-4065-3327-B847F993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687FAA-F165-E55F-69D0-79934A86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63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932B6-0601-EA42-37E5-0AFA8765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EB363-3CC8-6256-7097-985C4CE10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742E90-6640-7F1D-710C-5763869B5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7192DA-0F38-444E-88CA-17B0817C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0BD18-F458-CE6D-04BE-D55B4B63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E9E45-CB68-B55D-D7BE-958989D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535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6FD2-9AE4-5FD8-4C5D-30C046D9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EA02CD-1187-B89D-4C86-6D17DD0A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1FFC10-2A81-252E-21FB-97C10DAC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5110DA-2B57-E2EC-7A92-9A3AB6DB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15A88D-2BCD-8C48-BB2E-9A2FB5BCF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751FC9-C266-2F39-63D1-B93C31AF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404029-EACF-C3E6-3CB9-59267B12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3B388C-BD2B-7AB5-89C6-7D11038C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42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F42B0-A59F-7D00-FA16-F769025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218013-9A5E-C37A-10A5-41A6F2F5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80EE7E-3FF3-B8D6-6B05-A89AD8E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179567-59D4-F10A-2A57-C5ECCC1B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805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85AEE3-A178-1E8F-DA71-3B40CF06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30A2E3-7FB6-485F-9C06-7C3C529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297364-E99F-026C-4C97-AF2B259A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1222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16EDA-E4D7-5835-524F-AC0F873B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F1C05-7060-A2A4-556C-24DF1DFA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39C5D2-CF4A-EA71-B1A3-D1CF717B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D28A9D-BC50-6AF8-92CA-683AEE1B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37FFFF-74FB-D1EE-B7F4-6C9E3243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8515E9-3CA8-8F40-2E9D-A2EB42F3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2992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FEF1A-D8D6-FFB9-D40E-1DD69DF3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DD0222-35B4-FFE7-31B6-A8C5A57F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28DC1-1DA3-D773-E931-FE5C93A9D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5B7D13-7039-DD9F-39C9-89662261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6A691F-8F85-D6FD-9345-A69AED36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0543CA-3D6A-BA03-D144-76A127E3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759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88D96D-04BF-817E-E275-911F1008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29C91C-2CB8-B17B-8D6D-798BE124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D9A896-66C7-384A-82FC-266E7512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7883-E54D-4D58-BE3F-1FBCCF99DDAE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7933D-4FC2-56DA-DED6-D648EF4D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C92A1-2B0E-AC3A-E1C5-5DE9C70F7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569F-6564-4283-92A7-D89438624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7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F72BAFF-B6AD-5C31-258D-409C8A6E59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0083AE-BE25-62B1-74A8-68F298A732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48653"/>
            <a:ext cx="1618389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&gt;</a:t>
            </a:r>
            <a:endParaRPr lang="zh-TW" sz="1440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7556D4D-F7AA-6F86-EB17-B5EE83ACFA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18389" y="1392495"/>
            <a:ext cx="7101901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新細明體"/>
                <a:cs typeface="Calibri"/>
              </a:rPr>
              <a:t>Lab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新細明體"/>
                <a:cs typeface="Calibri"/>
              </a:rPr>
              <a:t>Library</a:t>
            </a:r>
            <a:endParaRPr kumimoji="0" lang="zh-TW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標題 9">
            <a:extLst>
              <a:ext uri="{FF2B5EF4-FFF2-40B4-BE49-F238E27FC236}">
                <a16:creationId xmlns:a16="http://schemas.microsoft.com/office/drawing/2014/main" id="{B2B8A6F2-1114-E33F-91F2-79416E8521F6}"/>
              </a:ext>
            </a:extLst>
          </p:cNvPr>
          <p:cNvSpPr txBox="1">
            <a:spLocks/>
          </p:cNvSpPr>
          <p:nvPr/>
        </p:nvSpPr>
        <p:spPr>
          <a:xfrm>
            <a:off x="5469224" y="4498426"/>
            <a:ext cx="4684425" cy="13157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TA: Zih-Hong Lin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Prof.: Hsung-Pin Chang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0421B7-5B55-C95E-62ED-7E6A4A23618A}"/>
              </a:ext>
            </a:extLst>
          </p:cNvPr>
          <p:cNvSpPr txBox="1"/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333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10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(5/5)</a:t>
            </a: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5B2703A1-C565-C01E-51BF-128686A133F2}"/>
              </a:ext>
            </a:extLst>
          </p:cNvPr>
          <p:cNvGrpSpPr/>
          <p:nvPr/>
        </p:nvGrpSpPr>
        <p:grpSpPr>
          <a:xfrm>
            <a:off x="2743457" y="3388881"/>
            <a:ext cx="1928043" cy="1051559"/>
            <a:chOff x="1847460" y="2916396"/>
            <a:chExt cx="2284256" cy="1217063"/>
          </a:xfrm>
        </p:grpSpPr>
        <p:sp>
          <p:nvSpPr>
            <p:cNvPr id="93" name="矩形: 摺角紙張 92">
              <a:extLst>
                <a:ext uri="{FF2B5EF4-FFF2-40B4-BE49-F238E27FC236}">
                  <a16:creationId xmlns:a16="http://schemas.microsoft.com/office/drawing/2014/main" id="{A93AE403-A22E-B128-4DA2-B100ECCB7C36}"/>
                </a:ext>
              </a:extLst>
            </p:cNvPr>
            <p:cNvSpPr/>
            <p:nvPr/>
          </p:nvSpPr>
          <p:spPr>
            <a:xfrm flipV="1">
              <a:off x="1847460" y="2916396"/>
              <a:ext cx="2284256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BCD3740-5312-EC1A-730F-4CE254822A56}"/>
                </a:ext>
              </a:extLst>
            </p:cNvPr>
            <p:cNvSpPr txBox="1"/>
            <p:nvPr/>
          </p:nvSpPr>
          <p:spPr>
            <a:xfrm>
              <a:off x="1847460" y="3089795"/>
              <a:ext cx="2284256" cy="9617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Executable</a:t>
              </a:r>
            </a:p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file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3ACF086-56A8-0ACB-073E-57C010C16D75}"/>
              </a:ext>
            </a:extLst>
          </p:cNvPr>
          <p:cNvGrpSpPr/>
          <p:nvPr/>
        </p:nvGrpSpPr>
        <p:grpSpPr>
          <a:xfrm>
            <a:off x="2743458" y="2051322"/>
            <a:ext cx="1928043" cy="1051559"/>
            <a:chOff x="1847460" y="2916396"/>
            <a:chExt cx="2284256" cy="1217063"/>
          </a:xfrm>
        </p:grpSpPr>
        <p:sp>
          <p:nvSpPr>
            <p:cNvPr id="12" name="矩形: 摺角紙張 11">
              <a:extLst>
                <a:ext uri="{FF2B5EF4-FFF2-40B4-BE49-F238E27FC236}">
                  <a16:creationId xmlns:a16="http://schemas.microsoft.com/office/drawing/2014/main" id="{B4FF420C-4751-FEBB-374C-84842F697927}"/>
                </a:ext>
              </a:extLst>
            </p:cNvPr>
            <p:cNvSpPr/>
            <p:nvPr/>
          </p:nvSpPr>
          <p:spPr>
            <a:xfrm flipV="1">
              <a:off x="1847460" y="2916396"/>
              <a:ext cx="2284256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051DB3D-5852-6FEA-727D-253507FE1DBD}"/>
                </a:ext>
              </a:extLst>
            </p:cNvPr>
            <p:cNvSpPr txBox="1"/>
            <p:nvPr/>
          </p:nvSpPr>
          <p:spPr>
            <a:xfrm>
              <a:off x="1847460" y="3089795"/>
              <a:ext cx="2284256" cy="9617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Executable</a:t>
              </a:r>
            </a:p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file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678C2ED-460C-198E-A726-D66C495347FF}"/>
              </a:ext>
            </a:extLst>
          </p:cNvPr>
          <p:cNvGrpSpPr/>
          <p:nvPr/>
        </p:nvGrpSpPr>
        <p:grpSpPr>
          <a:xfrm>
            <a:off x="2743458" y="4726441"/>
            <a:ext cx="1928043" cy="1051559"/>
            <a:chOff x="1847460" y="2916396"/>
            <a:chExt cx="2284256" cy="1217063"/>
          </a:xfrm>
        </p:grpSpPr>
        <p:sp>
          <p:nvSpPr>
            <p:cNvPr id="24" name="矩形: 摺角紙張 23">
              <a:extLst>
                <a:ext uri="{FF2B5EF4-FFF2-40B4-BE49-F238E27FC236}">
                  <a16:creationId xmlns:a16="http://schemas.microsoft.com/office/drawing/2014/main" id="{7B3BA91E-97EB-94C7-3D02-2F2BD6DF4334}"/>
                </a:ext>
              </a:extLst>
            </p:cNvPr>
            <p:cNvSpPr/>
            <p:nvPr/>
          </p:nvSpPr>
          <p:spPr>
            <a:xfrm flipV="1">
              <a:off x="1847460" y="2916396"/>
              <a:ext cx="2284256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95B63A5-761D-E7A0-8EBE-5B1B67170426}"/>
                </a:ext>
              </a:extLst>
            </p:cNvPr>
            <p:cNvSpPr txBox="1"/>
            <p:nvPr/>
          </p:nvSpPr>
          <p:spPr>
            <a:xfrm>
              <a:off x="1847460" y="3089795"/>
              <a:ext cx="2284256" cy="9617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Executable</a:t>
              </a:r>
            </a:p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file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4BCDBB0-4699-FF08-B96E-A4C19A6D3E3E}"/>
              </a:ext>
            </a:extLst>
          </p:cNvPr>
          <p:cNvSpPr/>
          <p:nvPr/>
        </p:nvSpPr>
        <p:spPr>
          <a:xfrm>
            <a:off x="7520501" y="1809946"/>
            <a:ext cx="1800870" cy="42043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0FA5B31-3198-EDF5-A117-C388BAA5074C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4671501" y="2422689"/>
            <a:ext cx="2849000" cy="193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E74A07-7C4F-8077-686D-2500659DF335}"/>
              </a:ext>
            </a:extLst>
          </p:cNvPr>
          <p:cNvCxnSpPr>
            <a:cxnSpLocks/>
            <a:stCxn id="94" idx="3"/>
            <a:endCxn id="40" idx="1"/>
          </p:cNvCxnSpPr>
          <p:nvPr/>
        </p:nvCxnSpPr>
        <p:spPr>
          <a:xfrm flipV="1">
            <a:off x="4671500" y="3432176"/>
            <a:ext cx="2849001" cy="52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10AB38D-F5B9-49DC-8051-019C38CB4801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4671501" y="5291759"/>
            <a:ext cx="2849000" cy="55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21C2047-D635-799E-720E-127C65C008DA}"/>
              </a:ext>
            </a:extLst>
          </p:cNvPr>
          <p:cNvSpPr/>
          <p:nvPr/>
        </p:nvSpPr>
        <p:spPr>
          <a:xfrm>
            <a:off x="7520501" y="2007190"/>
            <a:ext cx="1800870" cy="830997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EAA157-E918-D4A7-F754-B322812AC989}"/>
              </a:ext>
            </a:extLst>
          </p:cNvPr>
          <p:cNvSpPr/>
          <p:nvPr/>
        </p:nvSpPr>
        <p:spPr>
          <a:xfrm>
            <a:off x="7520501" y="3016677"/>
            <a:ext cx="1800870" cy="830997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4C5CE12-07CE-87EB-95D1-C1AD9C3A4A95}"/>
              </a:ext>
            </a:extLst>
          </p:cNvPr>
          <p:cNvSpPr/>
          <p:nvPr/>
        </p:nvSpPr>
        <p:spPr>
          <a:xfrm>
            <a:off x="7520501" y="4931470"/>
            <a:ext cx="1800870" cy="830997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9E81556-598E-8481-9FFA-D3AAFA9B4A4C}"/>
              </a:ext>
            </a:extLst>
          </p:cNvPr>
          <p:cNvSpPr/>
          <p:nvPr/>
        </p:nvSpPr>
        <p:spPr>
          <a:xfrm>
            <a:off x="7520501" y="2007191"/>
            <a:ext cx="1800870" cy="3089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library</a:t>
            </a:r>
            <a:endParaRPr lang="zh-TW" altLang="en-US" b="1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A2A051-5A28-C81F-7FB2-009B593A5C97}"/>
              </a:ext>
            </a:extLst>
          </p:cNvPr>
          <p:cNvSpPr/>
          <p:nvPr/>
        </p:nvSpPr>
        <p:spPr>
          <a:xfrm>
            <a:off x="7520501" y="3016677"/>
            <a:ext cx="1800870" cy="3089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library</a:t>
            </a:r>
            <a:endParaRPr lang="zh-TW" altLang="en-US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4046C8-DBEF-7C3B-15C2-7A070C41B09E}"/>
              </a:ext>
            </a:extLst>
          </p:cNvPr>
          <p:cNvSpPr/>
          <p:nvPr/>
        </p:nvSpPr>
        <p:spPr>
          <a:xfrm>
            <a:off x="7520501" y="4931462"/>
            <a:ext cx="1800870" cy="3089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library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9740400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11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1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</p:txBody>
      </p:sp>
    </p:spTree>
    <p:extLst>
      <p:ext uri="{BB962C8B-B14F-4D97-AF65-F5344CB8AC3E}">
        <p14:creationId xmlns:p14="http://schemas.microsoft.com/office/powerpoint/2010/main" val="10161555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12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(1/4)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5304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Command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"ar"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FC2669-9B10-4983-02B5-526AF8D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3" y="2385468"/>
            <a:ext cx="11565653" cy="36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32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13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(2/4)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414902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Command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"ar" </a:t>
            </a:r>
            <a:r>
              <a:rPr lang="en-US" altLang="zh-TW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(Cont.)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-q option: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Quick append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the files</a:t>
            </a:r>
            <a:b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</a:b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to the end of archive, without</a:t>
            </a:r>
            <a:b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</a:b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checking for replacement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-r option: differs from -q in that</a:t>
            </a:r>
            <a:b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</a:b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any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previously existing members are</a:t>
            </a:r>
            <a:b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</a:b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deleted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if their names match those</a:t>
            </a:r>
            <a:b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</a:b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being added.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4278CE-D7F3-A887-6045-8B6EAFBC82B5}"/>
              </a:ext>
            </a:extLst>
          </p:cNvPr>
          <p:cNvSpPr/>
          <p:nvPr/>
        </p:nvSpPr>
        <p:spPr>
          <a:xfrm>
            <a:off x="8761530" y="1896444"/>
            <a:ext cx="1800870" cy="4204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350C00-AB12-252E-1067-198BB681E593}"/>
              </a:ext>
            </a:extLst>
          </p:cNvPr>
          <p:cNvSpPr/>
          <p:nvPr/>
        </p:nvSpPr>
        <p:spPr>
          <a:xfrm>
            <a:off x="8761530" y="1896443"/>
            <a:ext cx="1800870" cy="6327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add.o</a:t>
            </a:r>
            <a:endParaRPr lang="zh-TW" altLang="en-US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5CFC72-4FEE-4190-F3D8-D97BF3AA51F4}"/>
              </a:ext>
            </a:extLst>
          </p:cNvPr>
          <p:cNvSpPr/>
          <p:nvPr/>
        </p:nvSpPr>
        <p:spPr>
          <a:xfrm>
            <a:off x="8761530" y="2525946"/>
            <a:ext cx="1800870" cy="632747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sub.o</a:t>
            </a:r>
            <a:endParaRPr lang="zh-TW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7E273-8733-DDDB-E7AD-8C0BC038BC63}"/>
              </a:ext>
            </a:extLst>
          </p:cNvPr>
          <p:cNvSpPr/>
          <p:nvPr/>
        </p:nvSpPr>
        <p:spPr>
          <a:xfrm>
            <a:off x="8761530" y="3150096"/>
            <a:ext cx="1800870" cy="6327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add.o</a:t>
            </a:r>
            <a:endParaRPr lang="zh-TW" altLang="en-US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9F85FA-928A-374A-C10A-DDDC27C82B15}"/>
              </a:ext>
            </a:extLst>
          </p:cNvPr>
          <p:cNvSpPr/>
          <p:nvPr/>
        </p:nvSpPr>
        <p:spPr>
          <a:xfrm>
            <a:off x="8761530" y="3794951"/>
            <a:ext cx="1800870" cy="632747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add.o</a:t>
            </a:r>
            <a:endParaRPr lang="zh-TW" altLang="en-US" b="1"/>
          </a:p>
        </p:txBody>
      </p:sp>
      <p:sp>
        <p:nvSpPr>
          <p:cNvPr id="15" name="乘號 14">
            <a:extLst>
              <a:ext uri="{FF2B5EF4-FFF2-40B4-BE49-F238E27FC236}">
                <a16:creationId xmlns:a16="http://schemas.microsoft.com/office/drawing/2014/main" id="{F7EE732B-B14B-5C4D-01ED-2BE2BC5210CB}"/>
              </a:ext>
            </a:extLst>
          </p:cNvPr>
          <p:cNvSpPr/>
          <p:nvPr/>
        </p:nvSpPr>
        <p:spPr>
          <a:xfrm>
            <a:off x="9243910" y="1793140"/>
            <a:ext cx="836110" cy="8361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乘號 15">
            <a:extLst>
              <a:ext uri="{FF2B5EF4-FFF2-40B4-BE49-F238E27FC236}">
                <a16:creationId xmlns:a16="http://schemas.microsoft.com/office/drawing/2014/main" id="{5F7CF231-EA1D-2F05-8C0E-09A7F5A0AA03}"/>
              </a:ext>
            </a:extLst>
          </p:cNvPr>
          <p:cNvSpPr/>
          <p:nvPr/>
        </p:nvSpPr>
        <p:spPr>
          <a:xfrm>
            <a:off x="9243910" y="3054453"/>
            <a:ext cx="836110" cy="8361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34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14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(3/4)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我們使用前面範例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1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的程式碼，輸入以下指令</a:t>
            </a:r>
            <a:endParaRPr lang="en-US" altLang="zh-TW" sz="2400" b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–c main.c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–c add.c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–c sub.c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ar -r lib.a add.o sub.o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main.o lib.a –o main</a:t>
            </a:r>
          </a:p>
        </p:txBody>
      </p:sp>
    </p:spTree>
    <p:extLst>
      <p:ext uri="{BB962C8B-B14F-4D97-AF65-F5344CB8AC3E}">
        <p14:creationId xmlns:p14="http://schemas.microsoft.com/office/powerpoint/2010/main" val="10736047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15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(4/4)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617B77-842C-D7B2-C24D-A97A670E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2" y="1472428"/>
            <a:ext cx="9611296" cy="46574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9D6176-4EA8-B639-A82E-090535FA6B15}"/>
              </a:ext>
            </a:extLst>
          </p:cNvPr>
          <p:cNvSpPr/>
          <p:nvPr/>
        </p:nvSpPr>
        <p:spPr>
          <a:xfrm>
            <a:off x="2266545" y="2597285"/>
            <a:ext cx="836578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C1C530-5692-A9A7-823D-5246A9B9149C}"/>
              </a:ext>
            </a:extLst>
          </p:cNvPr>
          <p:cNvSpPr/>
          <p:nvPr/>
        </p:nvSpPr>
        <p:spPr>
          <a:xfrm>
            <a:off x="6494835" y="2597285"/>
            <a:ext cx="836578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A9485-23F4-3146-D7C3-CB8C1C8C613A}"/>
              </a:ext>
            </a:extLst>
          </p:cNvPr>
          <p:cNvSpPr/>
          <p:nvPr/>
        </p:nvSpPr>
        <p:spPr>
          <a:xfrm>
            <a:off x="4380690" y="2597285"/>
            <a:ext cx="998706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1EBF-9EE3-CDC0-6C89-C006B288E354}"/>
              </a:ext>
            </a:extLst>
          </p:cNvPr>
          <p:cNvSpPr/>
          <p:nvPr/>
        </p:nvSpPr>
        <p:spPr>
          <a:xfrm>
            <a:off x="3271737" y="3722451"/>
            <a:ext cx="836578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66728D-00AD-9C2D-0968-0AAE761F58E5}"/>
              </a:ext>
            </a:extLst>
          </p:cNvPr>
          <p:cNvSpPr/>
          <p:nvPr/>
        </p:nvSpPr>
        <p:spPr>
          <a:xfrm>
            <a:off x="4195864" y="4559030"/>
            <a:ext cx="836578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358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16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1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</p:txBody>
      </p:sp>
    </p:spTree>
    <p:extLst>
      <p:ext uri="{BB962C8B-B14F-4D97-AF65-F5344CB8AC3E}">
        <p14:creationId xmlns:p14="http://schemas.microsoft.com/office/powerpoint/2010/main" val="6535453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17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1 (1/2)</a:t>
            </a:r>
            <a:endParaRPr kumimoji="0" lang="en-US" altLang="zh-TW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47890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請撰寫兩支程式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sort.c</a:t>
            </a:r>
          </a:p>
          <a:p>
            <a:pPr marL="1371600" lvl="2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建立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sort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函式，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參數可以接受陣列的位址</a:t>
            </a:r>
            <a:endParaRPr lang="en-US" altLang="zh-TW" sz="2400">
              <a:solidFill>
                <a:srgbClr val="FFFF00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1371600" lvl="2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將陣列內的成員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從小排到大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，並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輸出排序後結果</a:t>
            </a:r>
            <a:endParaRPr lang="en-US" altLang="zh-TW" sz="2400">
              <a:solidFill>
                <a:srgbClr val="FFFF00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exercise1.c</a:t>
            </a:r>
          </a:p>
          <a:p>
            <a:pPr marL="1371600" lvl="2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建立一個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長度為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5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的陣列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，並隨意放入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5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個整數進去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1371600" lvl="2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依序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印出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5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個整數</a:t>
            </a:r>
            <a:endParaRPr lang="en-US" altLang="zh-TW" sz="2400">
              <a:solidFill>
                <a:srgbClr val="FFFF00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1371600" lvl="2" indent="-457200">
              <a:lnSpc>
                <a:spcPct val="13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呼叫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sort </a:t>
            </a:r>
            <a:r>
              <a:rPr lang="zh-TW" altLang="en-US" sz="2400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函式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，並傳入該陣列的位址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541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18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1 (2/2)</a:t>
            </a:r>
            <a:endParaRPr kumimoji="0" lang="en-US" altLang="zh-TW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11399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將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sort.o</a:t>
            </a:r>
            <a:r>
              <a:rPr lang="zh-TW" altLang="en-US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加入至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libsort.a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最後使用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將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libsort.a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與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exercise1.o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輸出成執行檔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F292F6-EB40-B0FD-EA4B-BEB6F00D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36" y="3611209"/>
            <a:ext cx="7353128" cy="14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20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19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Dynamic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3205203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17483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</p:txBody>
      </p:sp>
    </p:spTree>
    <p:extLst>
      <p:ext uri="{BB962C8B-B14F-4D97-AF65-F5344CB8AC3E}">
        <p14:creationId xmlns:p14="http://schemas.microsoft.com/office/powerpoint/2010/main" val="6381585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20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23555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將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載入到記憶體中</a:t>
            </a:r>
            <a:endParaRPr lang="en-US" altLang="zh-TW" sz="2400" b="1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需要該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的程式會等到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execution time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再連結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優點：節省較多硬碟和記憶體空間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缺點：若不同程式所需的版本不一，可能會有相依性問題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3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21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Dynamic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74157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22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Create a Dynamic Library (1/)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8560D7-E99E-5A00-6593-6F5BA5AA1911}"/>
              </a:ext>
            </a:extLst>
          </p:cNvPr>
          <p:cNvSpPr txBox="1"/>
          <p:nvPr/>
        </p:nvSpPr>
        <p:spPr>
          <a:xfrm>
            <a:off x="1025128" y="1359868"/>
            <a:ext cx="10141744" cy="29651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我們使用前面範例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1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的程式碼，輸入以下指令</a:t>
            </a:r>
            <a:endParaRPr lang="en-US" altLang="zh-TW" sz="2400" b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–c –fPIC *.c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add.o sub.o -shared –o lib.so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gcc main.o lib.so –o main</a:t>
            </a:r>
          </a:p>
          <a:p>
            <a:pPr lvl="1">
              <a:lnSpc>
                <a:spcPct val="130000"/>
              </a:lnSpc>
              <a:spcBef>
                <a:spcPts val="1000"/>
              </a:spcBef>
            </a:pPr>
            <a:r>
              <a:rPr lang="en-US" altLang="zh-TW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-fPIC: generate position-independent code</a:t>
            </a:r>
          </a:p>
        </p:txBody>
      </p:sp>
      <p:pic>
        <p:nvPicPr>
          <p:cNvPr id="6" name="圖形 5" descr="開燈 以實心填滿">
            <a:extLst>
              <a:ext uri="{FF2B5EF4-FFF2-40B4-BE49-F238E27FC236}">
                <a16:creationId xmlns:a16="http://schemas.microsoft.com/office/drawing/2014/main" id="{8B43F07A-BF55-C551-7CA7-1FD490BE4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128" y="3886830"/>
            <a:ext cx="399233" cy="3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74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23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Create a Dynamic Library (2/)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8560D7-E99E-5A00-6593-6F5BA5AA1911}"/>
              </a:ext>
            </a:extLst>
          </p:cNvPr>
          <p:cNvSpPr txBox="1"/>
          <p:nvPr/>
        </p:nvSpPr>
        <p:spPr>
          <a:xfrm>
            <a:off x="1025128" y="1359868"/>
            <a:ext cx="10141744" cy="17483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但是執行的時候，卻回報說找不到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原因是我們的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沒有在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dynamic linker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清單中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而絕大部分的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shared library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都放在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/lib</a:t>
            </a:r>
            <a:r>
              <a:rPr lang="zh-TW" altLang="en-US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或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/usr/lib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中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3A1A4A-485C-CA6E-D3C4-0AF2C2A9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3" y="4032827"/>
            <a:ext cx="10923193" cy="11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52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24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Create a Dynamic Library (3/)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8560D7-E99E-5A00-6593-6F5BA5AA1911}"/>
              </a:ext>
            </a:extLst>
          </p:cNvPr>
          <p:cNvSpPr txBox="1"/>
          <p:nvPr/>
        </p:nvSpPr>
        <p:spPr>
          <a:xfrm>
            <a:off x="1025128" y="1359868"/>
            <a:ext cx="10141744" cy="5304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因此只要複製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lib.so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到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/lib</a:t>
            </a:r>
            <a:r>
              <a:rPr lang="zh-TW" altLang="en-US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即可</a:t>
            </a:r>
            <a:endParaRPr lang="en-US" altLang="zh-TW" sz="2400" b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6B2FF5-9C38-291F-AC45-B88E2B5E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4" y="3203406"/>
            <a:ext cx="9494411" cy="14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73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25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Dynamic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7498558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26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Create a Dynamic Library (4/)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210402-34F9-85B6-A6AA-5C2A72065D00}"/>
              </a:ext>
            </a:extLst>
          </p:cNvPr>
          <p:cNvSpPr txBox="1"/>
          <p:nvPr/>
        </p:nvSpPr>
        <p:spPr>
          <a:xfrm>
            <a:off x="1025128" y="1359868"/>
            <a:ext cx="10141744" cy="5316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Command </a:t>
            </a: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"ldd"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:</a:t>
            </a:r>
            <a:r>
              <a:rPr lang="zh-TW" altLang="en-US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列出該程式使用到的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share library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C9FABF-13BE-4BF4-89E0-158B543F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83" y="2944397"/>
            <a:ext cx="9306193" cy="12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246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27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2</a:t>
            </a:r>
            <a:endParaRPr kumimoji="0" lang="en-US" altLang="zh-TW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16201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請使用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Exercise 1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的兩支程式，並使用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shared library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的方式編譯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成功後，請使用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ls –l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指令比較檔案的大小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5930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13" name="標題 12">
            <a:extLst>
              <a:ext uri="{FF2B5EF4-FFF2-40B4-BE49-F238E27FC236}">
                <a16:creationId xmlns:a16="http://schemas.microsoft.com/office/drawing/2014/main" id="{A622C7FD-5A78-80EC-8949-7B3836DF29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618389" y="1407914"/>
            <a:ext cx="7101901" cy="19389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Thanks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your listening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B3DB47-A296-E215-293B-32F81B7F83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48653"/>
            <a:ext cx="1618389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&gt;</a:t>
            </a:r>
            <a:endParaRPr lang="zh-TW" sz="1440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09275-3F93-50AF-44B4-8899F8F2CEF9}"/>
              </a:ext>
            </a:extLst>
          </p:cNvPr>
          <p:cNvSpPr txBox="1"/>
          <p:nvPr/>
        </p:nvSpPr>
        <p:spPr>
          <a:xfrm>
            <a:off x="3973557" y="6550223"/>
            <a:ext cx="424488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Made by PurpleRed, Present on 2023/10/23</a:t>
            </a:r>
          </a:p>
        </p:txBody>
      </p:sp>
    </p:spTree>
    <p:extLst>
      <p:ext uri="{BB962C8B-B14F-4D97-AF65-F5344CB8AC3E}">
        <p14:creationId xmlns:p14="http://schemas.microsoft.com/office/powerpoint/2010/main" val="26835877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3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  <a:r>
              <a:rPr kumimoji="0" lang="zh-TW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(1/2)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22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將一些行為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(behavior)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實作而成的集合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(collection)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定義了良好的介面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(interface)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，按照指示呼叫即可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常見的例子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不用定義就可以呼叫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printf()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用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high-level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的程式語言實作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42441669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4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  <a:r>
              <a:rPr kumimoji="0" lang="zh-TW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(2/2)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17483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主要分成兩大類</a:t>
            </a:r>
            <a:endParaRPr lang="en-US" altLang="zh-TW" sz="2400" b="1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Static Library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(aka archives)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Dynamic Library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(aka shared library)</a:t>
            </a:r>
          </a:p>
        </p:txBody>
      </p:sp>
    </p:spTree>
    <p:extLst>
      <p:ext uri="{BB962C8B-B14F-4D97-AF65-F5344CB8AC3E}">
        <p14:creationId xmlns:p14="http://schemas.microsoft.com/office/powerpoint/2010/main" val="30977956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5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Outline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Introduction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Static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rgbClr val="FFFF00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Create a Static Library</a:t>
            </a: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Exercise 1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新細明體"/>
                <a:cs typeface="Calibri"/>
              </a:rPr>
              <a:t>Dynamic Library</a:t>
            </a:r>
          </a:p>
        </p:txBody>
      </p:sp>
    </p:spTree>
    <p:extLst>
      <p:ext uri="{BB962C8B-B14F-4D97-AF65-F5344CB8AC3E}">
        <p14:creationId xmlns:p14="http://schemas.microsoft.com/office/powerpoint/2010/main" val="1339553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6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Definition (1/5)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35734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binary program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直接包含了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object files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和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libraries link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在編譯時期就執行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link 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的動作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優點：不用考慮相依性問題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缺點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若許多程式使用同一個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，將會浪費硬碟和記憶體空間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  <a:p>
            <a:pPr marL="914400" lvl="1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如果要更新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library</a:t>
            </a: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，需要重新編譯整支程式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5479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7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Definition (2/5)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5316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範例</a:t>
            </a:r>
            <a:r>
              <a:rPr lang="zh-TW" altLang="en-US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1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6897EC-CDF3-5BF4-A752-0F45D33B230D}"/>
              </a:ext>
            </a:extLst>
          </p:cNvPr>
          <p:cNvSpPr/>
          <p:nvPr/>
        </p:nvSpPr>
        <p:spPr>
          <a:xfrm>
            <a:off x="1025128" y="1977577"/>
            <a:ext cx="5649992" cy="43927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main.c</a:t>
            </a:r>
          </a:p>
          <a:p>
            <a:r>
              <a:rPr lang="en-US" altLang="zh-TW" sz="2000" b="1"/>
              <a:t>#include&lt;stdio.h&gt;</a:t>
            </a:r>
          </a:p>
          <a:p>
            <a:endParaRPr lang="en-US" altLang="zh-TW" sz="2000" b="1"/>
          </a:p>
          <a:p>
            <a:r>
              <a:rPr lang="en-US" altLang="zh-TW" sz="2000" b="1"/>
              <a:t>extern int add(int);</a:t>
            </a:r>
          </a:p>
          <a:p>
            <a:r>
              <a:rPr lang="en-US" altLang="zh-TW" sz="2000" b="1"/>
              <a:t>extern int sub(int);</a:t>
            </a:r>
          </a:p>
          <a:p>
            <a:endParaRPr lang="en-US" altLang="zh-TW" sz="2000" b="1"/>
          </a:p>
          <a:p>
            <a:r>
              <a:rPr lang="en-US" altLang="zh-TW" sz="2000" b="1"/>
              <a:t>int main() {</a:t>
            </a:r>
          </a:p>
          <a:p>
            <a:r>
              <a:rPr lang="en-US" altLang="zh-TW" sz="2000" b="1"/>
              <a:t>    int n1 = add(5);</a:t>
            </a:r>
          </a:p>
          <a:p>
            <a:r>
              <a:rPr lang="en-US" altLang="zh-TW" sz="2000" b="1"/>
              <a:t>    int n2 = sub(5);</a:t>
            </a:r>
          </a:p>
          <a:p>
            <a:r>
              <a:rPr lang="en-US" altLang="zh-TW" sz="2000" b="1"/>
              <a:t>    printf("After add, n1 = %d\n", n1);</a:t>
            </a:r>
          </a:p>
          <a:p>
            <a:r>
              <a:rPr lang="en-US" altLang="zh-TW" sz="2000" b="1"/>
              <a:t>    printf("After sub, n2 = %d\n", n2);</a:t>
            </a:r>
          </a:p>
          <a:p>
            <a:endParaRPr lang="en-US" altLang="zh-TW" sz="2000" b="1"/>
          </a:p>
          <a:p>
            <a:r>
              <a:rPr lang="en-US" altLang="zh-TW" sz="2000" b="1"/>
              <a:t>    return 0;</a:t>
            </a:r>
          </a:p>
          <a:p>
            <a:r>
              <a:rPr lang="en-US" altLang="zh-TW" sz="2000" b="1"/>
              <a:t>}</a:t>
            </a:r>
            <a:endParaRPr lang="zh-TW" altLang="en-US" sz="20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29209-3E08-8639-A61C-084598E92FE2}"/>
              </a:ext>
            </a:extLst>
          </p:cNvPr>
          <p:cNvSpPr/>
          <p:nvPr/>
        </p:nvSpPr>
        <p:spPr>
          <a:xfrm>
            <a:off x="7097755" y="1977577"/>
            <a:ext cx="3535680" cy="1706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add.c</a:t>
            </a:r>
          </a:p>
          <a:p>
            <a:r>
              <a:rPr lang="en-US" altLang="zh-TW" sz="2000" b="1"/>
              <a:t>int add(int arg) {</a:t>
            </a:r>
          </a:p>
          <a:p>
            <a:r>
              <a:rPr lang="en-US" altLang="zh-TW" sz="2000" b="1"/>
              <a:t>    arg++;</a:t>
            </a:r>
          </a:p>
          <a:p>
            <a:r>
              <a:rPr lang="en-US" altLang="zh-TW" sz="2000" b="1"/>
              <a:t>    return arg;</a:t>
            </a:r>
          </a:p>
          <a:p>
            <a:r>
              <a:rPr lang="en-US" altLang="zh-TW" sz="2000" b="1"/>
              <a:t>}</a:t>
            </a:r>
            <a:endParaRPr lang="zh-TW" altLang="en-US" sz="20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914FDB-3C9A-2084-3CE5-47561379E8C3}"/>
              </a:ext>
            </a:extLst>
          </p:cNvPr>
          <p:cNvSpPr/>
          <p:nvPr/>
        </p:nvSpPr>
        <p:spPr>
          <a:xfrm>
            <a:off x="7097755" y="4663440"/>
            <a:ext cx="3535680" cy="1706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sub.c</a:t>
            </a:r>
          </a:p>
          <a:p>
            <a:r>
              <a:rPr lang="en-US" altLang="zh-TW" sz="2000" b="1"/>
              <a:t>int add(int arg) {</a:t>
            </a:r>
          </a:p>
          <a:p>
            <a:r>
              <a:rPr lang="en-US" altLang="zh-TW" sz="2000" b="1"/>
              <a:t>    arg--;</a:t>
            </a:r>
          </a:p>
          <a:p>
            <a:r>
              <a:rPr lang="en-US" altLang="zh-TW" sz="2000" b="1"/>
              <a:t>    return arg;</a:t>
            </a:r>
          </a:p>
          <a:p>
            <a:r>
              <a:rPr lang="en-US" altLang="zh-TW" sz="2000" b="1"/>
              <a:t>}</a:t>
            </a:r>
            <a:endParaRPr lang="zh-TW" altLang="en-US" sz="2000" b="1"/>
          </a:p>
        </p:txBody>
      </p:sp>
    </p:spTree>
    <p:extLst>
      <p:ext uri="{BB962C8B-B14F-4D97-AF65-F5344CB8AC3E}">
        <p14:creationId xmlns:p14="http://schemas.microsoft.com/office/powerpoint/2010/main" val="619830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8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Definition (3/5)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2DC90-628C-EF03-12E6-B6CA9CAE3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5128" y="1359868"/>
            <a:ext cx="10141744" cy="5316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範例</a:t>
            </a:r>
            <a:r>
              <a:rPr lang="zh-TW" altLang="en-US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 </a:t>
            </a:r>
            <a:r>
              <a:rPr lang="en-US" altLang="zh-TW" sz="2400" b="1">
                <a:solidFill>
                  <a:schemeClr val="bg1"/>
                </a:solidFill>
                <a:latin typeface="Consolas" panose="020B0609020204030204" pitchFamily="49" charset="0"/>
                <a:ea typeface="華康中特圓體" panose="020F0809000000000000" pitchFamily="49" charset="-120"/>
                <a:cs typeface="Calibri"/>
              </a:rPr>
              <a:t>2</a:t>
            </a:r>
            <a:endParaRPr lang="en-US" altLang="zh-TW" sz="2400">
              <a:solidFill>
                <a:schemeClr val="bg1"/>
              </a:solidFill>
              <a:latin typeface="Consolas" panose="020B0609020204030204" pitchFamily="49" charset="0"/>
              <a:ea typeface="華康中特圓體" panose="020F0809000000000000" pitchFamily="49" charset="-120"/>
              <a:cs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6897EC-CDF3-5BF4-A752-0F45D33B230D}"/>
              </a:ext>
            </a:extLst>
          </p:cNvPr>
          <p:cNvSpPr/>
          <p:nvPr/>
        </p:nvSpPr>
        <p:spPr>
          <a:xfrm>
            <a:off x="1025128" y="1977577"/>
            <a:ext cx="5649992" cy="4392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main.c</a:t>
            </a:r>
          </a:p>
          <a:p>
            <a:r>
              <a:rPr lang="en-US" altLang="zh-TW" sz="2000" b="1"/>
              <a:t>#include&lt;stdio.h&gt;</a:t>
            </a:r>
          </a:p>
          <a:p>
            <a:r>
              <a:rPr lang="en-US" altLang="zh-TW" sz="2000" b="1"/>
              <a:t>#include "lib.h"</a:t>
            </a:r>
          </a:p>
          <a:p>
            <a:endParaRPr lang="en-US" altLang="zh-TW" sz="2000" b="1"/>
          </a:p>
          <a:p>
            <a:r>
              <a:rPr lang="en-US" altLang="zh-TW" sz="2000" b="1"/>
              <a:t>int main() {</a:t>
            </a:r>
          </a:p>
          <a:p>
            <a:r>
              <a:rPr lang="en-US" altLang="zh-TW" sz="2000" b="1"/>
              <a:t>    int n1 = add(5);</a:t>
            </a:r>
          </a:p>
          <a:p>
            <a:r>
              <a:rPr lang="en-US" altLang="zh-TW" sz="2000" b="1"/>
              <a:t>    int n2 = sub(5);</a:t>
            </a:r>
          </a:p>
          <a:p>
            <a:r>
              <a:rPr lang="en-US" altLang="zh-TW" sz="2000" b="1"/>
              <a:t>    printf("After add, n1 = %d\n", n1);</a:t>
            </a:r>
          </a:p>
          <a:p>
            <a:r>
              <a:rPr lang="en-US" altLang="zh-TW" sz="2000" b="1"/>
              <a:t>    printf("After sub, n2 = %d\n", n2);</a:t>
            </a:r>
          </a:p>
          <a:p>
            <a:endParaRPr lang="en-US" altLang="zh-TW" sz="2000" b="1"/>
          </a:p>
          <a:p>
            <a:r>
              <a:rPr lang="en-US" altLang="zh-TW" sz="2000" b="1"/>
              <a:t>    return 0;</a:t>
            </a:r>
          </a:p>
          <a:p>
            <a:r>
              <a:rPr lang="en-US" altLang="zh-TW" sz="2000" b="1"/>
              <a:t>}</a:t>
            </a:r>
            <a:endParaRPr lang="zh-TW" altLang="en-US" sz="20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29209-3E08-8639-A61C-084598E92FE2}"/>
              </a:ext>
            </a:extLst>
          </p:cNvPr>
          <p:cNvSpPr/>
          <p:nvPr/>
        </p:nvSpPr>
        <p:spPr>
          <a:xfrm>
            <a:off x="7097755" y="1977577"/>
            <a:ext cx="3535680" cy="20305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add.c</a:t>
            </a:r>
          </a:p>
          <a:p>
            <a:r>
              <a:rPr lang="en-US" altLang="zh-TW" sz="2000" b="1"/>
              <a:t>#include "lib.h"</a:t>
            </a:r>
            <a:endParaRPr lang="en-US" altLang="zh-TW" sz="2000" b="1">
              <a:solidFill>
                <a:srgbClr val="FFFF00"/>
              </a:solidFill>
            </a:endParaRPr>
          </a:p>
          <a:p>
            <a:r>
              <a:rPr lang="en-US" altLang="zh-TW" sz="2000" b="1"/>
              <a:t>int add(int arg) {</a:t>
            </a:r>
          </a:p>
          <a:p>
            <a:r>
              <a:rPr lang="en-US" altLang="zh-TW" sz="2000" b="1"/>
              <a:t>    arg++;</a:t>
            </a:r>
          </a:p>
          <a:p>
            <a:r>
              <a:rPr lang="en-US" altLang="zh-TW" sz="2000" b="1"/>
              <a:t>    return arg;</a:t>
            </a:r>
          </a:p>
          <a:p>
            <a:r>
              <a:rPr lang="en-US" altLang="zh-TW" sz="2000" b="1"/>
              <a:t>}</a:t>
            </a:r>
            <a:endParaRPr lang="zh-TW" altLang="en-US" sz="20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2C8F93-A60F-38D9-EE2D-34356E48FFFA}"/>
              </a:ext>
            </a:extLst>
          </p:cNvPr>
          <p:cNvSpPr/>
          <p:nvPr/>
        </p:nvSpPr>
        <p:spPr>
          <a:xfrm>
            <a:off x="7097755" y="4339776"/>
            <a:ext cx="3535680" cy="20305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sub.c</a:t>
            </a:r>
          </a:p>
          <a:p>
            <a:r>
              <a:rPr lang="en-US" altLang="zh-TW" sz="2000" b="1"/>
              <a:t>#include "lib.h"</a:t>
            </a:r>
            <a:endParaRPr lang="en-US" altLang="zh-TW" sz="2000" b="1">
              <a:solidFill>
                <a:srgbClr val="FFFF00"/>
              </a:solidFill>
            </a:endParaRPr>
          </a:p>
          <a:p>
            <a:r>
              <a:rPr lang="en-US" altLang="zh-TW" sz="2000" b="1"/>
              <a:t>int sub(int arg) {</a:t>
            </a:r>
          </a:p>
          <a:p>
            <a:r>
              <a:rPr lang="en-US" altLang="zh-TW" sz="2000" b="1"/>
              <a:t>    arg--;</a:t>
            </a:r>
          </a:p>
          <a:p>
            <a:r>
              <a:rPr lang="en-US" altLang="zh-TW" sz="2000" b="1"/>
              <a:t>    return arg;</a:t>
            </a:r>
          </a:p>
          <a:p>
            <a:r>
              <a:rPr lang="en-US" altLang="zh-TW" sz="2000" b="1"/>
              <a:t>}</a:t>
            </a:r>
            <a:endParaRPr lang="zh-TW" altLang="en-US" sz="20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EAAA24-5404-8DB5-85F2-D9048F010456}"/>
              </a:ext>
            </a:extLst>
          </p:cNvPr>
          <p:cNvSpPr/>
          <p:nvPr/>
        </p:nvSpPr>
        <p:spPr>
          <a:xfrm>
            <a:off x="4099560" y="1977576"/>
            <a:ext cx="2575560" cy="20305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>
                <a:solidFill>
                  <a:srgbClr val="FFFF00"/>
                </a:solidFill>
              </a:rPr>
              <a:t>// lib.h</a:t>
            </a:r>
          </a:p>
          <a:p>
            <a:r>
              <a:rPr lang="en-US" altLang="zh-TW" sz="2000" b="1"/>
              <a:t>int add(int arg);</a:t>
            </a:r>
          </a:p>
          <a:p>
            <a:r>
              <a:rPr lang="en-US" altLang="zh-TW" sz="2000" b="1"/>
              <a:t>int sub(int arg);</a:t>
            </a:r>
            <a:endParaRPr lang="zh-TW" altLang="en-US" sz="2000" b="1"/>
          </a:p>
        </p:txBody>
      </p:sp>
    </p:spTree>
    <p:extLst>
      <p:ext uri="{BB962C8B-B14F-4D97-AF65-F5344CB8AC3E}">
        <p14:creationId xmlns:p14="http://schemas.microsoft.com/office/powerpoint/2010/main" val="1175493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11066C0-5402-FDAA-0C3F-2F57135FE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18798" y="5252711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rgbClr val="5D26C1">
                  <a:alpha val="0"/>
                </a:srgbClr>
              </a:gs>
              <a:gs pos="30000">
                <a:srgbClr val="5D26C1">
                  <a:alpha val="30000"/>
                </a:srgbClr>
              </a:gs>
              <a:gs pos="0">
                <a:srgbClr val="8E2DE2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E7E1E83-D4FC-9008-B079-650746FA9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12000" y="577800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F80759">
                  <a:alpha val="60000"/>
                </a:srgbClr>
              </a:gs>
              <a:gs pos="60000">
                <a:srgbClr val="FF0078">
                  <a:alpha val="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6E3400-26B2-4702-B601-10E58EF11286}" type="slidenum">
              <a:rPr lang="en-US" altLang="zh-TW" b="1" smtClean="0">
                <a:latin typeface="Consolas" panose="020B0609020204030204" pitchFamily="49" charset="0"/>
              </a:rPr>
              <a:t>9</a:t>
            </a:fld>
            <a:endParaRPr lang="zh-TW" altLang="en-US" b="1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1159E9-365B-02BC-5464-81BA27672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9782" y="6550223"/>
            <a:ext cx="2792436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4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NCHU System &amp; Network Lab</a:t>
            </a:r>
            <a:endParaRPr lang="zh-TW" sz="14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2E92F5-690E-0E76-6228-65945268D5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5732" y="190318"/>
            <a:ext cx="1178351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6000" b="1" i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$</a:t>
            </a:r>
            <a:endParaRPr lang="zh-TW" sz="6000" i="1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816F6109-DE76-FCE7-9C7C-5E8B8D9BA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1444083" y="344205"/>
            <a:ext cx="9189352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000" b="1">
                <a:solidFill>
                  <a:srgbClr val="FFFFFF"/>
                </a:solidFill>
                <a:latin typeface="Consolas" panose="020B0609020204030204" pitchFamily="49" charset="0"/>
                <a:ea typeface="新細明體"/>
                <a:cs typeface="Calibri"/>
              </a:rPr>
              <a:t>Definition </a:t>
            </a:r>
            <a:r>
              <a:rPr kumimoji="0" lang="en-US" altLang="zh-TW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Calibri"/>
              </a:rPr>
              <a:t>(4/5)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0E030BB-8733-D7C0-ACCE-6D09DBEE3628}"/>
              </a:ext>
            </a:extLst>
          </p:cNvPr>
          <p:cNvGrpSpPr/>
          <p:nvPr/>
        </p:nvGrpSpPr>
        <p:grpSpPr>
          <a:xfrm>
            <a:off x="1144323" y="2054727"/>
            <a:ext cx="1222918" cy="1051559"/>
            <a:chOff x="1847460" y="2916395"/>
            <a:chExt cx="2284257" cy="1217063"/>
          </a:xfrm>
        </p:grpSpPr>
        <p:sp>
          <p:nvSpPr>
            <p:cNvPr id="13" name="矩形: 摺角紙張 12">
              <a:extLst>
                <a:ext uri="{FF2B5EF4-FFF2-40B4-BE49-F238E27FC236}">
                  <a16:creationId xmlns:a16="http://schemas.microsoft.com/office/drawing/2014/main" id="{0DB3B3C9-E81B-D87F-5569-5ACB176C8697}"/>
                </a:ext>
              </a:extLst>
            </p:cNvPr>
            <p:cNvSpPr/>
            <p:nvPr/>
          </p:nvSpPr>
          <p:spPr>
            <a:xfrm flipV="1">
              <a:off x="1847460" y="2916395"/>
              <a:ext cx="2284255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DD3BC2D-5AE0-679A-F6CC-F4DBBFE135D5}"/>
                </a:ext>
              </a:extLst>
            </p:cNvPr>
            <p:cNvSpPr txBox="1"/>
            <p:nvPr/>
          </p:nvSpPr>
          <p:spPr>
            <a:xfrm>
              <a:off x="1847460" y="3316654"/>
              <a:ext cx="2284257" cy="53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main.c</a:t>
              </a:r>
              <a:endParaRPr lang="zh-TW" altLang="en-US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3602A-7FB7-EA0B-5AB3-AC69B7A44B72}"/>
              </a:ext>
            </a:extLst>
          </p:cNvPr>
          <p:cNvGrpSpPr/>
          <p:nvPr/>
        </p:nvGrpSpPr>
        <p:grpSpPr>
          <a:xfrm>
            <a:off x="1144322" y="4726441"/>
            <a:ext cx="1222918" cy="1051559"/>
            <a:chOff x="1847460" y="2916395"/>
            <a:chExt cx="2284257" cy="1217063"/>
          </a:xfrm>
        </p:grpSpPr>
        <p:sp>
          <p:nvSpPr>
            <p:cNvPr id="16" name="矩形: 摺角紙張 15">
              <a:extLst>
                <a:ext uri="{FF2B5EF4-FFF2-40B4-BE49-F238E27FC236}">
                  <a16:creationId xmlns:a16="http://schemas.microsoft.com/office/drawing/2014/main" id="{94F7C68F-8AC0-E7C8-D36C-985FF78FC991}"/>
                </a:ext>
              </a:extLst>
            </p:cNvPr>
            <p:cNvSpPr/>
            <p:nvPr/>
          </p:nvSpPr>
          <p:spPr>
            <a:xfrm flipV="1">
              <a:off x="1847460" y="2916395"/>
              <a:ext cx="2284255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3841742-A2F4-E922-DC1E-7A941FE2D427}"/>
                </a:ext>
              </a:extLst>
            </p:cNvPr>
            <p:cNvSpPr txBox="1"/>
            <p:nvPr/>
          </p:nvSpPr>
          <p:spPr>
            <a:xfrm>
              <a:off x="1847460" y="3316654"/>
              <a:ext cx="2284257" cy="53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sub.c</a:t>
              </a:r>
              <a:endParaRPr lang="zh-TW" altLang="en-US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8794B9F-1807-C92E-F141-18AE86B90B19}"/>
              </a:ext>
            </a:extLst>
          </p:cNvPr>
          <p:cNvGrpSpPr/>
          <p:nvPr/>
        </p:nvGrpSpPr>
        <p:grpSpPr>
          <a:xfrm>
            <a:off x="1144322" y="3390584"/>
            <a:ext cx="1222918" cy="1051559"/>
            <a:chOff x="1847460" y="2916395"/>
            <a:chExt cx="2284257" cy="1217063"/>
          </a:xfrm>
        </p:grpSpPr>
        <p:sp>
          <p:nvSpPr>
            <p:cNvPr id="19" name="矩形: 摺角紙張 18">
              <a:extLst>
                <a:ext uri="{FF2B5EF4-FFF2-40B4-BE49-F238E27FC236}">
                  <a16:creationId xmlns:a16="http://schemas.microsoft.com/office/drawing/2014/main" id="{6F97970A-2E8B-AD81-693E-09B8688A0008}"/>
                </a:ext>
              </a:extLst>
            </p:cNvPr>
            <p:cNvSpPr/>
            <p:nvPr/>
          </p:nvSpPr>
          <p:spPr>
            <a:xfrm flipV="1">
              <a:off x="1847460" y="2916395"/>
              <a:ext cx="2284255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7C6FC1C-BCC4-DFF0-5497-5D4F1A32E5C8}"/>
                </a:ext>
              </a:extLst>
            </p:cNvPr>
            <p:cNvSpPr txBox="1"/>
            <p:nvPr/>
          </p:nvSpPr>
          <p:spPr>
            <a:xfrm>
              <a:off x="1847460" y="3316654"/>
              <a:ext cx="2284257" cy="53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add.c</a:t>
              </a:r>
              <a:endParaRPr lang="zh-TW" altLang="en-US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DDC5EE3-5FA3-2393-EC93-7B3523AE373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367241" y="2619892"/>
            <a:ext cx="465732" cy="11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FE52737-E877-4176-2B45-EE67EEA6628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67240" y="3966268"/>
            <a:ext cx="465734" cy="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1B6587A-27C8-C235-31EE-330814F79E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67240" y="5303103"/>
            <a:ext cx="4657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92B9AF6-0E1B-91B6-3ED1-C6BF32F0A613}"/>
              </a:ext>
            </a:extLst>
          </p:cNvPr>
          <p:cNvGrpSpPr/>
          <p:nvPr/>
        </p:nvGrpSpPr>
        <p:grpSpPr>
          <a:xfrm>
            <a:off x="5118219" y="2054727"/>
            <a:ext cx="1222918" cy="1051559"/>
            <a:chOff x="1847460" y="2916395"/>
            <a:chExt cx="2284257" cy="1217063"/>
          </a:xfrm>
        </p:grpSpPr>
        <p:sp>
          <p:nvSpPr>
            <p:cNvPr id="44" name="矩形: 摺角紙張 43">
              <a:extLst>
                <a:ext uri="{FF2B5EF4-FFF2-40B4-BE49-F238E27FC236}">
                  <a16:creationId xmlns:a16="http://schemas.microsoft.com/office/drawing/2014/main" id="{3B5ADB7B-CA82-7D6B-69C4-90A50A7F66C4}"/>
                </a:ext>
              </a:extLst>
            </p:cNvPr>
            <p:cNvSpPr/>
            <p:nvPr/>
          </p:nvSpPr>
          <p:spPr>
            <a:xfrm flipV="1">
              <a:off x="1847460" y="2916395"/>
              <a:ext cx="2284255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28F7E7E-6FF1-17F2-A2B7-905CBB2A1D0A}"/>
                </a:ext>
              </a:extLst>
            </p:cNvPr>
            <p:cNvSpPr txBox="1"/>
            <p:nvPr/>
          </p:nvSpPr>
          <p:spPr>
            <a:xfrm>
              <a:off x="1847460" y="3316654"/>
              <a:ext cx="2284257" cy="53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main.o</a:t>
              </a:r>
              <a:endParaRPr lang="zh-TW" altLang="en-US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B3019E0-7E57-6736-C650-1EEB543089E5}"/>
              </a:ext>
            </a:extLst>
          </p:cNvPr>
          <p:cNvGrpSpPr/>
          <p:nvPr/>
        </p:nvGrpSpPr>
        <p:grpSpPr>
          <a:xfrm>
            <a:off x="5118218" y="4726441"/>
            <a:ext cx="1222918" cy="1051559"/>
            <a:chOff x="1847460" y="2916395"/>
            <a:chExt cx="2284257" cy="1217063"/>
          </a:xfrm>
        </p:grpSpPr>
        <p:sp>
          <p:nvSpPr>
            <p:cNvPr id="47" name="矩形: 摺角紙張 46">
              <a:extLst>
                <a:ext uri="{FF2B5EF4-FFF2-40B4-BE49-F238E27FC236}">
                  <a16:creationId xmlns:a16="http://schemas.microsoft.com/office/drawing/2014/main" id="{26B9F6FA-8DDE-0B32-ECB3-B90EE90915EF}"/>
                </a:ext>
              </a:extLst>
            </p:cNvPr>
            <p:cNvSpPr/>
            <p:nvPr/>
          </p:nvSpPr>
          <p:spPr>
            <a:xfrm flipV="1">
              <a:off x="1847460" y="2916395"/>
              <a:ext cx="2284255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B44094A-920C-2F3F-2BB6-67105C75A805}"/>
                </a:ext>
              </a:extLst>
            </p:cNvPr>
            <p:cNvSpPr txBox="1"/>
            <p:nvPr/>
          </p:nvSpPr>
          <p:spPr>
            <a:xfrm>
              <a:off x="1847460" y="3316654"/>
              <a:ext cx="2284257" cy="53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sub.o</a:t>
              </a:r>
              <a:endParaRPr lang="zh-TW" altLang="en-US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75BD4A9-E998-AD78-D0F5-CDA6B46BEE56}"/>
              </a:ext>
            </a:extLst>
          </p:cNvPr>
          <p:cNvGrpSpPr/>
          <p:nvPr/>
        </p:nvGrpSpPr>
        <p:grpSpPr>
          <a:xfrm>
            <a:off x="5118218" y="3390584"/>
            <a:ext cx="1222918" cy="1051559"/>
            <a:chOff x="1847460" y="2916395"/>
            <a:chExt cx="2284257" cy="1217063"/>
          </a:xfrm>
        </p:grpSpPr>
        <p:sp>
          <p:nvSpPr>
            <p:cNvPr id="50" name="矩形: 摺角紙張 49">
              <a:extLst>
                <a:ext uri="{FF2B5EF4-FFF2-40B4-BE49-F238E27FC236}">
                  <a16:creationId xmlns:a16="http://schemas.microsoft.com/office/drawing/2014/main" id="{8B7F4E98-3DFC-8E93-D111-FF6728E2A594}"/>
                </a:ext>
              </a:extLst>
            </p:cNvPr>
            <p:cNvSpPr/>
            <p:nvPr/>
          </p:nvSpPr>
          <p:spPr>
            <a:xfrm flipV="1">
              <a:off x="1847460" y="2916395"/>
              <a:ext cx="2284255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0E2CCCA-E54E-E867-1B2C-914F30AE3CCF}"/>
                </a:ext>
              </a:extLst>
            </p:cNvPr>
            <p:cNvSpPr txBox="1"/>
            <p:nvPr/>
          </p:nvSpPr>
          <p:spPr>
            <a:xfrm>
              <a:off x="1847460" y="3316654"/>
              <a:ext cx="2284257" cy="53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add.o</a:t>
              </a:r>
              <a:endParaRPr lang="zh-TW" altLang="en-US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87476CB-22EC-9F3D-42B9-1A21C0E4F2A7}"/>
              </a:ext>
            </a:extLst>
          </p:cNvPr>
          <p:cNvCxnSpPr>
            <a:cxnSpLocks/>
          </p:cNvCxnSpPr>
          <p:nvPr/>
        </p:nvCxnSpPr>
        <p:spPr>
          <a:xfrm flipV="1">
            <a:off x="4652486" y="2615504"/>
            <a:ext cx="465733" cy="4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ACA2B9A6-DC85-12CD-FF56-A9A9B1F0964D}"/>
              </a:ext>
            </a:extLst>
          </p:cNvPr>
          <p:cNvCxnSpPr>
            <a:cxnSpLocks/>
          </p:cNvCxnSpPr>
          <p:nvPr/>
        </p:nvCxnSpPr>
        <p:spPr>
          <a:xfrm flipV="1">
            <a:off x="4652486" y="3961880"/>
            <a:ext cx="465734" cy="4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90AED56-6F81-DED7-D3BD-84C2D45E8B3C}"/>
              </a:ext>
            </a:extLst>
          </p:cNvPr>
          <p:cNvCxnSpPr>
            <a:cxnSpLocks/>
          </p:cNvCxnSpPr>
          <p:nvPr/>
        </p:nvCxnSpPr>
        <p:spPr>
          <a:xfrm flipV="1">
            <a:off x="4652486" y="5298715"/>
            <a:ext cx="465733" cy="4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523ED88-2FC5-4CFD-1FDC-606713517C8E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41137" y="2631389"/>
            <a:ext cx="465730" cy="1334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88BCC107-1ED2-08CA-1DB6-8D8FEE1C72CB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341136" y="3966268"/>
            <a:ext cx="465731" cy="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524DAA0-B457-1EC4-BA62-98764BFC047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341136" y="3966268"/>
            <a:ext cx="465731" cy="1336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5B2703A1-C565-C01E-51BF-128686A133F2}"/>
              </a:ext>
            </a:extLst>
          </p:cNvPr>
          <p:cNvGrpSpPr/>
          <p:nvPr/>
        </p:nvGrpSpPr>
        <p:grpSpPr>
          <a:xfrm>
            <a:off x="9110755" y="3390584"/>
            <a:ext cx="1928043" cy="1051559"/>
            <a:chOff x="1847460" y="2916396"/>
            <a:chExt cx="2284256" cy="1217063"/>
          </a:xfrm>
        </p:grpSpPr>
        <p:sp>
          <p:nvSpPr>
            <p:cNvPr id="93" name="矩形: 摺角紙張 92">
              <a:extLst>
                <a:ext uri="{FF2B5EF4-FFF2-40B4-BE49-F238E27FC236}">
                  <a16:creationId xmlns:a16="http://schemas.microsoft.com/office/drawing/2014/main" id="{A93AE403-A22E-B128-4DA2-B100ECCB7C36}"/>
                </a:ext>
              </a:extLst>
            </p:cNvPr>
            <p:cNvSpPr/>
            <p:nvPr/>
          </p:nvSpPr>
          <p:spPr>
            <a:xfrm flipV="1">
              <a:off x="1847460" y="2916396"/>
              <a:ext cx="2284256" cy="1217063"/>
            </a:xfrm>
            <a:prstGeom prst="foldedCorner">
              <a:avLst>
                <a:gd name="adj" fmla="val 174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BCD3740-5312-EC1A-730F-4CE254822A56}"/>
                </a:ext>
              </a:extLst>
            </p:cNvPr>
            <p:cNvSpPr txBox="1"/>
            <p:nvPr/>
          </p:nvSpPr>
          <p:spPr>
            <a:xfrm>
              <a:off x="1847460" y="3089795"/>
              <a:ext cx="2284256" cy="9617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Executable</a:t>
              </a:r>
            </a:p>
            <a:p>
              <a:pPr algn="ctr"/>
              <a:r>
                <a:rPr lang="en-US" altLang="zh-TW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file</a:t>
              </a:r>
            </a:p>
          </p:txBody>
        </p:sp>
      </p:grp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0FE0AA1-35BE-31DB-C372-A17D6EAA711E}"/>
              </a:ext>
            </a:extLst>
          </p:cNvPr>
          <p:cNvCxnSpPr>
            <a:cxnSpLocks/>
          </p:cNvCxnSpPr>
          <p:nvPr/>
        </p:nvCxnSpPr>
        <p:spPr>
          <a:xfrm flipV="1">
            <a:off x="8626379" y="3961880"/>
            <a:ext cx="465731" cy="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25E9229-C318-2EF5-9F11-B86E3DCEE7DA}"/>
              </a:ext>
            </a:extLst>
          </p:cNvPr>
          <p:cNvSpPr/>
          <p:nvPr/>
        </p:nvSpPr>
        <p:spPr>
          <a:xfrm>
            <a:off x="6825509" y="2478019"/>
            <a:ext cx="1800870" cy="2976518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/>
              <a:t>linker</a:t>
            </a:r>
            <a:endParaRPr lang="zh-TW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3D3FF2-B02D-910F-5210-892FA43A9ADD}"/>
              </a:ext>
            </a:extLst>
          </p:cNvPr>
          <p:cNvSpPr/>
          <p:nvPr/>
        </p:nvSpPr>
        <p:spPr>
          <a:xfrm>
            <a:off x="2805213" y="2478019"/>
            <a:ext cx="1800870" cy="2976518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/>
              <a:t>Compiler</a:t>
            </a: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732078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52239 -0.00069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urpleRed">
      <a:majorFont>
        <a:latin typeface="Consolas"/>
        <a:ea typeface="華康中特圓體"/>
        <a:cs typeface=""/>
      </a:majorFont>
      <a:minorFont>
        <a:latin typeface="Consolas"/>
        <a:ea typeface="華康中特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1216</Words>
  <Application>Microsoft Office PowerPoint</Application>
  <PresentationFormat>寬螢幕</PresentationFormat>
  <Paragraphs>299</Paragraphs>
  <Slides>28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Consolas</vt:lpstr>
      <vt:lpstr>Arial</vt:lpstr>
      <vt:lpstr>Calibri</vt:lpstr>
      <vt:lpstr>Office 佈景主題</vt:lpstr>
      <vt:lpstr>Lab 15 Library</vt:lpstr>
      <vt:lpstr>Outline</vt:lpstr>
      <vt:lpstr>Introduction (1/2)</vt:lpstr>
      <vt:lpstr>Introduction (2/2)</vt:lpstr>
      <vt:lpstr>Outline</vt:lpstr>
      <vt:lpstr>Definition (1/5)</vt:lpstr>
      <vt:lpstr>Definition (2/5)</vt:lpstr>
      <vt:lpstr>Definition (3/5)</vt:lpstr>
      <vt:lpstr>Definition (4/5)</vt:lpstr>
      <vt:lpstr>Definition (5/5)</vt:lpstr>
      <vt:lpstr>Outline</vt:lpstr>
      <vt:lpstr>Create a Static Library (1/4)</vt:lpstr>
      <vt:lpstr>Create a Static Library (2/4)</vt:lpstr>
      <vt:lpstr>Create a Static Library (3/4)</vt:lpstr>
      <vt:lpstr>Create a Static Library (4/4)</vt:lpstr>
      <vt:lpstr>Outline</vt:lpstr>
      <vt:lpstr>Exercise 1 (1/2)</vt:lpstr>
      <vt:lpstr>Exercise 1 (2/2)</vt:lpstr>
      <vt:lpstr>Outline</vt:lpstr>
      <vt:lpstr>Definition</vt:lpstr>
      <vt:lpstr>Outline</vt:lpstr>
      <vt:lpstr>Create a Dynamic Library (1/)</vt:lpstr>
      <vt:lpstr>Create a Dynamic Library (2/)</vt:lpstr>
      <vt:lpstr>Create a Dynamic Library (3/)</vt:lpstr>
      <vt:lpstr>Outline</vt:lpstr>
      <vt:lpstr>Create a Dynamic Library (4/)</vt:lpstr>
      <vt:lpstr>Exercise 2</vt:lpstr>
      <vt:lpstr>Thanks for your listening</vt:lpstr>
    </vt:vector>
  </TitlesOfParts>
  <Company>國立高雄大學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Lab5_Kernel Module</dc:title>
  <dc:creator>PurpleRed</dc:creator>
  <cp:lastModifiedBy>Simone Cheng</cp:lastModifiedBy>
  <cp:revision>2</cp:revision>
  <dcterms:created xsi:type="dcterms:W3CDTF">2023-09-11T12:11:00Z</dcterms:created>
  <dcterms:modified xsi:type="dcterms:W3CDTF">2024-01-01T01:38:10Z</dcterms:modified>
</cp:coreProperties>
</file>