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Helvetica Neue" panose="02020500000000000000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jpIaOeqcdbJeGxe7lQby9l4fL2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204048-2837-4B38-9146-97BD3B1053E1}" v="1" dt="2023-08-16T07:09:41.495"/>
  </p1510:revLst>
</p1510:revInfo>
</file>

<file path=ppt/tableStyles.xml><?xml version="1.0" encoding="utf-8"?>
<a:tblStyleLst xmlns:a="http://schemas.openxmlformats.org/drawingml/2006/main" def="{7EDBCA94-BB25-4308-BB04-7D12C251DBD3}">
  <a:tblStyle styleId="{7EDBCA94-BB25-4308-BB04-7D12C251DBD3}" styleName="Table_0">
    <a:wholeTbl>
      <a:tcTxStyle b="off" i="off">
        <a:font>
          <a:latin typeface="Times New Roman"/>
          <a:ea typeface="Times New Roman"/>
          <a:cs typeface="Times New Roman"/>
        </a:font>
        <a:schemeClr val="dk1"/>
      </a:tcTxStyle>
      <a:tcStyle>
        <a:tcBdr>
          <a:left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321DE79-2D5F-4BB2-B428-7C2D6930F8DD}" styleName="Table_1">
    <a:wholeTbl>
      <a:tcTxStyle b="off" i="off">
        <a:font>
          <a:latin typeface="Times New Roman"/>
          <a:ea typeface="Times New Roman"/>
          <a:cs typeface="Times New Roman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3F9FA"/>
          </a:solidFill>
        </a:fill>
      </a:tcStyle>
    </a:wholeTbl>
    <a:band1H>
      <a:tcTxStyle/>
      <a:tcStyle>
        <a:tcBdr/>
        <a:fill>
          <a:solidFill>
            <a:srgbClr val="E7F3F4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7F3F4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3F9FA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06D0DF8-9C17-4D63-AAB2-421733DD49FA}" styleName="Table_2">
    <a:wholeTbl>
      <a:tcTxStyle b="off" i="off">
        <a:font>
          <a:latin typeface="Times New Roman"/>
          <a:ea typeface="Times New Roman"/>
          <a:cs typeface="Times New Roman"/>
        </a:font>
        <a:schemeClr val="dk1"/>
      </a:tcTxStyle>
      <a:tcStyle>
        <a:tcBdr>
          <a:left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E7A502B-1BBB-470A-97A5-5749A9975986}" styleName="Table_3">
    <a:wholeTbl>
      <a:tcTxStyle b="off" i="off">
        <a:font>
          <a:latin typeface="Times New Roman"/>
          <a:ea typeface="Times New Roman"/>
          <a:cs typeface="Times New Roman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3F9FA"/>
          </a:solidFill>
        </a:fill>
      </a:tcStyle>
    </a:wholeTbl>
    <a:band1H>
      <a:tcTxStyle/>
      <a:tcStyle>
        <a:tcBdr/>
        <a:fill>
          <a:solidFill>
            <a:srgbClr val="E7F3F4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7F3F4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3F9FA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/>
        <a:fill>
          <a:solidFill>
            <a:srgbClr val="F3F9FA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9659CCE-E6B3-4A2C-9B02-5C2AE6C223A6}" styleName="Table_4">
    <a:wholeTbl>
      <a:tcTxStyle b="off" i="off">
        <a:font>
          <a:latin typeface="Times New Roman"/>
          <a:ea typeface="Times New Roman"/>
          <a:cs typeface="Times New Roman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00" autoAdjust="0"/>
    <p:restoredTop sz="74549" autoAdjust="0"/>
  </p:normalViewPr>
  <p:slideViewPr>
    <p:cSldViewPr snapToGrid="0">
      <p:cViewPr varScale="1">
        <p:scale>
          <a:sx n="40" d="100"/>
          <a:sy n="40" d="100"/>
        </p:scale>
        <p:origin x="1637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jpg"/><Relationship Id="rId4" Type="http://schemas.openxmlformats.org/officeDocument/2006/relationships/hyperlink" Target="http://osnet.cs.nchu.edu.tw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16"/>
          <p:cNvGrpSpPr/>
          <p:nvPr/>
        </p:nvGrpSpPr>
        <p:grpSpPr>
          <a:xfrm>
            <a:off x="0" y="-26988"/>
            <a:ext cx="9144000" cy="962026"/>
            <a:chOff x="0" y="-17"/>
            <a:chExt cx="5760" cy="606"/>
          </a:xfrm>
        </p:grpSpPr>
        <p:pic>
          <p:nvPicPr>
            <p:cNvPr id="18" name="Google Shape;18;p16" descr="oslab logo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-17"/>
              <a:ext cx="4830" cy="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9;p16" descr="15">
              <a:hlinkClick r:id="rId4"/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694" y="-17"/>
              <a:ext cx="1066" cy="60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" name="Google Shape;20;p16"/>
          <p:cNvGrpSpPr/>
          <p:nvPr/>
        </p:nvGrpSpPr>
        <p:grpSpPr>
          <a:xfrm>
            <a:off x="0" y="908050"/>
            <a:ext cx="6516688" cy="5761038"/>
            <a:chOff x="0" y="572"/>
            <a:chExt cx="4105" cy="3629"/>
          </a:xfrm>
        </p:grpSpPr>
        <p:graphicFrame>
          <p:nvGraphicFramePr>
            <p:cNvPr id="21" name="Google Shape;21;p16"/>
            <p:cNvGraphicFramePr/>
            <p:nvPr/>
          </p:nvGraphicFramePr>
          <p:xfrm>
            <a:off x="0" y="572"/>
            <a:ext cx="2799" cy="3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" r:id="rId6" imgW="2799" imgH="3357" progId="PBrush">
                    <p:embed/>
                  </p:oleObj>
                </mc:Choice>
                <mc:Fallback>
                  <p:oleObj r:id="rId6" imgW="2799" imgH="3357" progId="PBrush">
                    <p:embed/>
                    <p:pic>
                      <p:nvPicPr>
                        <p:cNvPr id="21" name="Google Shape;21;p16"/>
                        <p:cNvPicPr preferRelativeResize="0"/>
                        <p:nvPr/>
                      </p:nvPicPr>
                      <p:blipFill rotWithShape="1">
                        <a:blip r:embed="rId7">
                          <a:alphaModFix/>
                        </a:blip>
                        <a:srcRect/>
                        <a:stretch/>
                      </p:blipFill>
                      <p:spPr>
                        <a:xfrm>
                          <a:off x="0" y="572"/>
                          <a:ext cx="2799" cy="3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Google Shape;22;p16"/>
            <p:cNvSpPr/>
            <p:nvPr/>
          </p:nvSpPr>
          <p:spPr>
            <a:xfrm>
              <a:off x="1655" y="4065"/>
              <a:ext cx="2450" cy="1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NCHU System &amp; Network Lab</a:t>
              </a:r>
              <a:endParaRPr/>
            </a:p>
          </p:txBody>
        </p:sp>
      </p:grpSp>
      <p:sp>
        <p:nvSpPr>
          <p:cNvPr id="23" name="Google Shape;23;p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4A31BF63-07F7-1942-0ED8-C8A45FB69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0" cy="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6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7" name="Google Shape;87;p26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，文字及物件" type="txAndObj">
  <p:cSld name="TEXT_AND_OBJEC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93" name="Google Shape;93;p2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94" name="Google Shape;94;p27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區段標題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2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2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ftr" idx="11"/>
          </p:nvPr>
        </p:nvSpPr>
        <p:spPr>
          <a:xfrm>
            <a:off x="2627313" y="6453188"/>
            <a:ext cx="38893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graphicFrame>
        <p:nvGraphicFramePr>
          <p:cNvPr id="11" name="Google Shape;11;p15"/>
          <p:cNvGraphicFramePr/>
          <p:nvPr/>
        </p:nvGraphicFramePr>
        <p:xfrm>
          <a:off x="0" y="0"/>
          <a:ext cx="1187450" cy="616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15" imgW="1187450" imgH="6165850" progId="PBrush">
                  <p:embed/>
                </p:oleObj>
              </mc:Choice>
              <mc:Fallback>
                <p:oleObj r:id="rId15" imgW="1187450" imgH="6165850" progId="PBrush">
                  <p:embed/>
                  <p:pic>
                    <p:nvPicPr>
                      <p:cNvPr id="11" name="Google Shape;11;p15"/>
                      <p:cNvPicPr preferRelativeResize="0"/>
                      <p:nvPr/>
                    </p:nvPicPr>
                    <p:blipFill rotWithShape="1">
                      <a:blip r:embed="rId16">
                        <a:alphaModFix/>
                      </a:blip>
                      <a:srcRect/>
                      <a:stretch/>
                    </p:blipFill>
                    <p:spPr>
                      <a:xfrm>
                        <a:off x="0" y="0"/>
                        <a:ext cx="1187450" cy="616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Google Shape;12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s-book.com/OS10/slide-dir/PPTX-dir/ch9.pptx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>
            <a:spLocks noGrp="1"/>
          </p:cNvSpPr>
          <p:nvPr>
            <p:ph type="ctrTitle"/>
          </p:nvPr>
        </p:nvSpPr>
        <p:spPr>
          <a:xfrm>
            <a:off x="611560" y="234888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Lab16</a:t>
            </a:r>
            <a:br>
              <a:rPr lang="en-US"/>
            </a:br>
            <a:r>
              <a:rPr lang="en-US"/>
              <a:t>Paging</a:t>
            </a:r>
            <a:endParaRPr/>
          </a:p>
        </p:txBody>
      </p:sp>
      <p:sp>
        <p:nvSpPr>
          <p:cNvPr id="102" name="Google Shape;102;p1"/>
          <p:cNvSpPr txBox="1">
            <a:spLocks noGrp="1"/>
          </p:cNvSpPr>
          <p:nvPr>
            <p:ph type="subTitle" idx="1"/>
          </p:nvPr>
        </p:nvSpPr>
        <p:spPr>
          <a:xfrm>
            <a:off x="1331640" y="4437112"/>
            <a:ext cx="667036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dirty="0">
                <a:solidFill>
                  <a:schemeClr val="dk1"/>
                </a:solidFill>
              </a:rPr>
              <a:t>TA:</a:t>
            </a:r>
            <a:r>
              <a:rPr lang="zh-TW" altLang="en-US" dirty="0">
                <a:solidFill>
                  <a:schemeClr val="dk1"/>
                </a:solidFill>
              </a:rPr>
              <a:t> </a:t>
            </a:r>
            <a:r>
              <a:rPr lang="en-US" altLang="zh-TW" dirty="0">
                <a:solidFill>
                  <a:schemeClr val="dk1"/>
                </a:solidFill>
              </a:rPr>
              <a:t>YUNG-HSU CHU</a:t>
            </a:r>
            <a:endParaRPr lang="en-US" dirty="0"/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dirty="0">
                <a:solidFill>
                  <a:schemeClr val="dk1"/>
                </a:solidFill>
              </a:rPr>
              <a:t>Professor: </a:t>
            </a:r>
            <a:r>
              <a:rPr lang="en-US" dirty="0" err="1">
                <a:solidFill>
                  <a:schemeClr val="dk1"/>
                </a:solidFill>
              </a:rPr>
              <a:t>Hsung</a:t>
            </a:r>
            <a:r>
              <a:rPr lang="en-US" dirty="0">
                <a:solidFill>
                  <a:schemeClr val="dk1"/>
                </a:solidFill>
              </a:rPr>
              <a:t>-Pin Chang</a:t>
            </a:r>
            <a:endParaRPr lang="en-US" dirty="0"/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dirty="0">
                <a:solidFill>
                  <a:schemeClr val="dk1"/>
                </a:solidFill>
              </a:rPr>
              <a:t>Operating System Lab</a:t>
            </a:r>
            <a:endParaRPr dirty="0"/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</a:t>
            </a:r>
            <a:endParaRPr/>
          </a:p>
        </p:txBody>
      </p:sp>
      <p:sp>
        <p:nvSpPr>
          <p:cNvPr id="241" name="Google Shape;241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b="1"/>
              <a:t>Operating System Concepts </a:t>
            </a:r>
            <a:r>
              <a:rPr lang="en-US" b="1" i="1"/>
              <a:t>Tenth Edition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 b="1" i="1"/>
              <a:t>Ch9 main memory 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https://www.os-book.com/OS10/slide-dir/PPTX-dir/ch9.pptx</a:t>
            </a:r>
            <a:endParaRPr/>
          </a:p>
          <a:p>
            <a:pPr marL="114300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Address Translation Scheme</a:t>
            </a:r>
            <a:endParaRPr/>
          </a:p>
        </p:txBody>
      </p:sp>
      <p:sp>
        <p:nvSpPr>
          <p:cNvPr id="108" name="Google Shape;108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044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</a:pPr>
            <a:r>
              <a:rPr lang="en-US" sz="1600" dirty="0"/>
              <a:t>Address generated by CPU is divided into:</a:t>
            </a:r>
            <a:endParaRPr dirty="0"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rgbClr val="3366FF"/>
              </a:buClr>
              <a:buSzPts val="1800"/>
              <a:buFont typeface="Times New Roman"/>
              <a:buChar char="–"/>
            </a:pPr>
            <a:r>
              <a:rPr lang="en-US" sz="1800" b="1" dirty="0">
                <a:solidFill>
                  <a:srgbClr val="3366FF"/>
                </a:solidFill>
              </a:rPr>
              <a:t>Page number (</a:t>
            </a:r>
            <a:r>
              <a:rPr lang="en-US" sz="1800" b="1" i="1" dirty="0">
                <a:solidFill>
                  <a:srgbClr val="3366FF"/>
                </a:solidFill>
              </a:rPr>
              <a:t>p</a:t>
            </a:r>
            <a:r>
              <a:rPr lang="en-US" sz="1800" b="1" dirty="0">
                <a:solidFill>
                  <a:srgbClr val="3366FF"/>
                </a:solidFill>
              </a:rPr>
              <a:t>)</a:t>
            </a:r>
            <a:r>
              <a:rPr lang="en-US" sz="1800" dirty="0">
                <a:solidFill>
                  <a:srgbClr val="3366FF"/>
                </a:solidFill>
              </a:rPr>
              <a:t> </a:t>
            </a:r>
            <a:r>
              <a:rPr lang="en-US" sz="1800" dirty="0"/>
              <a:t>– used as an index into a </a:t>
            </a:r>
            <a:r>
              <a:rPr lang="en-US" sz="1800" i="1" dirty="0"/>
              <a:t>page</a:t>
            </a:r>
            <a:r>
              <a:rPr lang="en-US" sz="1800" dirty="0"/>
              <a:t> </a:t>
            </a:r>
            <a:r>
              <a:rPr lang="en-US" sz="1800" i="1" dirty="0"/>
              <a:t>table</a:t>
            </a:r>
            <a:r>
              <a:rPr lang="en-US" sz="1800" dirty="0"/>
              <a:t> which contains base address of each page in physical memory</a:t>
            </a:r>
            <a:endParaRPr dirty="0"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rgbClr val="3366FF"/>
              </a:buClr>
              <a:buSzPts val="1800"/>
              <a:buFont typeface="Times New Roman"/>
              <a:buChar char="–"/>
            </a:pPr>
            <a:r>
              <a:rPr lang="en-US" sz="1800" b="1" dirty="0">
                <a:solidFill>
                  <a:srgbClr val="3366FF"/>
                </a:solidFill>
              </a:rPr>
              <a:t>Page offset (d)</a:t>
            </a:r>
            <a:r>
              <a:rPr lang="en-US" sz="1800" dirty="0">
                <a:solidFill>
                  <a:srgbClr val="3366FF"/>
                </a:solidFill>
              </a:rPr>
              <a:t> </a:t>
            </a:r>
            <a:r>
              <a:rPr lang="en-US" sz="1800" dirty="0"/>
              <a:t>– combined with base address to define the physical memory address that is sent to the memory unit</a:t>
            </a: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dirty="0"/>
          </a:p>
        </p:txBody>
      </p:sp>
      <p:sp>
        <p:nvSpPr>
          <p:cNvPr id="109" name="Google Shape;109;p2"/>
          <p:cNvSpPr/>
          <p:nvPr/>
        </p:nvSpPr>
        <p:spPr>
          <a:xfrm>
            <a:off x="2642518" y="4273798"/>
            <a:ext cx="3105150" cy="4381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0" name="Google Shape;110;p2"/>
          <p:cNvCxnSpPr/>
          <p:nvPr/>
        </p:nvCxnSpPr>
        <p:spPr>
          <a:xfrm>
            <a:off x="4276055" y="3949948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" name="Google Shape;111;p2"/>
          <p:cNvSpPr txBox="1"/>
          <p:nvPr/>
        </p:nvSpPr>
        <p:spPr>
          <a:xfrm>
            <a:off x="2483768" y="3861048"/>
            <a:ext cx="15303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 number</a:t>
            </a:r>
            <a:endParaRPr/>
          </a:p>
        </p:txBody>
      </p:sp>
      <p:sp>
        <p:nvSpPr>
          <p:cNvPr id="112" name="Google Shape;112;p2"/>
          <p:cNvSpPr txBox="1"/>
          <p:nvPr/>
        </p:nvSpPr>
        <p:spPr>
          <a:xfrm>
            <a:off x="4347493" y="3854698"/>
            <a:ext cx="13144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 offset</a:t>
            </a:r>
            <a:endParaRPr/>
          </a:p>
        </p:txBody>
      </p:sp>
      <p:sp>
        <p:nvSpPr>
          <p:cNvPr id="113" name="Google Shape;113;p2"/>
          <p:cNvSpPr txBox="1"/>
          <p:nvPr/>
        </p:nvSpPr>
        <p:spPr>
          <a:xfrm>
            <a:off x="3196555" y="4300785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4" name="Google Shape;114;p2"/>
          <p:cNvSpPr txBox="1"/>
          <p:nvPr/>
        </p:nvSpPr>
        <p:spPr>
          <a:xfrm>
            <a:off x="4645943" y="4330948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3002880" y="4748460"/>
            <a:ext cx="7937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 - n</a:t>
            </a:r>
            <a:endParaRPr/>
          </a:p>
        </p:txBody>
      </p:sp>
      <p:sp>
        <p:nvSpPr>
          <p:cNvPr id="116" name="Google Shape;116;p2"/>
          <p:cNvSpPr txBox="1"/>
          <p:nvPr/>
        </p:nvSpPr>
        <p:spPr>
          <a:xfrm>
            <a:off x="4599905" y="4757985"/>
            <a:ext cx="438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Paging Hardware</a:t>
            </a:r>
            <a:endParaRPr/>
          </a:p>
        </p:txBody>
      </p:sp>
      <p:pic>
        <p:nvPicPr>
          <p:cNvPr id="122" name="Google Shape;122;p3" descr="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403648" y="1844824"/>
            <a:ext cx="5993245" cy="3575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Free-frame list</a:t>
            </a:r>
            <a:endParaRPr/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7664" y="1715542"/>
            <a:ext cx="6202363" cy="4449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Paging Hardware Example</a:t>
            </a:r>
            <a:endParaRPr/>
          </a:p>
        </p:txBody>
      </p:sp>
      <p:sp>
        <p:nvSpPr>
          <p:cNvPr id="134" name="Google Shape;134;p5"/>
          <p:cNvSpPr/>
          <p:nvPr/>
        </p:nvSpPr>
        <p:spPr>
          <a:xfrm>
            <a:off x="0" y="3068960"/>
            <a:ext cx="611560" cy="498689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CPU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35" name="Google Shape;135;p5"/>
          <p:cNvGraphicFramePr/>
          <p:nvPr/>
        </p:nvGraphicFramePr>
        <p:xfrm>
          <a:off x="4082968" y="1843724"/>
          <a:ext cx="1656200" cy="1512200"/>
        </p:xfrm>
        <a:graphic>
          <a:graphicData uri="http://schemas.openxmlformats.org/drawingml/2006/table">
            <a:tbl>
              <a:tblPr firstRow="1" bandRow="1">
                <a:noFill/>
                <a:tableStyleId>{7EDBCA94-BB25-4308-BB04-7D12C251DBD3}</a:tableStyleId>
              </a:tblPr>
              <a:tblGrid>
                <a:gridCol w="82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0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6" name="Google Shape;136;p5"/>
          <p:cNvGraphicFramePr/>
          <p:nvPr/>
        </p:nvGraphicFramePr>
        <p:xfrm>
          <a:off x="2195736" y="2059748"/>
          <a:ext cx="1224150" cy="2152865"/>
        </p:xfrm>
        <a:graphic>
          <a:graphicData uri="http://schemas.openxmlformats.org/drawingml/2006/table">
            <a:tbl>
              <a:tblPr firstRow="1" bandRow="1">
                <a:noFill/>
                <a:tableStyleId>{7321DE79-2D5F-4BB2-B428-7C2D6930F8DD}</a:tableStyleId>
              </a:tblPr>
              <a:tblGrid>
                <a:gridCol w="64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offset</a:t>
                      </a:r>
                      <a:endParaRPr sz="1200" b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value</a:t>
                      </a:r>
                      <a:endParaRPr sz="1200" b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</a:t>
                      </a:r>
                      <a:endParaRPr sz="1200" b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B</a:t>
                      </a:r>
                      <a:endParaRPr sz="1200" b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E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F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G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H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7" name="Google Shape;137;p5"/>
          <p:cNvGraphicFramePr/>
          <p:nvPr/>
        </p:nvGraphicFramePr>
        <p:xfrm>
          <a:off x="6876256" y="1412776"/>
          <a:ext cx="2111900" cy="3744400"/>
        </p:xfrm>
        <a:graphic>
          <a:graphicData uri="http://schemas.openxmlformats.org/drawingml/2006/table">
            <a:tbl>
              <a:tblPr firstRow="1" bandRow="1">
                <a:noFill/>
                <a:tableStyleId>{006D0DF8-9C17-4D63-AAB2-421733DD49FA}</a:tableStyleId>
              </a:tblPr>
              <a:tblGrid>
                <a:gridCol w="105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3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/>
                        <a:t>0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Used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Used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Used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/>
                        <a:t>4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used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4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8" name="Google Shape;138;p5"/>
          <p:cNvSpPr txBox="1"/>
          <p:nvPr/>
        </p:nvSpPr>
        <p:spPr>
          <a:xfrm>
            <a:off x="7236296" y="5661248"/>
            <a:ext cx="158417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Physical memory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5"/>
          <p:cNvSpPr/>
          <p:nvPr/>
        </p:nvSpPr>
        <p:spPr>
          <a:xfrm>
            <a:off x="4275677" y="3535041"/>
            <a:ext cx="11592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table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2195736" y="1705224"/>
            <a:ext cx="122413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Logical memory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4947064" y="1843724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4947064" y="2203764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4947064" y="2635812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5"/>
          <p:cNvSpPr txBox="1"/>
          <p:nvPr/>
        </p:nvSpPr>
        <p:spPr>
          <a:xfrm>
            <a:off x="4947064" y="2995852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5"/>
          <p:cNvSpPr txBox="1"/>
          <p:nvPr/>
        </p:nvSpPr>
        <p:spPr>
          <a:xfrm>
            <a:off x="7956376" y="3140968"/>
            <a:ext cx="100811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0:G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1:H</a:t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5"/>
          <p:cNvSpPr txBox="1"/>
          <p:nvPr/>
        </p:nvSpPr>
        <p:spPr>
          <a:xfrm>
            <a:off x="7956376" y="1772816"/>
            <a:ext cx="108012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0:A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1:B</a:t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5"/>
          <p:cNvSpPr txBox="1"/>
          <p:nvPr/>
        </p:nvSpPr>
        <p:spPr>
          <a:xfrm>
            <a:off x="7956376" y="3645024"/>
            <a:ext cx="108012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0:E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1:F</a:t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5"/>
          <p:cNvSpPr txBox="1"/>
          <p:nvPr/>
        </p:nvSpPr>
        <p:spPr>
          <a:xfrm>
            <a:off x="7956376" y="4581128"/>
            <a:ext cx="100811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0:C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1:D</a:t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5"/>
          <p:cNvSpPr txBox="1"/>
          <p:nvPr/>
        </p:nvSpPr>
        <p:spPr>
          <a:xfrm>
            <a:off x="1403648" y="2347780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5"/>
          <p:cNvSpPr txBox="1"/>
          <p:nvPr/>
        </p:nvSpPr>
        <p:spPr>
          <a:xfrm>
            <a:off x="1403648" y="2851836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5"/>
          <p:cNvSpPr txBox="1"/>
          <p:nvPr/>
        </p:nvSpPr>
        <p:spPr>
          <a:xfrm>
            <a:off x="1403648" y="3283884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5"/>
          <p:cNvSpPr txBox="1"/>
          <p:nvPr/>
        </p:nvSpPr>
        <p:spPr>
          <a:xfrm>
            <a:off x="1403648" y="3787940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5"/>
          <p:cNvSpPr txBox="1"/>
          <p:nvPr/>
        </p:nvSpPr>
        <p:spPr>
          <a:xfrm>
            <a:off x="1403648" y="1704036"/>
            <a:ext cx="104882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No.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5"/>
          <p:cNvSpPr txBox="1"/>
          <p:nvPr/>
        </p:nvSpPr>
        <p:spPr>
          <a:xfrm>
            <a:off x="4082968" y="1483684"/>
            <a:ext cx="172819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No.       Frame No.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5"/>
          <p:cNvSpPr txBox="1"/>
          <p:nvPr/>
        </p:nvSpPr>
        <p:spPr>
          <a:xfrm>
            <a:off x="7020272" y="1052736"/>
            <a:ext cx="194421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Frame No.     Offset:value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56" name="Google Shape;156;p5"/>
          <p:cNvGraphicFramePr/>
          <p:nvPr/>
        </p:nvGraphicFramePr>
        <p:xfrm>
          <a:off x="4128469" y="5205139"/>
          <a:ext cx="864100" cy="1463080"/>
        </p:xfrm>
        <a:graphic>
          <a:graphicData uri="http://schemas.openxmlformats.org/drawingml/2006/table">
            <a:tbl>
              <a:tblPr firstRow="1" bandRow="1">
                <a:noFill/>
                <a:tableStyleId>{CE7A502B-1BBB-470A-97A5-5749A9975986}</a:tableStyleId>
              </a:tblPr>
              <a:tblGrid>
                <a:gridCol w="86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/>
                        <a:t>7</a:t>
                      </a:r>
                      <a:endParaRPr sz="1800" b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57" name="Google Shape;157;p5"/>
          <p:cNvCxnSpPr/>
          <p:nvPr/>
        </p:nvCxnSpPr>
        <p:spPr>
          <a:xfrm>
            <a:off x="1115616" y="3067860"/>
            <a:ext cx="360040" cy="158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58" name="Google Shape;158;p5"/>
          <p:cNvSpPr txBox="1"/>
          <p:nvPr/>
        </p:nvSpPr>
        <p:spPr>
          <a:xfrm>
            <a:off x="3684589" y="4692198"/>
            <a:ext cx="16074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 frame list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59" name="Google Shape;159;p5"/>
          <p:cNvGraphicFramePr/>
          <p:nvPr/>
        </p:nvGraphicFramePr>
        <p:xfrm>
          <a:off x="4116637" y="5196254"/>
          <a:ext cx="864100" cy="365770"/>
        </p:xfrm>
        <a:graphic>
          <a:graphicData uri="http://schemas.openxmlformats.org/drawingml/2006/table">
            <a:tbl>
              <a:tblPr firstRow="1" bandRow="1">
                <a:noFill/>
                <a:tableStyleId>{CE7A502B-1BBB-470A-97A5-5749A9975986}</a:tableStyleId>
              </a:tblPr>
              <a:tblGrid>
                <a:gridCol w="86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3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/>
                        <a:t>1(001)</a:t>
                      </a:r>
                      <a:endParaRPr sz="1800" b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0" name="Google Shape;160;p5"/>
          <p:cNvGraphicFramePr/>
          <p:nvPr/>
        </p:nvGraphicFramePr>
        <p:xfrm>
          <a:off x="4116637" y="5196254"/>
          <a:ext cx="864100" cy="731540"/>
        </p:xfrm>
        <a:graphic>
          <a:graphicData uri="http://schemas.openxmlformats.org/drawingml/2006/table">
            <a:tbl>
              <a:tblPr firstRow="1" bandRow="1">
                <a:noFill/>
                <a:tableStyleId>{CE7A502B-1BBB-470A-97A5-5749A9975986}</a:tableStyleId>
              </a:tblPr>
              <a:tblGrid>
                <a:gridCol w="86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/>
                        <a:t>5(101)</a:t>
                      </a:r>
                      <a:endParaRPr sz="1800" b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1(001)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1" name="Google Shape;161;p5"/>
          <p:cNvGraphicFramePr/>
          <p:nvPr/>
        </p:nvGraphicFramePr>
        <p:xfrm>
          <a:off x="4116637" y="5196254"/>
          <a:ext cx="864100" cy="1097310"/>
        </p:xfrm>
        <a:graphic>
          <a:graphicData uri="http://schemas.openxmlformats.org/drawingml/2006/table">
            <a:tbl>
              <a:tblPr firstRow="1" bandRow="1">
                <a:noFill/>
                <a:tableStyleId>{CE7A502B-1BBB-470A-97A5-5749A9975986}</a:tableStyleId>
              </a:tblPr>
              <a:tblGrid>
                <a:gridCol w="86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/>
                        <a:t>4</a:t>
                      </a:r>
                      <a:endParaRPr sz="1800" b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62" name="Google Shape;162;p5"/>
          <p:cNvCxnSpPr/>
          <p:nvPr/>
        </p:nvCxnSpPr>
        <p:spPr>
          <a:xfrm>
            <a:off x="1115616" y="3499908"/>
            <a:ext cx="360040" cy="158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163" name="Google Shape;163;p5"/>
          <p:cNvCxnSpPr/>
          <p:nvPr/>
        </p:nvCxnSpPr>
        <p:spPr>
          <a:xfrm>
            <a:off x="1115616" y="2563804"/>
            <a:ext cx="360040" cy="158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164" name="Google Shape;164;p5"/>
          <p:cNvCxnSpPr/>
          <p:nvPr/>
        </p:nvCxnSpPr>
        <p:spPr>
          <a:xfrm>
            <a:off x="1115616" y="4003964"/>
            <a:ext cx="360040" cy="158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165" name="Google Shape;165;p5"/>
          <p:cNvCxnSpPr/>
          <p:nvPr/>
        </p:nvCxnSpPr>
        <p:spPr>
          <a:xfrm>
            <a:off x="3650920" y="2059748"/>
            <a:ext cx="360040" cy="158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166" name="Google Shape;166;p5"/>
          <p:cNvCxnSpPr/>
          <p:nvPr/>
        </p:nvCxnSpPr>
        <p:spPr>
          <a:xfrm>
            <a:off x="3650920" y="2419788"/>
            <a:ext cx="360040" cy="158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167" name="Google Shape;167;p5"/>
          <p:cNvCxnSpPr/>
          <p:nvPr/>
        </p:nvCxnSpPr>
        <p:spPr>
          <a:xfrm>
            <a:off x="3650920" y="2779828"/>
            <a:ext cx="360040" cy="158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168" name="Google Shape;168;p5"/>
          <p:cNvCxnSpPr/>
          <p:nvPr/>
        </p:nvCxnSpPr>
        <p:spPr>
          <a:xfrm>
            <a:off x="3650920" y="3139868"/>
            <a:ext cx="360040" cy="158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169" name="Google Shape;169;p5"/>
          <p:cNvCxnSpPr/>
          <p:nvPr/>
        </p:nvCxnSpPr>
        <p:spPr>
          <a:xfrm>
            <a:off x="6444208" y="1988840"/>
            <a:ext cx="360040" cy="158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170" name="Google Shape;170;p5"/>
          <p:cNvCxnSpPr/>
          <p:nvPr/>
        </p:nvCxnSpPr>
        <p:spPr>
          <a:xfrm>
            <a:off x="6444208" y="3429000"/>
            <a:ext cx="360040" cy="158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171" name="Google Shape;171;p5"/>
          <p:cNvCxnSpPr/>
          <p:nvPr/>
        </p:nvCxnSpPr>
        <p:spPr>
          <a:xfrm>
            <a:off x="6444208" y="3933056"/>
            <a:ext cx="360040" cy="158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172" name="Google Shape;172;p5"/>
          <p:cNvCxnSpPr/>
          <p:nvPr/>
        </p:nvCxnSpPr>
        <p:spPr>
          <a:xfrm>
            <a:off x="6454807" y="4876864"/>
            <a:ext cx="360040" cy="158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173" name="Google Shape;173;p5"/>
          <p:cNvCxnSpPr/>
          <p:nvPr/>
        </p:nvCxnSpPr>
        <p:spPr>
          <a:xfrm>
            <a:off x="3756597" y="5340270"/>
            <a:ext cx="360040" cy="158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174" name="Google Shape;174;p5"/>
          <p:cNvCxnSpPr/>
          <p:nvPr/>
        </p:nvCxnSpPr>
        <p:spPr>
          <a:xfrm>
            <a:off x="3756597" y="5340270"/>
            <a:ext cx="360040" cy="158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175" name="Google Shape;175;p5"/>
          <p:cNvCxnSpPr/>
          <p:nvPr/>
        </p:nvCxnSpPr>
        <p:spPr>
          <a:xfrm>
            <a:off x="3756597" y="5340270"/>
            <a:ext cx="360040" cy="158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176" name="Google Shape;176;p5"/>
          <p:cNvCxnSpPr/>
          <p:nvPr/>
        </p:nvCxnSpPr>
        <p:spPr>
          <a:xfrm>
            <a:off x="3756597" y="5340270"/>
            <a:ext cx="360040" cy="158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77" name="Google Shape;177;p5"/>
          <p:cNvSpPr txBox="1"/>
          <p:nvPr/>
        </p:nvSpPr>
        <p:spPr>
          <a:xfrm>
            <a:off x="583945" y="2770536"/>
            <a:ext cx="7920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1216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1:0</a:t>
            </a:r>
            <a:endParaRPr sz="1800">
              <a:solidFill>
                <a:srgbClr val="21216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5"/>
          <p:cNvSpPr txBox="1"/>
          <p:nvPr/>
        </p:nvSpPr>
        <p:spPr>
          <a:xfrm>
            <a:off x="705272" y="1705224"/>
            <a:ext cx="104882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1216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Logical Address</a:t>
            </a:r>
            <a:endParaRPr sz="1200">
              <a:solidFill>
                <a:srgbClr val="21216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5"/>
          <p:cNvSpPr txBox="1"/>
          <p:nvPr/>
        </p:nvSpPr>
        <p:spPr>
          <a:xfrm>
            <a:off x="6040816" y="1038928"/>
            <a:ext cx="104882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1216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Physical Address</a:t>
            </a:r>
            <a:endParaRPr sz="1200">
              <a:solidFill>
                <a:srgbClr val="21216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5"/>
          <p:cNvSpPr txBox="1"/>
          <p:nvPr/>
        </p:nvSpPr>
        <p:spPr>
          <a:xfrm>
            <a:off x="6040816" y="4548835"/>
            <a:ext cx="7920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1216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7:0</a:t>
            </a:r>
            <a:endParaRPr sz="1800">
              <a:solidFill>
                <a:srgbClr val="21216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5"/>
          <p:cNvSpPr txBox="1"/>
          <p:nvPr/>
        </p:nvSpPr>
        <p:spPr>
          <a:xfrm>
            <a:off x="611560" y="3948748"/>
            <a:ext cx="7920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1216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3:1</a:t>
            </a:r>
            <a:endParaRPr sz="1800">
              <a:solidFill>
                <a:srgbClr val="21216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5"/>
          <p:cNvSpPr txBox="1"/>
          <p:nvPr/>
        </p:nvSpPr>
        <p:spPr>
          <a:xfrm>
            <a:off x="6052378" y="3382983"/>
            <a:ext cx="7920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1216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4:1</a:t>
            </a:r>
            <a:endParaRPr sz="1800">
              <a:solidFill>
                <a:srgbClr val="21216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5"/>
          <p:cNvSpPr txBox="1"/>
          <p:nvPr/>
        </p:nvSpPr>
        <p:spPr>
          <a:xfrm>
            <a:off x="581460" y="3194592"/>
            <a:ext cx="7920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1216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2:0</a:t>
            </a:r>
            <a:endParaRPr sz="1800">
              <a:solidFill>
                <a:srgbClr val="21216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5"/>
          <p:cNvSpPr txBox="1"/>
          <p:nvPr/>
        </p:nvSpPr>
        <p:spPr>
          <a:xfrm>
            <a:off x="6058763" y="3618843"/>
            <a:ext cx="7920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1216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5:0</a:t>
            </a:r>
            <a:endParaRPr sz="1800">
              <a:solidFill>
                <a:srgbClr val="21216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5"/>
          <p:cNvSpPr txBox="1"/>
          <p:nvPr/>
        </p:nvSpPr>
        <p:spPr>
          <a:xfrm>
            <a:off x="583945" y="2236710"/>
            <a:ext cx="7920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1216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0:0</a:t>
            </a:r>
            <a:endParaRPr sz="1800">
              <a:solidFill>
                <a:srgbClr val="21216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5"/>
          <p:cNvSpPr txBox="1"/>
          <p:nvPr/>
        </p:nvSpPr>
        <p:spPr>
          <a:xfrm>
            <a:off x="6058763" y="1690416"/>
            <a:ext cx="7920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1216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1:0</a:t>
            </a:r>
            <a:endParaRPr sz="1800">
              <a:solidFill>
                <a:srgbClr val="21216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5"/>
          <p:cNvSpPr txBox="1"/>
          <p:nvPr/>
        </p:nvSpPr>
        <p:spPr>
          <a:xfrm>
            <a:off x="581460" y="2485022"/>
            <a:ext cx="7920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1216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0:1</a:t>
            </a:r>
            <a:endParaRPr sz="1800">
              <a:solidFill>
                <a:srgbClr val="21216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8" name="Google Shape;188;p5"/>
          <p:cNvCxnSpPr/>
          <p:nvPr/>
        </p:nvCxnSpPr>
        <p:spPr>
          <a:xfrm>
            <a:off x="1117289" y="2571508"/>
            <a:ext cx="360040" cy="158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189" name="Google Shape;189;p5"/>
          <p:cNvCxnSpPr/>
          <p:nvPr/>
        </p:nvCxnSpPr>
        <p:spPr>
          <a:xfrm>
            <a:off x="3650920" y="2063363"/>
            <a:ext cx="360040" cy="158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90" name="Google Shape;190;p5"/>
          <p:cNvSpPr txBox="1"/>
          <p:nvPr/>
        </p:nvSpPr>
        <p:spPr>
          <a:xfrm>
            <a:off x="6067282" y="2016625"/>
            <a:ext cx="7920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1216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1:1</a:t>
            </a:r>
            <a:endParaRPr sz="1800">
              <a:solidFill>
                <a:srgbClr val="21216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1" name="Google Shape;191;p5"/>
          <p:cNvCxnSpPr/>
          <p:nvPr/>
        </p:nvCxnSpPr>
        <p:spPr>
          <a:xfrm>
            <a:off x="6444208" y="1990428"/>
            <a:ext cx="360040" cy="158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500"/>
                            </p:stCondLst>
                            <p:childTnLst>
                              <p:par>
                                <p:cTn id="1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2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0"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Exercise(100)</a:t>
            </a:r>
            <a:endParaRPr dirty="0"/>
          </a:p>
        </p:txBody>
      </p:sp>
      <p:sp>
        <p:nvSpPr>
          <p:cNvPr id="197" name="Google Shape;197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069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dirty="0"/>
              <a:t>Write a simulate paging program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dirty="0"/>
              <a:t>There are 2 processes(see next page). 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dirty="0"/>
              <a:t>Paging them into physical memory by using free-frame list and page table.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dirty="0"/>
              <a:t>Please show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–"/>
            </a:pPr>
            <a:r>
              <a:rPr lang="en-US" dirty="0">
                <a:solidFill>
                  <a:srgbClr val="FF0000"/>
                </a:solidFill>
              </a:rPr>
              <a:t>logical memory list</a:t>
            </a:r>
            <a:r>
              <a:rPr lang="en-US" dirty="0"/>
              <a:t> + </a:t>
            </a:r>
            <a:r>
              <a:rPr lang="en-US" dirty="0">
                <a:solidFill>
                  <a:srgbClr val="FF0000"/>
                </a:solidFill>
              </a:rPr>
              <a:t>page table</a:t>
            </a:r>
            <a:r>
              <a:rPr lang="en-US" dirty="0"/>
              <a:t> (60%)</a:t>
            </a:r>
            <a:endParaRPr dirty="0">
              <a:solidFill>
                <a:srgbClr val="FF0000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–"/>
            </a:pPr>
            <a:r>
              <a:rPr lang="en-US" dirty="0">
                <a:solidFill>
                  <a:srgbClr val="FF0000"/>
                </a:solidFill>
              </a:rPr>
              <a:t>physical memory list + free frame list </a:t>
            </a:r>
            <a:r>
              <a:rPr lang="en-US" dirty="0"/>
              <a:t>(40%)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dirty="0"/>
              <a:t>Non-contiguous memory allocation</a:t>
            </a:r>
            <a:r>
              <a:rPr lang="en-US" dirty="0">
                <a:solidFill>
                  <a:srgbClr val="FF0000"/>
                </a:solidFill>
              </a:rPr>
              <a:t>(use random)</a:t>
            </a: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Random</a:t>
            </a:r>
            <a:endParaRPr/>
          </a:p>
        </p:txBody>
      </p:sp>
      <p:sp>
        <p:nvSpPr>
          <p:cNvPr id="203" name="Google Shape;203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dirty="0"/>
              <a:t>#include &lt;</a:t>
            </a:r>
            <a:r>
              <a:rPr lang="en-US" dirty="0" err="1"/>
              <a:t>time.h</a:t>
            </a:r>
            <a:r>
              <a:rPr lang="en-US" dirty="0"/>
              <a:t>&gt;</a:t>
            </a: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dirty="0" err="1"/>
              <a:t>srand</a:t>
            </a:r>
            <a:r>
              <a:rPr lang="en-US" dirty="0"/>
              <a:t>(time(NULL));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dirty="0"/>
              <a:t>a = (rand()%5)+1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 dirty="0"/>
              <a:t>a will get values in range 1~5。</a:t>
            </a:r>
            <a:endParaRPr dirty="0"/>
          </a:p>
          <a:p>
            <a:pPr marL="74295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Exercise(cont.)</a:t>
            </a:r>
            <a:endParaRPr/>
          </a:p>
        </p:txBody>
      </p:sp>
      <p:sp>
        <p:nvSpPr>
          <p:cNvPr id="209" name="Google Shape;209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/>
          </a:p>
        </p:txBody>
      </p:sp>
      <p:graphicFrame>
        <p:nvGraphicFramePr>
          <p:cNvPr id="210" name="Google Shape;210;p8"/>
          <p:cNvGraphicFramePr/>
          <p:nvPr/>
        </p:nvGraphicFramePr>
        <p:xfrm>
          <a:off x="699993" y="2243264"/>
          <a:ext cx="1080100" cy="972075"/>
        </p:xfrm>
        <a:graphic>
          <a:graphicData uri="http://schemas.openxmlformats.org/drawingml/2006/table">
            <a:tbl>
              <a:tblPr firstRow="1" bandRow="1">
                <a:noFill/>
                <a:tableStyleId>{006D0DF8-9C17-4D63-AAB2-421733DD49FA}</a:tableStyleId>
              </a:tblPr>
              <a:tblGrid>
                <a:gridCol w="54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/>
                        <a:t>0</a:t>
                      </a:r>
                      <a:endParaRPr sz="12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/>
                        <a:t>ab</a:t>
                      </a:r>
                      <a:endParaRPr sz="1200" b="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ef</a:t>
                      </a:r>
                      <a:endParaRPr sz="12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cd</a:t>
                      </a:r>
                      <a:endParaRPr sz="12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1" name="Google Shape;211;p8"/>
          <p:cNvGraphicFramePr/>
          <p:nvPr/>
        </p:nvGraphicFramePr>
        <p:xfrm>
          <a:off x="6588224" y="836712"/>
          <a:ext cx="1440150" cy="5852320"/>
        </p:xfrm>
        <a:graphic>
          <a:graphicData uri="http://schemas.openxmlformats.org/drawingml/2006/table">
            <a:tbl>
              <a:tblPr firstRow="1" bandRow="1">
                <a:noFill/>
                <a:tableStyleId>{006D0DF8-9C17-4D63-AAB2-421733DD49FA}</a:tableStyleId>
              </a:tblPr>
              <a:tblGrid>
                <a:gridCol w="72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9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/>
                        <a:t>0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zz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cd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0"/>
                        <a:t>yy</a:t>
                      </a:r>
                      <a:endParaRPr sz="1800" i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9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9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9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ab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9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9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ef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9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rx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212" name="Google Shape;212;p8"/>
          <p:cNvSpPr txBox="1"/>
          <p:nvPr/>
        </p:nvSpPr>
        <p:spPr>
          <a:xfrm>
            <a:off x="4716016" y="1700808"/>
            <a:ext cx="16074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 frame list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13" name="Google Shape;213;p8"/>
          <p:cNvGraphicFramePr/>
          <p:nvPr/>
        </p:nvGraphicFramePr>
        <p:xfrm>
          <a:off x="5220072" y="2132856"/>
          <a:ext cx="815750" cy="3657700"/>
        </p:xfrm>
        <a:graphic>
          <a:graphicData uri="http://schemas.openxmlformats.org/drawingml/2006/table">
            <a:tbl>
              <a:tblPr firstRow="1" bandRow="1">
                <a:noFill/>
                <a:tableStyleId>{89659CCE-E6B3-4A2C-9B02-5C2AE6C223A6}</a:tableStyleId>
              </a:tblPr>
              <a:tblGrid>
                <a:gridCol w="81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/>
                        <a:t>11</a:t>
                      </a:r>
                      <a:endParaRPr sz="1800" b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3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3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14" name="Google Shape;214;p8"/>
          <p:cNvSpPr txBox="1"/>
          <p:nvPr/>
        </p:nvSpPr>
        <p:spPr>
          <a:xfrm>
            <a:off x="6411263" y="319830"/>
            <a:ext cx="17940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Physical memory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8"/>
          <p:cNvSpPr txBox="1"/>
          <p:nvPr/>
        </p:nvSpPr>
        <p:spPr>
          <a:xfrm>
            <a:off x="397113" y="1885474"/>
            <a:ext cx="21586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A’s Logical memory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16" name="Google Shape;216;p8"/>
          <p:cNvGraphicFramePr/>
          <p:nvPr/>
        </p:nvGraphicFramePr>
        <p:xfrm>
          <a:off x="2951820" y="2243264"/>
          <a:ext cx="1080100" cy="972075"/>
        </p:xfrm>
        <a:graphic>
          <a:graphicData uri="http://schemas.openxmlformats.org/drawingml/2006/table">
            <a:tbl>
              <a:tblPr firstRow="1" bandRow="1">
                <a:noFill/>
                <a:tableStyleId>{006D0DF8-9C17-4D63-AAB2-421733DD49FA}</a:tableStyleId>
              </a:tblPr>
              <a:tblGrid>
                <a:gridCol w="54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/>
                        <a:t>0</a:t>
                      </a:r>
                      <a:endParaRPr sz="12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/>
                        <a:t>12</a:t>
                      </a:r>
                      <a:endParaRPr sz="1200" b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14</a:t>
                      </a:r>
                      <a:endParaRPr sz="12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6</a:t>
                      </a:r>
                      <a:endParaRPr sz="12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7" name="Google Shape;217;p8"/>
          <p:cNvGraphicFramePr/>
          <p:nvPr/>
        </p:nvGraphicFramePr>
        <p:xfrm>
          <a:off x="2951820" y="4509120"/>
          <a:ext cx="1080100" cy="972075"/>
        </p:xfrm>
        <a:graphic>
          <a:graphicData uri="http://schemas.openxmlformats.org/drawingml/2006/table">
            <a:tbl>
              <a:tblPr firstRow="1" bandRow="1">
                <a:noFill/>
                <a:tableStyleId>{006D0DF8-9C17-4D63-AAB2-421733DD49FA}</a:tableStyleId>
              </a:tblPr>
              <a:tblGrid>
                <a:gridCol w="54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/>
                        <a:t>0</a:t>
                      </a:r>
                      <a:endParaRPr sz="12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/>
                        <a:t>15</a:t>
                      </a:r>
                      <a:endParaRPr sz="1200" b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9</a:t>
                      </a:r>
                      <a:endParaRPr sz="12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</a:t>
                      </a:r>
                      <a:endParaRPr sz="12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8" name="Google Shape;218;p8"/>
          <p:cNvSpPr txBox="1"/>
          <p:nvPr/>
        </p:nvSpPr>
        <p:spPr>
          <a:xfrm>
            <a:off x="2816020" y="3251870"/>
            <a:ext cx="13517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table A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8"/>
          <p:cNvSpPr txBox="1"/>
          <p:nvPr/>
        </p:nvSpPr>
        <p:spPr>
          <a:xfrm>
            <a:off x="2816021" y="5502728"/>
            <a:ext cx="13516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table B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20" name="Google Shape;220;p8"/>
          <p:cNvGraphicFramePr/>
          <p:nvPr/>
        </p:nvGraphicFramePr>
        <p:xfrm>
          <a:off x="627178" y="4530620"/>
          <a:ext cx="1080100" cy="972075"/>
        </p:xfrm>
        <a:graphic>
          <a:graphicData uri="http://schemas.openxmlformats.org/drawingml/2006/table">
            <a:tbl>
              <a:tblPr firstRow="1" bandRow="1">
                <a:noFill/>
                <a:tableStyleId>{006D0DF8-9C17-4D63-AAB2-421733DD49FA}</a:tableStyleId>
              </a:tblPr>
              <a:tblGrid>
                <a:gridCol w="54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200" b="0"/>
                        <a:t>rx</a:t>
                      </a:r>
                      <a:endParaRPr sz="1200" b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200"/>
                        <a:t>yy</a:t>
                      </a:r>
                      <a:endParaRPr sz="12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200"/>
                        <a:t>zz</a:t>
                      </a:r>
                      <a:endParaRPr sz="12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1" name="Google Shape;221;p8"/>
          <p:cNvSpPr txBox="1"/>
          <p:nvPr/>
        </p:nvSpPr>
        <p:spPr>
          <a:xfrm>
            <a:off x="205090" y="4112388"/>
            <a:ext cx="2082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B’s Logical memory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Exercise(cont.)</a:t>
            </a:r>
            <a:endParaRPr/>
          </a:p>
        </p:txBody>
      </p:sp>
      <p:pic>
        <p:nvPicPr>
          <p:cNvPr id="5" name="圖片 4" descr="一張含有 文字, 螢幕擷取畫面 的圖片&#10;&#10;自動產生的描述">
            <a:extLst>
              <a:ext uri="{FF2B5EF4-FFF2-40B4-BE49-F238E27FC236}">
                <a16:creationId xmlns:a16="http://schemas.microsoft.com/office/drawing/2014/main" id="{2DB404B8-A9CF-B1E7-6052-0A8F4AB69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625" y="1617782"/>
            <a:ext cx="3401800" cy="4180775"/>
          </a:xfrm>
          <a:prstGeom prst="rect">
            <a:avLst/>
          </a:prstGeom>
        </p:spPr>
      </p:pic>
      <p:pic>
        <p:nvPicPr>
          <p:cNvPr id="7" name="圖片 6" descr="一張含有 文字, 螢幕擷取畫面 的圖片&#10;&#10;自動產生的描述">
            <a:extLst>
              <a:ext uri="{FF2B5EF4-FFF2-40B4-BE49-F238E27FC236}">
                <a16:creationId xmlns:a16="http://schemas.microsoft.com/office/drawing/2014/main" id="{BAD66AA6-B62D-18D4-A165-EA482DDD8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9058" y="1617782"/>
            <a:ext cx="2945773" cy="491087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SNET">
  <a:themeElements>
    <a:clrScheme name="osnetp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410</Words>
  <Application>Microsoft Office PowerPoint</Application>
  <PresentationFormat>如螢幕大小 (4:3)</PresentationFormat>
  <Paragraphs>185</Paragraphs>
  <Slides>10</Slides>
  <Notes>10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Calibri</vt:lpstr>
      <vt:lpstr>Helvetica Neue</vt:lpstr>
      <vt:lpstr>Arial</vt:lpstr>
      <vt:lpstr>Times New Roman</vt:lpstr>
      <vt:lpstr>OSNET</vt:lpstr>
      <vt:lpstr>PBrush</vt:lpstr>
      <vt:lpstr>Lab16 Paging</vt:lpstr>
      <vt:lpstr>Address Translation Scheme</vt:lpstr>
      <vt:lpstr>Paging Hardware</vt:lpstr>
      <vt:lpstr>Free-frame list</vt:lpstr>
      <vt:lpstr>Paging Hardware Example</vt:lpstr>
      <vt:lpstr>Exercise(100)</vt:lpstr>
      <vt:lpstr>Random</vt:lpstr>
      <vt:lpstr>Exercise(cont.)</vt:lpstr>
      <vt:lpstr>Exercise(cont.)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Lab16 Paging</dc:title>
  <dc:creator>DateKyousuke</dc:creator>
  <cp:lastModifiedBy>Simone Cheng</cp:lastModifiedBy>
  <cp:revision>5</cp:revision>
  <dcterms:created xsi:type="dcterms:W3CDTF">2010-10-28T19:28:11Z</dcterms:created>
  <dcterms:modified xsi:type="dcterms:W3CDTF">2024-01-01T01:38:30Z</dcterms:modified>
</cp:coreProperties>
</file>