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45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4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46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26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7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1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0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64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40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98D2-14CB-4BE7-B9E9-AFA87112FAE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182B-38D3-4696-ADDF-6E959DDDC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16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66FF8-CE46-17A0-1CA7-E1B25E98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862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113-2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練習題 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6186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594A4-93C7-5C59-7C06-04AB9ECA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1.List &amp; Set (50%)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63C88-A53A-9939-12B9-CCCAAD45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838688"/>
            <a:ext cx="835510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400" b="0" i="0" dirty="0">
                <a:solidFill>
                  <a:srgbClr val="0D0D0D"/>
                </a:solidFill>
                <a:effectLst/>
                <a:latin typeface="Söhne"/>
              </a:rPr>
              <a:t>我們想建立一個好友推薦系統。當兩個彼此不熟悉的使用者共同認識某位朋友時，我們將提供推薦，使這兩人有機會認識彼此。然而，考慮到某些人可能對特定個體感到不悅，我們希望能夠避免不必要的推薦，因此請協助這些使用者推薦一些新朋友。</a:t>
            </a:r>
            <a:endParaRPr lang="en-US" altLang="zh-TW" sz="1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800" dirty="0"/>
              <a:t>備註</a:t>
            </a:r>
            <a:r>
              <a:rPr lang="en-US" altLang="zh-TW" sz="1800" dirty="0"/>
              <a:t>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zh-TW" sz="1400" dirty="0"/>
              <a:t>1.</a:t>
            </a:r>
            <a:r>
              <a:rPr lang="zh-TW" altLang="en-US" sz="1400" dirty="0"/>
              <a:t>不存在 </a:t>
            </a:r>
            <a:r>
              <a:rPr lang="en-US" altLang="zh-TW" sz="1400" dirty="0"/>
              <a:t>A </a:t>
            </a:r>
            <a:r>
              <a:rPr lang="zh-TW" altLang="en-US" sz="1400" dirty="0"/>
              <a:t>認識 </a:t>
            </a:r>
            <a:r>
              <a:rPr lang="en-US" altLang="zh-TW" sz="1400" dirty="0"/>
              <a:t>B</a:t>
            </a:r>
            <a:r>
              <a:rPr lang="zh-TW" altLang="en-US" sz="1400" dirty="0"/>
              <a:t>，但 </a:t>
            </a:r>
            <a:r>
              <a:rPr lang="en-US" altLang="zh-TW" sz="1400" dirty="0"/>
              <a:t>B </a:t>
            </a:r>
            <a:r>
              <a:rPr lang="zh-TW" altLang="en-US" sz="1400" dirty="0"/>
              <a:t>不認識</a:t>
            </a:r>
            <a:r>
              <a:rPr lang="en-US" altLang="zh-TW" sz="1400" dirty="0"/>
              <a:t>A</a:t>
            </a:r>
            <a:r>
              <a:rPr lang="zh-TW" altLang="en-US" sz="1400" dirty="0"/>
              <a:t>的情況。</a:t>
            </a:r>
            <a:endParaRPr lang="en-US" altLang="zh-TW" sz="14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zh-TW" sz="1400" dirty="0"/>
              <a:t>2.</a:t>
            </a:r>
            <a:r>
              <a:rPr lang="zh-TW" altLang="en-US" sz="1400" dirty="0"/>
              <a:t>認識了就不可以再推薦</a:t>
            </a:r>
            <a:endParaRPr lang="en-US" altLang="zh-TW" sz="14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zh-TW" sz="14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zh-TW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29BB93E-2146-4084-B65E-FDC0F94B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97" y="4011998"/>
            <a:ext cx="761691" cy="76295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E7AAEE-0337-4FA7-8C91-CAFE24E7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656" y="5475906"/>
            <a:ext cx="761691" cy="76295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C0C1730-20C0-4517-BFE8-8636F2A8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47" y="4011998"/>
            <a:ext cx="761691" cy="76295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C36071-40FB-4E4C-AB07-269618AC5D97}"/>
              </a:ext>
            </a:extLst>
          </p:cNvPr>
          <p:cNvSpPr txBox="1"/>
          <p:nvPr/>
        </p:nvSpPr>
        <p:spPr>
          <a:xfrm>
            <a:off x="5416883" y="4208808"/>
            <a:ext cx="37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E4BB92-7D3C-4A39-BCDA-C4ED34908118}"/>
              </a:ext>
            </a:extLst>
          </p:cNvPr>
          <p:cNvSpPr txBox="1"/>
          <p:nvPr/>
        </p:nvSpPr>
        <p:spPr>
          <a:xfrm>
            <a:off x="7587186" y="4203638"/>
            <a:ext cx="418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Ｂ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7D61D9F-5D7B-4C0F-9A44-267D4861131D}"/>
              </a:ext>
            </a:extLst>
          </p:cNvPr>
          <p:cNvSpPr txBox="1"/>
          <p:nvPr/>
        </p:nvSpPr>
        <p:spPr>
          <a:xfrm>
            <a:off x="6827672" y="5696275"/>
            <a:ext cx="413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Ｃ</a:t>
            </a: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7483729-2005-4804-BC69-408EC8F2C4FF}"/>
              </a:ext>
            </a:extLst>
          </p:cNvPr>
          <p:cNvCxnSpPr>
            <a:cxnSpLocks/>
          </p:cNvCxnSpPr>
          <p:nvPr/>
        </p:nvCxnSpPr>
        <p:spPr>
          <a:xfrm>
            <a:off x="6052014" y="4393474"/>
            <a:ext cx="12414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ADDADBD-9474-44D3-B3FB-403A0A5A9F7A}"/>
              </a:ext>
            </a:extLst>
          </p:cNvPr>
          <p:cNvCxnSpPr>
            <a:cxnSpLocks/>
          </p:cNvCxnSpPr>
          <p:nvPr/>
        </p:nvCxnSpPr>
        <p:spPr>
          <a:xfrm flipV="1">
            <a:off x="7215204" y="4758028"/>
            <a:ext cx="382622" cy="7178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FAF1B2C-36B8-44C6-8490-A51A578455EB}"/>
              </a:ext>
            </a:extLst>
          </p:cNvPr>
          <p:cNvCxnSpPr>
            <a:cxnSpLocks/>
          </p:cNvCxnSpPr>
          <p:nvPr/>
        </p:nvCxnSpPr>
        <p:spPr>
          <a:xfrm>
            <a:off x="5984705" y="4666496"/>
            <a:ext cx="764720" cy="82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1590047-D51C-4D65-AE76-A9397E83D46B}"/>
              </a:ext>
            </a:extLst>
          </p:cNvPr>
          <p:cNvCxnSpPr>
            <a:cxnSpLocks/>
          </p:cNvCxnSpPr>
          <p:nvPr/>
        </p:nvCxnSpPr>
        <p:spPr>
          <a:xfrm flipH="1" flipV="1">
            <a:off x="5815432" y="4832793"/>
            <a:ext cx="744890" cy="80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4386108-2CB4-4B61-941E-3C2173F942F2}"/>
              </a:ext>
            </a:extLst>
          </p:cNvPr>
          <p:cNvCxnSpPr>
            <a:cxnSpLocks/>
          </p:cNvCxnSpPr>
          <p:nvPr/>
        </p:nvCxnSpPr>
        <p:spPr>
          <a:xfrm>
            <a:off x="4684311" y="5334001"/>
            <a:ext cx="27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4163252-E3BF-4338-8904-E81BFC7BE519}"/>
              </a:ext>
            </a:extLst>
          </p:cNvPr>
          <p:cNvSpPr txBox="1"/>
          <p:nvPr/>
        </p:nvSpPr>
        <p:spPr>
          <a:xfrm>
            <a:off x="3563391" y="4739491"/>
            <a:ext cx="1593669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zh-TW" altLang="en-US" sz="1400" dirty="0"/>
              <a:t>認識：</a:t>
            </a:r>
            <a:endParaRPr lang="en-US" altLang="zh-TW" sz="1400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D7FEDE6-30B8-4984-B832-4BDDCCFAF707}"/>
              </a:ext>
            </a:extLst>
          </p:cNvPr>
          <p:cNvCxnSpPr>
            <a:cxnSpLocks/>
          </p:cNvCxnSpPr>
          <p:nvPr/>
        </p:nvCxnSpPr>
        <p:spPr>
          <a:xfrm>
            <a:off x="4666157" y="4943468"/>
            <a:ext cx="3071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089F1A2-4DC9-407F-A742-A8C6F8784FE4}"/>
              </a:ext>
            </a:extLst>
          </p:cNvPr>
          <p:cNvSpPr txBox="1"/>
          <p:nvPr/>
        </p:nvSpPr>
        <p:spPr>
          <a:xfrm>
            <a:off x="3572452" y="5102832"/>
            <a:ext cx="4572000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zh-TW" altLang="en-US" sz="1400" dirty="0"/>
              <a:t>推薦：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8702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13052-A525-4171-9ECC-9924A442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範例：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641568-FC39-4D33-BA53-08C14A0A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84" y="2865733"/>
            <a:ext cx="3197960" cy="76203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CA26211-027E-47E9-AFE0-CD9375EE554E}"/>
              </a:ext>
            </a:extLst>
          </p:cNvPr>
          <p:cNvSpPr txBox="1"/>
          <p:nvPr/>
        </p:nvSpPr>
        <p:spPr>
          <a:xfrm>
            <a:off x="468144" y="2111218"/>
            <a:ext cx="45720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zh-TW" altLang="en-US" sz="1800" dirty="0"/>
              <a:t>輸入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/>
              <a:t>A:[‘B’,’F’]</a:t>
            </a:r>
            <a:endParaRPr lang="en-US" altLang="zh-TW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D22382-AB38-4CA4-A608-898F4DB05E13}"/>
              </a:ext>
            </a:extLst>
          </p:cNvPr>
          <p:cNvSpPr/>
          <p:nvPr/>
        </p:nvSpPr>
        <p:spPr>
          <a:xfrm>
            <a:off x="5742371" y="2186784"/>
            <a:ext cx="5934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輸出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97D23C-1879-4B2E-B0F8-D56195934997}"/>
              </a:ext>
            </a:extLst>
          </p:cNvPr>
          <p:cNvSpPr txBox="1"/>
          <p:nvPr/>
        </p:nvSpPr>
        <p:spPr>
          <a:xfrm>
            <a:off x="1108795" y="2355849"/>
            <a:ext cx="150447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zh-TW" altLang="en-US" dirty="0"/>
              <a:t>認識</a:t>
            </a:r>
            <a:r>
              <a:rPr lang="zh-TW" altLang="en-US" sz="1800" dirty="0"/>
              <a:t>：</a:t>
            </a:r>
            <a:endParaRPr lang="en-US" altLang="zh-TW" sz="1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CB7B68-11B8-47E7-807C-AFFDEAEF60BC}"/>
              </a:ext>
            </a:extLst>
          </p:cNvPr>
          <p:cNvSpPr txBox="1"/>
          <p:nvPr/>
        </p:nvSpPr>
        <p:spPr>
          <a:xfrm>
            <a:off x="1551537" y="36787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黑單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370C00-6B4C-4AAD-B510-BC212148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31" y="2924874"/>
            <a:ext cx="1358970" cy="74298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4C09A59-8D75-444B-A6CB-7AEDBE142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32" y="4196732"/>
            <a:ext cx="2089257" cy="819192"/>
          </a:xfrm>
          <a:prstGeom prst="rect">
            <a:avLst/>
          </a:prstGeom>
        </p:spPr>
      </p:pic>
      <p:sp>
        <p:nvSpPr>
          <p:cNvPr id="23" name="標題 1">
            <a:extLst>
              <a:ext uri="{FF2B5EF4-FFF2-40B4-BE49-F238E27FC236}">
                <a16:creationId xmlns:a16="http://schemas.microsoft.com/office/drawing/2014/main" id="{60C6976D-D843-46B5-A730-55C2B9AD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1.List &amp; Set (50%)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5745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99C70F8-ACF0-49E1-902A-81717CAB3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求出下列的推薦名單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45E2802-EFE7-4C62-B838-1072A230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46" y="2769707"/>
            <a:ext cx="2762392" cy="158123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2ACD710-339E-44F6-A7AE-0AFEDE73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46" y="4907650"/>
            <a:ext cx="2228965" cy="774740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2F4B3DAB-6020-4939-B8EC-6A8FE044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1.List &amp; Set (50%)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690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8202F-942C-C145-7955-93B75731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2.Dictionary(50%)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F578E-B4FF-3FB4-906D-C6445060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/>
              <a:t>請幫我統計下面文章中，每個單字出現的次數，請使用</a:t>
            </a:r>
            <a:r>
              <a:rPr lang="en-US" altLang="zh-TW" sz="2200" dirty="0"/>
              <a:t>dictionary</a:t>
            </a:r>
            <a:r>
              <a:rPr lang="zh-TW" altLang="en-US" sz="2200" dirty="0"/>
              <a:t>的結果打印出來</a:t>
            </a:r>
            <a:endParaRPr lang="en-US" altLang="zh-TW" sz="2200" dirty="0"/>
          </a:p>
          <a:p>
            <a:r>
              <a:rPr lang="zh-TW" altLang="en-US" sz="2200" dirty="0"/>
              <a:t>相同單字大小寫皆算同一個單字。</a:t>
            </a:r>
            <a:r>
              <a:rPr lang="en-US" altLang="zh-TW" sz="2200" dirty="0"/>
              <a:t>ex: BIG ,big</a:t>
            </a:r>
          </a:p>
          <a:p>
            <a:r>
              <a:rPr lang="zh-TW" altLang="en-US" sz="2000" dirty="0"/>
              <a:t>備註</a:t>
            </a:r>
            <a:r>
              <a:rPr lang="en-US" altLang="zh-TW" sz="2000" dirty="0"/>
              <a:t>:</a:t>
            </a:r>
          </a:p>
          <a:p>
            <a:pPr marL="914400" lvl="1" indent="-457200">
              <a:buAutoNum type="arabicPeriod"/>
            </a:pPr>
            <a:r>
              <a:rPr lang="zh-TW" altLang="en-US" sz="1800" dirty="0"/>
              <a:t>可以利用字串轉化函數 </a:t>
            </a:r>
            <a:r>
              <a:rPr lang="en-US" altLang="zh-TW" sz="1800" dirty="0"/>
              <a:t>lower()</a:t>
            </a:r>
            <a:r>
              <a:rPr lang="zh-TW" altLang="en-US" sz="1800" dirty="0"/>
              <a:t>，把字串都轉化成小寫在計算出現次數</a:t>
            </a:r>
            <a:endParaRPr lang="en-US" altLang="zh-TW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TW" altLang="en-US" sz="1800" dirty="0"/>
              <a:t>在字串</a:t>
            </a:r>
            <a:r>
              <a:rPr lang="en-US" altLang="zh-TW" sz="1800" dirty="0"/>
              <a:t>s</a:t>
            </a:r>
            <a:r>
              <a:rPr lang="zh-TW" altLang="en-US" sz="1800" dirty="0"/>
              <a:t>只要有這些符號就先將其置換成空白鍵</a:t>
            </a:r>
            <a:r>
              <a:rPr lang="en-US" altLang="zh-TW" sz="1800" dirty="0"/>
              <a:t>,</a:t>
            </a:r>
            <a:r>
              <a:rPr lang="zh-TW" altLang="en-US" sz="1800" dirty="0"/>
              <a:t>可使用</a:t>
            </a:r>
            <a:r>
              <a:rPr lang="en-US" altLang="zh-TW" sz="1800" dirty="0"/>
              <a:t>replace</a:t>
            </a:r>
            <a:endParaRPr lang="zh-TW" altLang="en-US" sz="1800" dirty="0"/>
          </a:p>
          <a:p>
            <a:pPr marL="914400" lvl="1" indent="-457200">
              <a:buAutoNum type="arabicPeriod"/>
            </a:pPr>
            <a:r>
              <a:rPr lang="zh-TW" altLang="en-US" sz="1800" dirty="0"/>
              <a:t>最後在直接使用切割空白的</a:t>
            </a:r>
            <a:r>
              <a:rPr lang="en-US" altLang="zh-TW" sz="1800" dirty="0"/>
              <a:t>split</a:t>
            </a:r>
            <a:r>
              <a:rPr lang="zh-TW" altLang="en-US" sz="1800" dirty="0"/>
              <a:t>方法</a:t>
            </a:r>
            <a:r>
              <a:rPr lang="en-US" altLang="zh-TW" sz="1800" dirty="0"/>
              <a:t>,</a:t>
            </a:r>
            <a:r>
              <a:rPr lang="zh-TW" altLang="en-US" sz="1800" dirty="0"/>
              <a:t>將單字們裝成</a:t>
            </a:r>
            <a:r>
              <a:rPr lang="en-US" altLang="zh-TW" sz="1800" dirty="0"/>
              <a:t>list</a:t>
            </a:r>
          </a:p>
          <a:p>
            <a:pPr marL="914400" lvl="1" indent="-457200">
              <a:buAutoNum type="arabicPeriod"/>
            </a:pPr>
            <a:r>
              <a:rPr lang="zh-TW" altLang="en-US" sz="1800" dirty="0"/>
              <a:t>先出現的單字要優先出現</a:t>
            </a:r>
            <a:endParaRPr lang="en-US" altLang="zh-TW" sz="1800" dirty="0"/>
          </a:p>
          <a:p>
            <a:pPr marL="914400" lvl="1" indent="-457200">
              <a:buAutoNum type="arabicPeriod"/>
            </a:pPr>
            <a:r>
              <a:rPr lang="zh-TW" altLang="en-US" sz="1800" dirty="0"/>
              <a:t>請在最上方宣告一個叫做</a:t>
            </a:r>
            <a:r>
              <a:rPr lang="en-US" altLang="zh-TW" sz="1800" dirty="0"/>
              <a:t> s</a:t>
            </a:r>
            <a:r>
              <a:rPr lang="zh-TW" altLang="en-US" sz="1800" dirty="0"/>
              <a:t>的變數當作文章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2000" dirty="0"/>
              <a:t>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549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FBF7D-CAAE-DF83-B107-C7E48C98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+mj-lt"/>
              </a:rPr>
              <a:t>文章</a:t>
            </a:r>
            <a:r>
              <a:rPr lang="en-US" altLang="zh-TW" sz="24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latin typeface="+mj-lt"/>
              </a:rPr>
              <a:t>s = 'Twinkle, twinkle, little star! How I wonder what you are, Up above the world so high, Like a diamond in the sky. When the blazing sun is gone, When he nothing shines upon, Then you show your little light, Twinkle, twinkle all the night. '</a:t>
            </a:r>
          </a:p>
          <a:p>
            <a:pPr marL="0" indent="0">
              <a:buNone/>
            </a:pPr>
            <a:endParaRPr lang="zh-TW" altLang="en-US" sz="1800" dirty="0">
              <a:latin typeface="+mj-lt"/>
            </a:endParaRPr>
          </a:p>
          <a:p>
            <a:r>
              <a:rPr lang="zh-TW" altLang="en-US" dirty="0"/>
              <a:t>輸出格式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DF4530A-BC5C-4939-0DFB-2F2F73C1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40538"/>
            <a:ext cx="8596923" cy="474948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65CB4F62-D063-4DC8-AD36-A764243F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dirty="0"/>
              <a:t>2.Dictionary(50%)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2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D22A0-8207-B008-2F5D-798FC23C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485B-73D0-9EF1-7769-069B22A2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3.9.0</a:t>
            </a:r>
          </a:p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]_P1.zip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薛文傑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_P1.py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7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 new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631</TotalTime>
  <Words>424</Words>
  <Application>Microsoft Office PowerPoint</Application>
  <PresentationFormat>如螢幕大小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Söhne</vt:lpstr>
      <vt:lpstr>標楷體</vt:lpstr>
      <vt:lpstr>Arial</vt:lpstr>
      <vt:lpstr>Times New Roman</vt:lpstr>
      <vt:lpstr>Office 佈景主題</vt:lpstr>
      <vt:lpstr>113-2 python程式設計 練習題 1</vt:lpstr>
      <vt:lpstr>1.List &amp; Set (50%)</vt:lpstr>
      <vt:lpstr>1.List &amp; Set (50%)</vt:lpstr>
      <vt:lpstr>1.List &amp; Set (50%)</vt:lpstr>
      <vt:lpstr>2.Dictionary(50%)</vt:lpstr>
      <vt:lpstr>2.Dictionary(50%)</vt:lpstr>
      <vt:lpstr>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113-2 python程式設計 練習題 1</dc:title>
  <dc:creator>文傑 陳</dc:creator>
  <cp:lastModifiedBy>simone</cp:lastModifiedBy>
  <cp:revision>43</cp:revision>
  <dcterms:created xsi:type="dcterms:W3CDTF">2024-02-18T09:42:44Z</dcterms:created>
  <dcterms:modified xsi:type="dcterms:W3CDTF">2024-03-04T08:39:24Z</dcterms:modified>
</cp:coreProperties>
</file>