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5" r:id="rId6"/>
    <p:sldId id="267" r:id="rId7"/>
    <p:sldId id="257" r:id="rId8"/>
    <p:sldId id="258" r:id="rId9"/>
    <p:sldId id="25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9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0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6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3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9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42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85C3-D77D-4C63-9712-F6B08BF9487E}" type="datetimeFigureOut">
              <a:rPr lang="zh-TW" altLang="en-US" smtClean="0"/>
              <a:t>2024/3/11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3BB6-58D6-48DB-90D0-135FFD0D0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B8EED-C28C-AD99-B220-07EA126E3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113-2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程式設計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作業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681072-6A6A-2BE1-E152-386E35565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86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B6B040F-0DFB-4D40-99A4-367D1B2B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3.9.0</a:t>
            </a:r>
          </a:p>
          <a:p>
            <a:pPr>
              <a:lnSpc>
                <a:spcPct val="100000"/>
              </a:lnSpc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]_P.zip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7112056095_P.zip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7112056095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_P1.py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36B8BA-011B-4B13-96D2-B2F7A7C2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8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DB1B-42A2-017D-D2F2-BB00307F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食譜推薦</a:t>
            </a:r>
            <a:r>
              <a:rPr lang="en-US" altLang="zh-TW" dirty="0"/>
              <a:t>(60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5B3CB-1F28-DD80-8A1A-756017B8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食譜</a:t>
            </a:r>
            <a:r>
              <a:rPr lang="en-US" altLang="zh-TW" dirty="0"/>
              <a:t>: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普羅旺斯雜燴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牛蕃茄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甜椒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大蒜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洋蔥炒蛋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櫛瓜蝦仁煎蛋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雞蛋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蝦仁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米酒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洋蔥燴蛋豆腐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蝦仁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蛋豆腐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雞蛋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茄子煲豆腐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豚汁味噌湯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牛蒡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蘿蔔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豬五花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味噌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endParaRPr lang="zh-TW" altLang="en-US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en-US" altLang="zh-TW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F25811-48D4-96DD-4D32-84FC6000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80" y="4505326"/>
            <a:ext cx="2081095" cy="18811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DB06CE-3679-5D76-455E-FEF92518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80" y="2872818"/>
            <a:ext cx="2081095" cy="14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8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00679-E781-675B-5A87-EA878E2F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食譜推薦</a:t>
            </a:r>
            <a:r>
              <a:rPr lang="en-US" altLang="zh-TW" dirty="0"/>
              <a:t>(60 %)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5B777-EC5D-9EF9-352B-7AED9A07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需要製作一個食譜推薦</a:t>
            </a:r>
            <a:r>
              <a:rPr lang="en-US" altLang="zh-TW" dirty="0"/>
              <a:t>app</a:t>
            </a:r>
            <a:r>
              <a:rPr lang="zh-TW" altLang="en-US" dirty="0"/>
              <a:t>，這邊希望提供用戶多種功能</a:t>
            </a:r>
            <a:r>
              <a:rPr lang="en-US" altLang="zh-TW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1.</a:t>
            </a:r>
            <a:r>
              <a:rPr lang="zh-TW" altLang="en-US" sz="2000" dirty="0"/>
              <a:t>輸入食材判斷可製作的食譜 </a:t>
            </a:r>
            <a:r>
              <a:rPr lang="en-US" altLang="zh-TW" sz="2000" dirty="0"/>
              <a:t>(15%)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2.</a:t>
            </a:r>
            <a:r>
              <a:rPr lang="zh-TW" altLang="en-US" sz="2000" dirty="0"/>
              <a:t> 食譜查詢</a:t>
            </a:r>
            <a:r>
              <a:rPr lang="en-US" altLang="zh-TW" sz="2000" dirty="0"/>
              <a:t>(15%)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3.</a:t>
            </a:r>
            <a:r>
              <a:rPr lang="zh-TW" altLang="en-US" sz="2000" dirty="0"/>
              <a:t>加入食譜</a:t>
            </a:r>
            <a:r>
              <a:rPr lang="en-US" altLang="zh-TW" sz="2000" dirty="0"/>
              <a:t>(30%)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4.</a:t>
            </a:r>
            <a:r>
              <a:rPr lang="zh-TW" altLang="en-US" sz="2000" dirty="0"/>
              <a:t>關閉</a:t>
            </a:r>
            <a:r>
              <a:rPr lang="en-US" altLang="zh-TW" sz="2000" dirty="0"/>
              <a:t>app</a:t>
            </a:r>
          </a:p>
          <a:p>
            <a:pPr marL="0" lvl="1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</a:t>
            </a:r>
          </a:p>
          <a:p>
            <a:pPr marL="0" lvl="1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輸入食材判斷可製作食譜時，要輸出所有可製作的食譜。</a:t>
            </a:r>
            <a:endParaRPr lang="en-US" altLang="zh-TW" sz="2000" dirty="0"/>
          </a:p>
          <a:p>
            <a:pPr marL="0" lvl="1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食材之間為方便使用者作區分，所以他可以打</a:t>
            </a:r>
            <a:r>
              <a:rPr lang="zh-TW" altLang="en-US" sz="2000" dirty="0">
                <a:solidFill>
                  <a:srgbClr val="FF0000"/>
                </a:solidFill>
              </a:rPr>
              <a:t>空白</a:t>
            </a:r>
            <a:r>
              <a:rPr lang="zh-TW" altLang="en-US" sz="2000" dirty="0"/>
              <a:t>、</a:t>
            </a:r>
            <a:r>
              <a:rPr lang="zh-TW" altLang="en-US" sz="2000" dirty="0">
                <a:solidFill>
                  <a:srgbClr val="FF0000"/>
                </a:solidFill>
              </a:rPr>
              <a:t>逗號</a:t>
            </a:r>
            <a:r>
              <a:rPr lang="zh-TW" altLang="en-US" sz="2000" dirty="0"/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+</a:t>
            </a:r>
            <a:r>
              <a:rPr lang="en-US" altLang="zh-TW" sz="2000" dirty="0"/>
              <a:t> </a:t>
            </a:r>
          </a:p>
          <a:p>
            <a:pPr marL="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76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EC88F-BC2B-4928-9D95-73322C3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食譜推薦</a:t>
            </a:r>
            <a:r>
              <a:rPr lang="en-US" altLang="zh-TW" dirty="0"/>
              <a:t>(60 %)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4971C86-2D67-4846-BDB3-549CF014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69" y="2162380"/>
            <a:ext cx="5086611" cy="29846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39854A-1C60-4547-A60C-841FA026704C}"/>
              </a:ext>
            </a:extLst>
          </p:cNvPr>
          <p:cNvSpPr txBox="1"/>
          <p:nvPr/>
        </p:nvSpPr>
        <p:spPr>
          <a:xfrm>
            <a:off x="465909" y="26241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</a:t>
            </a:r>
            <a:r>
              <a:rPr lang="en-US" altLang="zh-TW" sz="1800" dirty="0"/>
              <a:t>.</a:t>
            </a:r>
            <a:r>
              <a:rPr lang="zh-TW" altLang="en-US" sz="1800" dirty="0"/>
              <a:t>輸入食材判斷可製作的食譜 </a:t>
            </a:r>
            <a:r>
              <a:rPr lang="en-US" altLang="zh-TW" sz="1800" dirty="0"/>
              <a:t>(</a:t>
            </a:r>
            <a:r>
              <a:rPr lang="en-US" altLang="zh-TW" dirty="0"/>
              <a:t>15</a:t>
            </a:r>
            <a:r>
              <a:rPr lang="en-US" altLang="zh-TW" sz="1800" dirty="0"/>
              <a:t>%):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1EAC3B-90EC-4F8D-B5C4-8F8B506AA409}"/>
              </a:ext>
            </a:extLst>
          </p:cNvPr>
          <p:cNvSpPr txBox="1"/>
          <p:nvPr/>
        </p:nvSpPr>
        <p:spPr>
          <a:xfrm>
            <a:off x="576345" y="1632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顯示介面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13816E9-1634-4B44-8D9F-806C4F49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09" y="3354493"/>
            <a:ext cx="5124713" cy="2476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BA5989C-FE90-4A86-B2C7-154419C5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44" y="5062005"/>
            <a:ext cx="5035809" cy="4953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B781619-4600-4D6B-8E2B-902ABF5E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909" y="4002615"/>
            <a:ext cx="1022403" cy="2730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8603CC-E48B-4E5E-9FDD-1878C8230B74}"/>
              </a:ext>
            </a:extLst>
          </p:cNvPr>
          <p:cNvSpPr txBox="1"/>
          <p:nvPr/>
        </p:nvSpPr>
        <p:spPr>
          <a:xfrm>
            <a:off x="757646" y="32328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C5A004-1B19-434B-B859-86FF389C9165}"/>
              </a:ext>
            </a:extLst>
          </p:cNvPr>
          <p:cNvSpPr txBox="1"/>
          <p:nvPr/>
        </p:nvSpPr>
        <p:spPr>
          <a:xfrm>
            <a:off x="757646" y="3863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</a:t>
            </a:r>
            <a:r>
              <a:rPr lang="zh-TW" altLang="en-US" dirty="0"/>
              <a:t>輸入食材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2DEE82-188C-4A28-BCD0-467ACE0D15C5}"/>
              </a:ext>
            </a:extLst>
          </p:cNvPr>
          <p:cNvSpPr txBox="1"/>
          <p:nvPr/>
        </p:nvSpPr>
        <p:spPr>
          <a:xfrm>
            <a:off x="792480" y="446251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Step3:</a:t>
            </a:r>
            <a:r>
              <a:rPr lang="zh-TW" altLang="en-US" dirty="0"/>
              <a:t>可製作料理</a:t>
            </a:r>
            <a:r>
              <a:rPr lang="en-US" altLang="zh-TW" dirty="0"/>
              <a:t>(</a:t>
            </a:r>
            <a:r>
              <a:rPr lang="zh-TW" altLang="en-US" dirty="0"/>
              <a:t>輸出可做的所有料理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BF9C2EC-9E4B-4110-A372-DE83A3A0B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044" y="5770971"/>
            <a:ext cx="4210266" cy="520727"/>
          </a:xfrm>
          <a:prstGeom prst="rect">
            <a:avLst/>
          </a:prstGeom>
        </p:spPr>
      </p:pic>
      <p:pic>
        <p:nvPicPr>
          <p:cNvPr id="3" name="內容版面配置區 8">
            <a:extLst>
              <a:ext uri="{FF2B5EF4-FFF2-40B4-BE49-F238E27FC236}">
                <a16:creationId xmlns:a16="http://schemas.microsoft.com/office/drawing/2014/main" id="{3BD68649-F0E6-C2E8-A5E0-6159067D5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77" y="3195701"/>
            <a:ext cx="8678091" cy="11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EC88F-BC2B-4928-9D95-73322C3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食譜推薦</a:t>
            </a:r>
            <a:r>
              <a:rPr lang="en-US" altLang="zh-TW" dirty="0"/>
              <a:t>(60 %)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39854A-1C60-4547-A60C-841FA026704C}"/>
              </a:ext>
            </a:extLst>
          </p:cNvPr>
          <p:cNvSpPr txBox="1"/>
          <p:nvPr/>
        </p:nvSpPr>
        <p:spPr>
          <a:xfrm>
            <a:off x="576345" y="183351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1800" dirty="0"/>
              <a:t>.</a:t>
            </a:r>
            <a:r>
              <a:rPr lang="zh-TW" altLang="en-US" sz="1800" dirty="0"/>
              <a:t>輸入食材判斷可製作的食譜 </a:t>
            </a:r>
            <a:r>
              <a:rPr lang="en-US" altLang="zh-TW" sz="1800" dirty="0"/>
              <a:t>(</a:t>
            </a:r>
            <a:r>
              <a:rPr lang="en-US" altLang="zh-TW" dirty="0"/>
              <a:t>15</a:t>
            </a:r>
            <a:r>
              <a:rPr lang="en-US" altLang="zh-TW" sz="1800" dirty="0"/>
              <a:t>%):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8603CC-E48B-4E5E-9FDD-1878C8230B74}"/>
              </a:ext>
            </a:extLst>
          </p:cNvPr>
          <p:cNvSpPr txBox="1"/>
          <p:nvPr/>
        </p:nvSpPr>
        <p:spPr>
          <a:xfrm>
            <a:off x="757646" y="24240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C5A004-1B19-434B-B859-86FF389C9165}"/>
              </a:ext>
            </a:extLst>
          </p:cNvPr>
          <p:cNvSpPr txBox="1"/>
          <p:nvPr/>
        </p:nvSpPr>
        <p:spPr>
          <a:xfrm>
            <a:off x="757646" y="34240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</a:t>
            </a:r>
            <a:r>
              <a:rPr lang="zh-TW" altLang="en-US" dirty="0"/>
              <a:t>跳出有的食譜，並選擇編號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2DEE82-188C-4A28-BCD0-467ACE0D15C5}"/>
              </a:ext>
            </a:extLst>
          </p:cNvPr>
          <p:cNvSpPr txBox="1"/>
          <p:nvPr/>
        </p:nvSpPr>
        <p:spPr>
          <a:xfrm>
            <a:off x="757646" y="46029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Step3:</a:t>
            </a:r>
            <a:r>
              <a:rPr lang="zh-TW" altLang="en-US" dirty="0"/>
              <a:t>跳出食材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901712-DED3-4FBA-BB15-85F7B00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26" y="2994124"/>
            <a:ext cx="5188217" cy="2857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AAE665C-9131-47B8-B547-E60B1691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26" y="4074735"/>
            <a:ext cx="7454537" cy="41218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D10C9EF-2832-4671-B8BD-37F186DB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26" y="5177465"/>
            <a:ext cx="5251720" cy="2667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8AF75B0-156C-788B-14BA-8441279B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8" y="2759874"/>
            <a:ext cx="9144000" cy="9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35909-D191-EA39-B387-ADA69366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食譜推薦</a:t>
            </a:r>
            <a:r>
              <a:rPr lang="en-US" altLang="zh-TW" dirty="0"/>
              <a:t>(60 %)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57B8B4-72CC-3037-8B97-0A669BD23F5E}"/>
              </a:ext>
            </a:extLst>
          </p:cNvPr>
          <p:cNvSpPr txBox="1"/>
          <p:nvPr/>
        </p:nvSpPr>
        <p:spPr>
          <a:xfrm>
            <a:off x="735106" y="17741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加入食譜</a:t>
            </a:r>
            <a:r>
              <a:rPr lang="en-US" altLang="zh-TW" sz="2400" dirty="0"/>
              <a:t>(30%)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0E6439-70EC-7345-3D7F-BC8974E22BE6}"/>
              </a:ext>
            </a:extLst>
          </p:cNvPr>
          <p:cNvSpPr txBox="1"/>
          <p:nvPr/>
        </p:nvSpPr>
        <p:spPr>
          <a:xfrm>
            <a:off x="735106" y="24764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E31029C-8A17-C79D-29F4-BAFAD044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91" y="3059668"/>
            <a:ext cx="5149017" cy="24519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43219D-64A1-DF38-FD88-F4F684DB5EC4}"/>
              </a:ext>
            </a:extLst>
          </p:cNvPr>
          <p:cNvSpPr txBox="1"/>
          <p:nvPr/>
        </p:nvSpPr>
        <p:spPr>
          <a:xfrm>
            <a:off x="735106" y="36459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 </a:t>
            </a:r>
            <a:r>
              <a:rPr lang="zh-TW" altLang="en-US" dirty="0"/>
              <a:t>輸入食譜名稱和食材 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6B46B34-9BD4-4AA5-D065-9170B4CE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91" y="4214789"/>
            <a:ext cx="3005279" cy="57299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C23898-28E8-304F-12E5-B2A10A6A04F9}"/>
              </a:ext>
            </a:extLst>
          </p:cNvPr>
          <p:cNvSpPr txBox="1"/>
          <p:nvPr/>
        </p:nvSpPr>
        <p:spPr>
          <a:xfrm>
            <a:off x="628649" y="4987268"/>
            <a:ext cx="806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prstClr val="black"/>
                </a:solidFill>
              </a:rPr>
              <a:t>-------------------------------------------------------------------------------------------------------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846318-F65D-F13B-4783-407051647368}"/>
              </a:ext>
            </a:extLst>
          </p:cNvPr>
          <p:cNvSpPr/>
          <p:nvPr/>
        </p:nvSpPr>
        <p:spPr>
          <a:xfrm>
            <a:off x="735106" y="5397236"/>
            <a:ext cx="43781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新增的食譜要可以支援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的指令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41B43338-8411-12CD-C1DE-82A9EDC8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" y="2270539"/>
            <a:ext cx="9036731" cy="20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D4A53-2BC4-8A57-6767-F382D259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  <a:r>
              <a:rPr lang="en-US" altLang="zh-TW" dirty="0"/>
              <a:t>(40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E14E37-8BC6-5DA6-5F21-74BF5EDB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b="1" dirty="0"/>
              <a:t>本期對獎號碼 </a:t>
            </a:r>
            <a:r>
              <a:rPr lang="en-US" altLang="zh-TW" sz="2000" b="1" dirty="0"/>
              <a:t>num</a:t>
            </a:r>
          </a:p>
          <a:p>
            <a:pPr marL="0" indent="0">
              <a:buNone/>
            </a:pPr>
            <a:r>
              <a:rPr lang="pt-BR" altLang="zh-TW" sz="2300" dirty="0"/>
              <a:t>num = [</a:t>
            </a:r>
            <a:r>
              <a:rPr lang="pt-BR" altLang="zh-TW" sz="2300" dirty="0">
                <a:solidFill>
                  <a:srgbClr val="FF0000"/>
                </a:solidFill>
              </a:rPr>
              <a:t>["59647042"]</a:t>
            </a:r>
            <a:r>
              <a:rPr lang="pt-BR" altLang="zh-TW" sz="2300" dirty="0"/>
              <a:t>,</a:t>
            </a:r>
            <a:r>
              <a:rPr lang="zh-TW" altLang="en-US" sz="2300" dirty="0"/>
              <a:t> </a:t>
            </a:r>
            <a:r>
              <a:rPr lang="pt-BR" altLang="zh-TW" sz="2300" dirty="0">
                <a:solidFill>
                  <a:srgbClr val="00B050"/>
                </a:solidFill>
              </a:rPr>
              <a:t>["01260528"]</a:t>
            </a:r>
            <a:r>
              <a:rPr lang="pt-BR" altLang="zh-TW" sz="2300" dirty="0"/>
              <a:t>, </a:t>
            </a:r>
            <a:r>
              <a:rPr lang="pt-BR" altLang="zh-TW" sz="2300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sz="2300" dirty="0"/>
              <a:t>, ["710", "042", "633"]]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特別獎</a:t>
            </a:r>
            <a:r>
              <a:rPr lang="en-US" altLang="zh-TW" sz="2000" dirty="0">
                <a:solidFill>
                  <a:srgbClr val="FF0000"/>
                </a:solidFill>
              </a:rPr>
              <a:t>(num[0])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8</a:t>
            </a:r>
            <a:r>
              <a:rPr lang="zh-TW" altLang="en-US" sz="2000" dirty="0"/>
              <a:t>位數號碼與特別獎號碼相同者獎金</a:t>
            </a:r>
            <a:r>
              <a:rPr lang="en-US" altLang="zh-TW" sz="2000" dirty="0"/>
              <a:t>1,000</a:t>
            </a:r>
            <a:r>
              <a:rPr lang="zh-TW" altLang="en-US" sz="2000" dirty="0"/>
              <a:t>萬元</a:t>
            </a:r>
            <a:endParaRPr lang="en-US" altLang="zh-TW" sz="2000" dirty="0"/>
          </a:p>
          <a:p>
            <a:r>
              <a:rPr lang="zh-TW" altLang="en-US" sz="2000" dirty="0">
                <a:solidFill>
                  <a:srgbClr val="00B050"/>
                </a:solidFill>
              </a:rPr>
              <a:t>特獎</a:t>
            </a:r>
            <a:r>
              <a:rPr lang="en-US" altLang="zh-TW" sz="2000" dirty="0">
                <a:solidFill>
                  <a:srgbClr val="00B050"/>
                </a:solidFill>
              </a:rPr>
              <a:t>(num[1])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8</a:t>
            </a:r>
            <a:r>
              <a:rPr lang="zh-TW" altLang="en-US" sz="2000" dirty="0"/>
              <a:t>位數號碼與特獎號碼相同者獎金</a:t>
            </a:r>
            <a:r>
              <a:rPr lang="en-US" altLang="zh-TW" sz="2000" dirty="0"/>
              <a:t>200</a:t>
            </a:r>
            <a:r>
              <a:rPr lang="zh-TW" altLang="en-US" sz="2000" dirty="0"/>
              <a:t>萬元</a:t>
            </a:r>
            <a:endParaRPr lang="en-US" altLang="zh-TW" sz="2000" dirty="0"/>
          </a:p>
          <a:p>
            <a:r>
              <a:rPr lang="zh-TW" altLang="en-US" sz="2000" dirty="0">
                <a:solidFill>
                  <a:srgbClr val="0070C0"/>
                </a:solidFill>
              </a:rPr>
              <a:t>頭獎</a:t>
            </a:r>
            <a:r>
              <a:rPr lang="en-US" altLang="zh-TW" sz="2000" dirty="0">
                <a:solidFill>
                  <a:srgbClr val="0070C0"/>
                </a:solidFill>
              </a:rPr>
              <a:t>(num[2])</a:t>
            </a:r>
            <a:r>
              <a:rPr lang="en-US" altLang="zh-TW" sz="2000" dirty="0"/>
              <a:t>: </a:t>
            </a:r>
            <a:r>
              <a:rPr lang="zh-TW" altLang="en-US" sz="2000" dirty="0"/>
              <a:t>如表格</a:t>
            </a:r>
            <a:endParaRPr lang="en-US" altLang="zh-TW" sz="2000" dirty="0"/>
          </a:p>
          <a:p>
            <a:r>
              <a:rPr lang="zh-TW" altLang="en-US" sz="2000" dirty="0"/>
              <a:t>增開六獎</a:t>
            </a:r>
            <a:r>
              <a:rPr lang="en-US" altLang="zh-TW" sz="2000" dirty="0"/>
              <a:t>(num[3])</a:t>
            </a:r>
          </a:p>
          <a:p>
            <a:pPr marL="0" indent="0">
              <a:buNone/>
            </a:pPr>
            <a:endParaRPr lang="zh-TW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16FDA-8AAD-CCD2-2A3F-90CEFA09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28189"/>
              </p:ext>
            </p:extLst>
          </p:nvPr>
        </p:nvGraphicFramePr>
        <p:xfrm>
          <a:off x="2953653" y="4416945"/>
          <a:ext cx="604691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00">
                  <a:extLst>
                    <a:ext uri="{9D8B030D-6E8A-4147-A177-3AD203B41FA5}">
                      <a16:colId xmlns:a16="http://schemas.microsoft.com/office/drawing/2014/main" val="2692740589"/>
                    </a:ext>
                  </a:extLst>
                </a:gridCol>
                <a:gridCol w="5298312">
                  <a:extLst>
                    <a:ext uri="{9D8B030D-6E8A-4147-A177-3AD203B41FA5}">
                      <a16:colId xmlns:a16="http://schemas.microsoft.com/office/drawing/2014/main" val="771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r>
                        <a:rPr lang="zh-TW" altLang="en-US" sz="1600" dirty="0"/>
                        <a:t>位數號碼與頭獎號碼相同者獎金</a:t>
                      </a:r>
                      <a:r>
                        <a:rPr lang="en-US" altLang="zh-TW" sz="1600" dirty="0"/>
                        <a:t>20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二獎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7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7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2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三獎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6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6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1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3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四獎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5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5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3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五獎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4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4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1</a:t>
                      </a:r>
                      <a:r>
                        <a:rPr lang="zh-TW" altLang="en-US" sz="1600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0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3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3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2</a:t>
                      </a:r>
                      <a:r>
                        <a:rPr lang="zh-TW" altLang="en-US" sz="1600" dirty="0"/>
                        <a:t>百元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2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83C23-EB5A-9FD6-3320-6A098D3B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  <a:r>
              <a:rPr lang="en-US" altLang="zh-TW" dirty="0"/>
              <a:t>(40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FF055-026C-63C4-0F14-E600ACB0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未兌獎的發票 </a:t>
            </a:r>
            <a:r>
              <a:rPr lang="en-US" altLang="zh-TW" sz="2000" b="1" dirty="0"/>
              <a:t>invoice </a:t>
            </a:r>
          </a:p>
          <a:p>
            <a:r>
              <a:rPr lang="en-US" altLang="zh-TW" sz="2000" dirty="0"/>
              <a:t>invoice = ["91132057", "53977042", "69565958", "13359685", "52822508", "64268088", "95756107", "67921388", "15269483", "31208591", "85601171", "31697745", "94191710", "87883887", "33598443", "01260528", "01626970"]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US" altLang="zh-TW" sz="2000" dirty="0"/>
              <a:t>invoice </a:t>
            </a:r>
            <a:r>
              <a:rPr lang="zh-TW" altLang="en-US" sz="2000" dirty="0"/>
              <a:t>的資料型態是</a:t>
            </a:r>
            <a:r>
              <a:rPr lang="en-US" altLang="zh-TW" sz="2000" dirty="0"/>
              <a:t>list</a:t>
            </a:r>
            <a:r>
              <a:rPr lang="zh-TW" altLang="en-US" sz="2000" dirty="0"/>
              <a:t>，表示尚未兌獎的發票</a:t>
            </a:r>
            <a:endParaRPr lang="en-US" altLang="zh-TW" sz="2000" dirty="0"/>
          </a:p>
          <a:p>
            <a:r>
              <a:rPr lang="zh-TW" altLang="en-US" sz="2000" dirty="0"/>
              <a:t>發票數量非固定</a:t>
            </a:r>
            <a:endParaRPr lang="en-US" altLang="zh-TW" sz="2000" dirty="0"/>
          </a:p>
          <a:p>
            <a:r>
              <a:rPr lang="zh-TW" altLang="en-US" sz="2000" dirty="0"/>
              <a:t>每張發票皆為</a:t>
            </a:r>
            <a:r>
              <a:rPr lang="en-US" altLang="zh-TW" sz="2000" dirty="0"/>
              <a:t>8</a:t>
            </a:r>
            <a:r>
              <a:rPr lang="zh-TW" altLang="en-US" sz="2000" dirty="0"/>
              <a:t>個數字的字串</a:t>
            </a:r>
            <a:endParaRPr lang="en-US" altLang="zh-TW" sz="2000" dirty="0"/>
          </a:p>
          <a:p>
            <a:r>
              <a:rPr lang="zh-TW" altLang="en-US" sz="2000" dirty="0"/>
              <a:t>每張發票只能兌換一個最高的獎金</a:t>
            </a:r>
            <a:endParaRPr lang="en-US" altLang="zh-TW" sz="2000" dirty="0"/>
          </a:p>
          <a:p>
            <a:r>
              <a:rPr lang="zh-TW" altLang="en-US" sz="2000" dirty="0"/>
              <a:t>每個人的未兌獎發票請都固定使用</a:t>
            </a:r>
            <a:r>
              <a:rPr lang="en-US" altLang="zh-TW" sz="2000" dirty="0">
                <a:solidFill>
                  <a:srgbClr val="FF0000"/>
                </a:solidFill>
              </a:rPr>
              <a:t>invoice</a:t>
            </a:r>
            <a:r>
              <a:rPr lang="zh-TW" altLang="en-US" sz="2000" dirty="0"/>
              <a:t>這個名稱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53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187E0-BDD5-9900-2D7D-0F9EF658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  <a:r>
              <a:rPr lang="en-US" altLang="zh-TW" dirty="0"/>
              <a:t>(40</a:t>
            </a:r>
            <a:r>
              <a:rPr lang="zh-TW" altLang="en-US" dirty="0"/>
              <a:t> </a:t>
            </a:r>
            <a:r>
              <a:rPr lang="en-US" altLang="zh-TW" dirty="0"/>
              <a:t>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A6FF7-1365-0AEA-4665-1BA85E43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40704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TW" altLang="en-US" sz="2000" dirty="0"/>
              <a:t>以</a:t>
            </a:r>
            <a:r>
              <a:rPr lang="en-US" altLang="zh-TW" sz="2000" dirty="0"/>
              <a:t>Dictionary</a:t>
            </a:r>
            <a:r>
              <a:rPr lang="zh-TW" altLang="en-US" sz="2000" dirty="0"/>
              <a:t>的方式輸出發票獲得特別獎、特獎、頭獎、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和沒中獎的次數。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altLang="zh-TW" sz="2000" dirty="0"/>
              <a:t>num = [</a:t>
            </a:r>
            <a:r>
              <a:rPr lang="pt-BR" altLang="zh-TW" sz="2000" dirty="0">
                <a:solidFill>
                  <a:srgbClr val="FF0000"/>
                </a:solidFill>
              </a:rPr>
              <a:t>["59647042"]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50"/>
                </a:solidFill>
              </a:rPr>
              <a:t>["01260528"]</a:t>
            </a:r>
            <a:r>
              <a:rPr lang="pt-BR" altLang="zh-TW" sz="2000" dirty="0"/>
              <a:t>, </a:t>
            </a:r>
            <a:r>
              <a:rPr lang="pt-BR" altLang="zh-TW" sz="2000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sz="2000" dirty="0"/>
              <a:t>, ["710", "042", "633"]]</a:t>
            </a:r>
          </a:p>
          <a:p>
            <a:pPr marL="0" indent="0">
              <a:buNone/>
            </a:pPr>
            <a:endParaRPr lang="pt-BR" altLang="zh-TW" sz="2000" dirty="0"/>
          </a:p>
          <a:p>
            <a:pPr fontAlgn="t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invoice = ["53977042", "67921388", "01260528", "91132057"]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輸出的資料型態是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dictionary)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{'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特別獎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特獎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沒中獎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1}</a:t>
            </a:r>
          </a:p>
          <a:p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說明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zh-TW" altLang="en-US" sz="2000" dirty="0"/>
              <a:t>六獎 53977042、三獎 67921388、特獎 01260528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5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 new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494</TotalTime>
  <Words>869</Words>
  <Application>Microsoft Office PowerPoint</Application>
  <PresentationFormat>如螢幕大小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system-ui</vt:lpstr>
      <vt:lpstr>標楷體</vt:lpstr>
      <vt:lpstr>Arial</vt:lpstr>
      <vt:lpstr>Calibri</vt:lpstr>
      <vt:lpstr>Consolas</vt:lpstr>
      <vt:lpstr>Times New Roman</vt:lpstr>
      <vt:lpstr>Office 佈景主題</vt:lpstr>
      <vt:lpstr>113-2 python程式設計 作業 1</vt:lpstr>
      <vt:lpstr>食譜推薦(60 %) </vt:lpstr>
      <vt:lpstr>食譜推薦(60 %)</vt:lpstr>
      <vt:lpstr>食譜推薦(60 %)</vt:lpstr>
      <vt:lpstr>食譜推薦(60 %)</vt:lpstr>
      <vt:lpstr>食譜推薦(60 %)</vt:lpstr>
      <vt:lpstr>對發票(40 %)</vt:lpstr>
      <vt:lpstr>對發票(40 %)</vt:lpstr>
      <vt:lpstr>對發票(40 %)</vt:lpstr>
      <vt:lpstr>注意事項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108-2 python程式設計 作業 1</dc:title>
  <dc:creator>文傑 陳</dc:creator>
  <cp:lastModifiedBy>文傑 陳</cp:lastModifiedBy>
  <cp:revision>42</cp:revision>
  <dcterms:created xsi:type="dcterms:W3CDTF">2024-03-03T11:29:00Z</dcterms:created>
  <dcterms:modified xsi:type="dcterms:W3CDTF">2024-03-11T03:07:45Z</dcterms:modified>
</cp:coreProperties>
</file>