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3" r:id="rId3"/>
    <p:sldId id="259" r:id="rId4"/>
    <p:sldId id="262" r:id="rId5"/>
    <p:sldId id="270" r:id="rId6"/>
    <p:sldId id="272" r:id="rId7"/>
    <p:sldId id="273" r:id="rId8"/>
    <p:sldId id="258" r:id="rId9"/>
    <p:sldId id="260" r:id="rId10"/>
    <p:sldId id="261" r:id="rId11"/>
    <p:sldId id="269" r:id="rId12"/>
    <p:sldId id="274" r:id="rId13"/>
    <p:sldId id="275" r:id="rId14"/>
    <p:sldId id="264" r:id="rId15"/>
    <p:sldId id="276" r:id="rId16"/>
    <p:sldId id="277" r:id="rId17"/>
    <p:sldId id="265" r:id="rId18"/>
    <p:sldId id="266" r:id="rId19"/>
    <p:sldId id="267" r:id="rId20"/>
    <p:sldId id="268" r:id="rId21"/>
    <p:sldId id="263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C8E49-F996-408A-9D5B-D46D20D7BD36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D5982-0B02-4153-BCAD-77D2CEAC9E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D5982-0B02-4153-BCAD-77D2CEAC9E4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4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D5982-0B02-4153-BCAD-77D2CEAC9E4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1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07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3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92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10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2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93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1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47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75AC-5CC7-4385-8C98-EABA5723F8FC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AF22-5F87-40E1-9CB2-E25ACE9B8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0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340E9-7DB4-8EE8-400A-284E26145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機考題目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624FC3-1869-7110-C8FC-D9E5A873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174BB-0F95-B5B8-7CA9-A1E246CF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4.Class Methods(20%)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3E5BD-0A58-2E3D-D361-BDA5A7C2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請同學使用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class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實作出一個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，且必須含有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Pop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兩個功能且解決括號匹配問題，請依照括號匹配情況回傳</a:t>
            </a:r>
            <a:r>
              <a:rPr lang="en-US" altLang="zh-TW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True or False</a:t>
            </a:r>
            <a:r>
              <a:rPr lang="zh-TW" altLang="en-US" sz="2400" dirty="0">
                <a:solidFill>
                  <a:srgbClr val="3032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  <p:pic>
        <p:nvPicPr>
          <p:cNvPr id="4" name="Picture 4" descr="典型 Stacking 方法图解 - 知乎">
            <a:extLst>
              <a:ext uri="{FF2B5EF4-FFF2-40B4-BE49-F238E27FC236}">
                <a16:creationId xmlns:a16="http://schemas.microsoft.com/office/drawing/2014/main" id="{33156537-9381-2BEB-5DA3-0A4C5CB9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4" y="3429000"/>
            <a:ext cx="4953437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EF6437-217B-5783-8F36-C6145928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131" y="3608450"/>
            <a:ext cx="3734124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C2769-AD2B-1C93-BE57-584B0D29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4.Class Methods(20%)</a:t>
            </a:r>
            <a:endParaRPr lang="zh-TW" altLang="en-US" sz="40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657FA46-AC31-F2A2-7154-E01F13F0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6661"/>
            <a:ext cx="7886700" cy="4351338"/>
          </a:xfrm>
        </p:spPr>
        <p:txBody>
          <a:bodyPr/>
          <a:lstStyle/>
          <a:p>
            <a:r>
              <a:rPr lang="en-US" altLang="zh-TW" dirty="0"/>
              <a:t>Input:			output:</a:t>
            </a:r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C110CE6-C472-C697-0C04-0287BAF8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9" y="2651626"/>
            <a:ext cx="3391194" cy="30787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0D3CF3D-01C8-9408-A98E-9A144A46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97" y="2772856"/>
            <a:ext cx="3343197" cy="28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C2769-AD2B-1C93-BE57-584B0D29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食譜推薦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40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16DF59A-0F5E-26D3-5C57-80DBC8E7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食譜</a:t>
            </a:r>
            <a:r>
              <a:rPr lang="en-US" altLang="zh-TW" dirty="0"/>
              <a:t>: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普羅旺斯雜燴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櫛瓜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茄子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牛蕃茄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甜椒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大蒜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洋蔥炒蛋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櫛瓜蝦仁煎蛋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櫛瓜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雞蛋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蝦仁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米酒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洋蔥燴蛋豆腐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蝦仁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蛋豆腐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洋蔥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雞蛋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茄子煲豆腐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茄子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蔥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TW" sz="1600" b="0" dirty="0"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豚汁味噌湯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":{"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牛蒡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蘿蔔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豬五花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豆腐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","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味噌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"}</a:t>
            </a:r>
          </a:p>
          <a:p>
            <a:endParaRPr lang="zh-TW" altLang="en-US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en-US" altLang="zh-TW" b="0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zh-TW" altLang="en-US" b="0" i="0" dirty="0">
              <a:solidFill>
                <a:srgbClr val="564E4A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zh-TW" altLang="en-US" b="0" i="0" dirty="0">
              <a:solidFill>
                <a:srgbClr val="564E4A"/>
              </a:solidFill>
              <a:effectLst/>
              <a:latin typeface="system-u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42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00679-E781-675B-5A87-EA878E2F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Def-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食譜推薦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5B777-EC5D-9EF9-352B-7AED9A07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需要製作一個食譜推薦</a:t>
            </a:r>
            <a:r>
              <a:rPr lang="en-US" altLang="zh-TW" dirty="0"/>
              <a:t>app</a:t>
            </a:r>
            <a:r>
              <a:rPr lang="zh-TW" altLang="en-US" dirty="0"/>
              <a:t>，這邊希望提供用戶多種功能</a:t>
            </a:r>
            <a:r>
              <a:rPr lang="en-US" altLang="zh-TW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1.</a:t>
            </a:r>
            <a:r>
              <a:rPr lang="zh-TW" altLang="en-US" sz="2000" dirty="0"/>
              <a:t>輸入食材判斷可製作的食譜 </a:t>
            </a:r>
            <a:r>
              <a:rPr lang="en-US" altLang="zh-TW" sz="2000" dirty="0"/>
              <a:t>(15%)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2.</a:t>
            </a:r>
            <a:r>
              <a:rPr lang="zh-TW" altLang="en-US" sz="2000" dirty="0"/>
              <a:t> 食譜查詢</a:t>
            </a:r>
            <a:r>
              <a:rPr lang="en-US" altLang="zh-TW" sz="2000" dirty="0"/>
              <a:t>(15%)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3.</a:t>
            </a:r>
            <a:r>
              <a:rPr lang="zh-TW" altLang="en-US" sz="2000" dirty="0"/>
              <a:t>加入食譜</a:t>
            </a:r>
            <a:r>
              <a:rPr lang="en-US" altLang="zh-TW" sz="2000" dirty="0"/>
              <a:t>(30%)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	4.</a:t>
            </a:r>
            <a:r>
              <a:rPr lang="zh-TW" altLang="en-US" sz="2000" dirty="0"/>
              <a:t>關閉</a:t>
            </a:r>
            <a:r>
              <a:rPr lang="en-US" altLang="zh-TW" sz="2000" dirty="0"/>
              <a:t>app</a:t>
            </a:r>
          </a:p>
          <a:p>
            <a:pPr marL="0" lvl="1" indent="0">
              <a:buNone/>
            </a:pPr>
            <a:r>
              <a:rPr lang="en-US" altLang="zh-TW" sz="13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</a:t>
            </a:r>
          </a:p>
          <a:p>
            <a:pPr marL="0" lvl="1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輸入食材判斷可製作食譜時，要輸出所有可製作的食譜。</a:t>
            </a:r>
            <a:endParaRPr lang="en-US" altLang="zh-TW" sz="2000" dirty="0"/>
          </a:p>
          <a:p>
            <a:pPr marL="0" lvl="1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食材之間為方便使用者作區分，所以他可以打</a:t>
            </a:r>
            <a:r>
              <a:rPr lang="zh-TW" altLang="en-US" sz="2000" dirty="0">
                <a:solidFill>
                  <a:srgbClr val="FF0000"/>
                </a:solidFill>
              </a:rPr>
              <a:t>空白</a:t>
            </a:r>
            <a:r>
              <a:rPr lang="zh-TW" altLang="en-US" sz="2000" dirty="0"/>
              <a:t>、</a:t>
            </a:r>
            <a:r>
              <a:rPr lang="zh-TW" altLang="en-US" sz="2000" dirty="0">
                <a:solidFill>
                  <a:srgbClr val="FF0000"/>
                </a:solidFill>
              </a:rPr>
              <a:t>逗號</a:t>
            </a:r>
            <a:r>
              <a:rPr lang="zh-TW" altLang="en-US" sz="2000" dirty="0"/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+</a:t>
            </a:r>
          </a:p>
          <a:p>
            <a:pPr marL="0" lvl="1" indent="0">
              <a:buNone/>
            </a:pPr>
            <a:r>
              <a:rPr lang="en-US" altLang="zh-TW" sz="2000" dirty="0"/>
              <a:t>3.</a:t>
            </a:r>
            <a:r>
              <a:rPr lang="zh-TW" altLang="en-US" sz="2000" dirty="0"/>
              <a:t>請使用</a:t>
            </a:r>
            <a:r>
              <a:rPr lang="en-US" altLang="zh-TW" sz="2000" dirty="0">
                <a:solidFill>
                  <a:srgbClr val="FF0000"/>
                </a:solidFill>
              </a:rPr>
              <a:t>def</a:t>
            </a:r>
            <a:r>
              <a:rPr lang="zh-TW" altLang="en-US" sz="2000"/>
              <a:t>製作三個功能後呼叫使用，若未滿足此條件不給分。</a:t>
            </a:r>
            <a:r>
              <a:rPr lang="en-US" altLang="zh-TW" sz="2000"/>
              <a:t> </a:t>
            </a:r>
            <a:endParaRPr lang="en-US" altLang="zh-TW" sz="2000" dirty="0"/>
          </a:p>
          <a:p>
            <a:pPr marL="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76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EC88F-BC2B-4928-9D95-73322C3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Def-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食譜推薦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40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4971C86-2D67-4846-BDB3-549CF0144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369" y="2162380"/>
            <a:ext cx="5086611" cy="29846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39854A-1C60-4547-A60C-841FA026704C}"/>
              </a:ext>
            </a:extLst>
          </p:cNvPr>
          <p:cNvSpPr txBox="1"/>
          <p:nvPr/>
        </p:nvSpPr>
        <p:spPr>
          <a:xfrm>
            <a:off x="465909" y="26241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</a:t>
            </a:r>
            <a:r>
              <a:rPr lang="en-US" altLang="zh-TW" sz="1800" dirty="0"/>
              <a:t>.</a:t>
            </a:r>
            <a:r>
              <a:rPr lang="zh-TW" altLang="en-US" sz="1800" dirty="0"/>
              <a:t>輸入食材判斷可製作的食譜 </a:t>
            </a:r>
            <a:r>
              <a:rPr lang="en-US" altLang="zh-TW" sz="1800" dirty="0"/>
              <a:t>(</a:t>
            </a:r>
            <a:r>
              <a:rPr lang="en-US" altLang="zh-TW" dirty="0"/>
              <a:t>15</a:t>
            </a:r>
            <a:r>
              <a:rPr lang="en-US" altLang="zh-TW" sz="1800" dirty="0"/>
              <a:t>%):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1EAC3B-90EC-4F8D-B5C4-8F8B506AA409}"/>
              </a:ext>
            </a:extLst>
          </p:cNvPr>
          <p:cNvSpPr txBox="1"/>
          <p:nvPr/>
        </p:nvSpPr>
        <p:spPr>
          <a:xfrm>
            <a:off x="576345" y="1632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顯示介面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13816E9-1634-4B44-8D9F-806C4F49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09" y="3354493"/>
            <a:ext cx="5124713" cy="2476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BA5989C-FE90-4A86-B2C7-154419C5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44" y="5062005"/>
            <a:ext cx="5035809" cy="4953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B781619-4600-4D6B-8E2B-902ABF5E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909" y="4002615"/>
            <a:ext cx="1022403" cy="2730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8603CC-E48B-4E5E-9FDD-1878C8230B74}"/>
              </a:ext>
            </a:extLst>
          </p:cNvPr>
          <p:cNvSpPr txBox="1"/>
          <p:nvPr/>
        </p:nvSpPr>
        <p:spPr>
          <a:xfrm>
            <a:off x="757646" y="32328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輸入指令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C5A004-1B19-434B-B859-86FF389C9165}"/>
              </a:ext>
            </a:extLst>
          </p:cNvPr>
          <p:cNvSpPr txBox="1"/>
          <p:nvPr/>
        </p:nvSpPr>
        <p:spPr>
          <a:xfrm>
            <a:off x="757646" y="38630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Step2:</a:t>
            </a:r>
            <a:r>
              <a:rPr lang="zh-TW" altLang="en-US" dirty="0"/>
              <a:t>輸入食材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2DEE82-188C-4A28-BCD0-467ACE0D15C5}"/>
              </a:ext>
            </a:extLst>
          </p:cNvPr>
          <p:cNvSpPr txBox="1"/>
          <p:nvPr/>
        </p:nvSpPr>
        <p:spPr>
          <a:xfrm>
            <a:off x="792480" y="4462517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Step3:</a:t>
            </a:r>
            <a:r>
              <a:rPr lang="zh-TW" altLang="en-US" dirty="0"/>
              <a:t>可製作料理</a:t>
            </a:r>
            <a:r>
              <a:rPr lang="en-US" altLang="zh-TW" dirty="0"/>
              <a:t>(</a:t>
            </a:r>
            <a:r>
              <a:rPr lang="zh-TW" altLang="en-US" dirty="0"/>
              <a:t>輸出可做的所有料理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BF9C2EC-9E4B-4110-A372-DE83A3A0B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4044" y="5770971"/>
            <a:ext cx="4210266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5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EC88F-BC2B-4928-9D95-73322C3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Def-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食譜推薦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4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39854A-1C60-4547-A60C-841FA026704C}"/>
              </a:ext>
            </a:extLst>
          </p:cNvPr>
          <p:cNvSpPr txBox="1"/>
          <p:nvPr/>
        </p:nvSpPr>
        <p:spPr>
          <a:xfrm>
            <a:off x="576345" y="183351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1800" dirty="0"/>
              <a:t>.</a:t>
            </a:r>
            <a:r>
              <a:rPr lang="zh-TW" altLang="en-US" sz="1800" dirty="0"/>
              <a:t>輸入食材判斷可製作的食譜 </a:t>
            </a:r>
            <a:r>
              <a:rPr lang="en-US" altLang="zh-TW" sz="1800" dirty="0"/>
              <a:t>(</a:t>
            </a:r>
            <a:r>
              <a:rPr lang="en-US" altLang="zh-TW" dirty="0"/>
              <a:t>15</a:t>
            </a:r>
            <a:r>
              <a:rPr lang="en-US" altLang="zh-TW" sz="1800" dirty="0"/>
              <a:t>%):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8603CC-E48B-4E5E-9FDD-1878C8230B74}"/>
              </a:ext>
            </a:extLst>
          </p:cNvPr>
          <p:cNvSpPr txBox="1"/>
          <p:nvPr/>
        </p:nvSpPr>
        <p:spPr>
          <a:xfrm>
            <a:off x="757646" y="24240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輸入指令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C5A004-1B19-434B-B859-86FF389C9165}"/>
              </a:ext>
            </a:extLst>
          </p:cNvPr>
          <p:cNvSpPr txBox="1"/>
          <p:nvPr/>
        </p:nvSpPr>
        <p:spPr>
          <a:xfrm>
            <a:off x="757646" y="34240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Step2:</a:t>
            </a:r>
            <a:r>
              <a:rPr lang="zh-TW" altLang="en-US" dirty="0"/>
              <a:t>跳出有的食譜，並選擇編號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2DEE82-188C-4A28-BCD0-467ACE0D15C5}"/>
              </a:ext>
            </a:extLst>
          </p:cNvPr>
          <p:cNvSpPr txBox="1"/>
          <p:nvPr/>
        </p:nvSpPr>
        <p:spPr>
          <a:xfrm>
            <a:off x="757646" y="46029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Step3:</a:t>
            </a:r>
            <a:r>
              <a:rPr lang="zh-TW" altLang="en-US" dirty="0"/>
              <a:t>跳出食材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901712-DED3-4FBA-BB15-85F7B003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26" y="2994124"/>
            <a:ext cx="5188217" cy="2857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AAE665C-9131-47B8-B547-E60B1691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26" y="4074735"/>
            <a:ext cx="7454537" cy="41218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D10C9EF-2832-4671-B8BD-37F186DB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26" y="5177465"/>
            <a:ext cx="5251720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1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35909-D191-EA39-B387-ADA69366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Def-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食譜推薦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4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57B8B4-72CC-3037-8B97-0A669BD23F5E}"/>
              </a:ext>
            </a:extLst>
          </p:cNvPr>
          <p:cNvSpPr txBox="1"/>
          <p:nvPr/>
        </p:nvSpPr>
        <p:spPr>
          <a:xfrm>
            <a:off x="735106" y="17741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3.</a:t>
            </a:r>
            <a:r>
              <a:rPr lang="zh-TW" altLang="en-US" sz="2400" dirty="0"/>
              <a:t>加入食譜</a:t>
            </a:r>
            <a:r>
              <a:rPr lang="en-US" altLang="zh-TW" sz="2400" dirty="0"/>
              <a:t>(30%)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0E6439-70EC-7345-3D7F-BC8974E22BE6}"/>
              </a:ext>
            </a:extLst>
          </p:cNvPr>
          <p:cNvSpPr txBox="1"/>
          <p:nvPr/>
        </p:nvSpPr>
        <p:spPr>
          <a:xfrm>
            <a:off x="735106" y="24764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Step1:</a:t>
            </a:r>
            <a:r>
              <a:rPr lang="zh-TW" altLang="en-US" dirty="0"/>
              <a:t>輸入指令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E31029C-8A17-C79D-29F4-BAFAD044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91" y="3059668"/>
            <a:ext cx="5149017" cy="24519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343219D-64A1-DF38-FD88-F4F684DB5EC4}"/>
              </a:ext>
            </a:extLst>
          </p:cNvPr>
          <p:cNvSpPr txBox="1"/>
          <p:nvPr/>
        </p:nvSpPr>
        <p:spPr>
          <a:xfrm>
            <a:off x="735106" y="36459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Step2: </a:t>
            </a:r>
            <a:r>
              <a:rPr lang="zh-TW" altLang="en-US" dirty="0"/>
              <a:t>輸入食譜名稱和食材 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6B46B34-9BD4-4AA5-D065-9170B4CE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91" y="4214789"/>
            <a:ext cx="3005279" cy="57299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C23898-28E8-304F-12E5-B2A10A6A04F9}"/>
              </a:ext>
            </a:extLst>
          </p:cNvPr>
          <p:cNvSpPr txBox="1"/>
          <p:nvPr/>
        </p:nvSpPr>
        <p:spPr>
          <a:xfrm>
            <a:off x="628649" y="4987268"/>
            <a:ext cx="806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prstClr val="black"/>
                </a:solidFill>
              </a:rPr>
              <a:t>-------------------------------------------------------------------------------------------------------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846318-F65D-F13B-4783-407051647368}"/>
              </a:ext>
            </a:extLst>
          </p:cNvPr>
          <p:cNvSpPr/>
          <p:nvPr/>
        </p:nvSpPr>
        <p:spPr>
          <a:xfrm>
            <a:off x="735106" y="5397236"/>
            <a:ext cx="43781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新增的食譜要可以支援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的指令</a:t>
            </a:r>
          </a:p>
        </p:txBody>
      </p:sp>
    </p:spTree>
    <p:extLst>
      <p:ext uri="{BB962C8B-B14F-4D97-AF65-F5344CB8AC3E}">
        <p14:creationId xmlns:p14="http://schemas.microsoft.com/office/powerpoint/2010/main" val="20922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AA166-D947-7443-DD1C-52928FCB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卷積神經網路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0B5AA-06CA-442D-BAEC-A867E9BD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卷積神經網路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(Convolutional neural network, CNN)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其中有個一重要的運算方式叫做捲積運算，具體來說會準備一個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，將這個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與框到的像素進行點對點的捲積運算即會得到一個新的值，範例如下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7FE6D6-A35B-239A-E98A-1193F3A0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7" y="3392297"/>
            <a:ext cx="3100577" cy="31005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927B790-FD2E-3E60-7A06-74E0FDFE32D6}"/>
              </a:ext>
            </a:extLst>
          </p:cNvPr>
          <p:cNvSpPr txBox="1"/>
          <p:nvPr/>
        </p:nvSpPr>
        <p:spPr>
          <a:xfrm>
            <a:off x="4248150" y="29714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/>
            <a:r>
              <a:rPr lang="zh-TW" altLang="zh-TW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設計一個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如下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0B21B59-1657-F2FB-95B6-60696A864248}"/>
              </a:ext>
            </a:extLst>
          </p:cNvPr>
          <p:cNvSpPr txBox="1"/>
          <p:nvPr/>
        </p:nvSpPr>
        <p:spPr>
          <a:xfrm>
            <a:off x="552450" y="29393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/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一張大小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10*10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像素的圖片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E8B5F5C-D1DC-872C-EBE3-50227321A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72" y="3520560"/>
            <a:ext cx="146705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1FC6A-02B5-5ABE-43D2-434CC3D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卷積神經網路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0%)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854F2-C327-BCCA-3F17-C7AD0992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Operator mask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的大小為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，因此從左上角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3*3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範圍內開始進行捲積的運算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20F3BA-5D3B-9A27-FDD0-0B41063B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48" y="2204769"/>
            <a:ext cx="665890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A841D51-8B95-3725-5533-419790FC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05" y="471074"/>
            <a:ext cx="5910645" cy="591585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92A9B-C7F3-6689-32CC-11A030FF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2582"/>
            <a:ext cx="7886700" cy="4351338"/>
          </a:xfrm>
        </p:spPr>
        <p:txBody>
          <a:bodyPr/>
          <a:lstStyle/>
          <a:p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接下來逐漸往右移，若碰到右邊邊界則往下一個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並繼續運算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98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544A4-8A76-234C-3A28-0DBBB150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DFKai-SB"/>
                <a:ea typeface="DFKai-SB"/>
                <a:cs typeface="DFKai-SB"/>
                <a:sym typeface="DFKai-SB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538F1-61B6-AC5A-C025-EB9F055E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本次上機考分為三個考區，每個考區配分如下：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考區一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(40%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 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三選二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zh-TW" altLang="en-US" dirty="0"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Set (20%)</a:t>
            </a:r>
            <a:endParaRPr lang="en-US" altLang="zh-TW" dirty="0"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對發票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(20%)</a:t>
            </a:r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en-US" altLang="zh-TW" sz="2000" dirty="0">
                <a:latin typeface="Times New Roman"/>
                <a:cs typeface="Times New Roman"/>
                <a:sym typeface="Times New Roman"/>
              </a:rPr>
              <a:t>(20%)</a:t>
            </a:r>
            <a:endParaRPr lang="en-US" altLang="zh-TW" dirty="0"/>
          </a:p>
          <a:p>
            <a:pPr marL="685800" lvl="1" indent="-228600">
              <a:buSzPts val="2400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考區二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三選一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Methods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(30%) </a:t>
            </a:r>
            <a:endParaRPr lang="en-US" altLang="zh-TW" dirty="0"/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食譜推薦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 </a:t>
            </a:r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Numpy-</a:t>
            </a:r>
            <a:r>
              <a:rPr lang="zh-TW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卷積神經網路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考區三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二選一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altLang="en-US" sz="18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砲兵陣地</a:t>
            </a:r>
            <a:r>
              <a:rPr lang="en-US" altLang="zh-TW" sz="1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食物鏈</a:t>
            </a:r>
            <a:r>
              <a:rPr lang="en-US" altLang="zh-TW" sz="1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3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5F746-6860-F8CE-0CCA-CE61A3D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卷積神經網路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D4ED16-E735-6A1E-EA39-F0284914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37" y="1873250"/>
            <a:ext cx="6208926" cy="4351338"/>
          </a:xfrm>
        </p:spPr>
      </p:pic>
    </p:spTree>
    <p:extLst>
      <p:ext uri="{BB962C8B-B14F-4D97-AF65-F5344CB8AC3E}">
        <p14:creationId xmlns:p14="http://schemas.microsoft.com/office/powerpoint/2010/main" val="63545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9D9E8-AF55-E404-FEBB-E66B840E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卷積神經網路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91C310-7976-87D8-4108-95906C53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24" y="1555462"/>
                <a:ext cx="7886700" cy="4351338"/>
              </a:xfrm>
            </p:spPr>
            <p:txBody>
              <a:bodyPr/>
              <a:lstStyle/>
              <a:p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第一行輸入</a:t>
                </a:r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個正整數</a:t>
                </a:r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M, N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代表圖片的大小為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3≤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≤100</m:t>
                    </m:r>
                  </m:oMath>
                </a14:m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接下來</a:t>
                </a:r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行輸入</a:t>
                </a:r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個正整數代表每個像素的值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≤255</m:t>
                    </m:r>
                  </m:oMath>
                </a14:m>
                <a:r>
                  <a:rPr lang="zh-TW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在接下來一行輸入</a:t>
                </a:r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個整數</a:t>
                </a:r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，代表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mask</a:t>
                </a:r>
                <a:r>
                  <a:rPr lang="zh-TW" altLang="zh-TW" sz="20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的大小為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3≤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TW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 panose="020B0604020202020204" pitchFamily="34" charset="0"/>
                      </a:rPr>
                      <m:t>≤5</m:t>
                    </m:r>
                  </m:oMath>
                </a14:m>
                <a:r>
                  <a:rPr lang="zh-TW" altLang="zh-TW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91C310-7976-87D8-4108-95906C53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24" y="1555462"/>
                <a:ext cx="7886700" cy="4351338"/>
              </a:xfrm>
              <a:blipFill>
                <a:blip r:embed="rId2"/>
                <a:stretch>
                  <a:fillRect l="-696" t="-1401" r="-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989DE84-4158-E737-26DF-58779159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65" y="3089077"/>
            <a:ext cx="3832380" cy="35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D46C8-3729-9164-DFC1-42087819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3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砲兵陣地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B0E7C-88F5-C9AD-95DE-D82EA55A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司令部的將軍們打算在 𝑁 </a:t>
            </a:r>
            <a:r>
              <a:rPr lang="en-US" altLang="zh-TW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× </a:t>
            </a:r>
            <a:r>
              <a:rPr lang="zh-TW" altLang="en-US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𝑀 的網格圖上部署他們的砲兵部隊，地圖的每一格可能是山地（以 </a:t>
            </a:r>
            <a:r>
              <a:rPr lang="en-US" altLang="zh-TW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 </a:t>
            </a:r>
            <a:r>
              <a:rPr lang="zh-TW" altLang="en-US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表示），也可能是平原（以 </a:t>
            </a:r>
            <a:r>
              <a:rPr lang="en-US" altLang="zh-TW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 </a:t>
            </a:r>
            <a:r>
              <a:rPr lang="zh-TW" altLang="en-US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表示），如下圖。</a:t>
            </a:r>
            <a:endParaRPr lang="en-US" altLang="zh-TW" sz="1600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在每一格平原地形上最多可以佈置一支砲兵部隊（山地上不能夠部署砲兵部隊）；一支砲兵部隊在地圖上的攻擊範圍如圖中黑色區域所示：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704F92-91FB-4999-BD13-CA0D0EE37285}"/>
              </a:ext>
            </a:extLst>
          </p:cNvPr>
          <p:cNvSpPr txBox="1"/>
          <p:nvPr/>
        </p:nvSpPr>
        <p:spPr>
          <a:xfrm>
            <a:off x="5279673" y="4890137"/>
            <a:ext cx="308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圖中的黑色的網格表示它能夠攻擊到的區域：沿橫向左右各兩格，沿縱向上下各兩格。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8B92BAF-C366-43B4-9ECF-4D1DB8E1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1" y="4001294"/>
            <a:ext cx="4648792" cy="20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AA46C-0F54-C8C6-60FD-E8239695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36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砲兵陣地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DC0A29F-3FA2-4DC6-B20D-B2F3DFA5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17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如何部署砲兵部隊，在防止誤傷的前提下，在整個地圖區域內最多能擺放多少我軍的砲兵部隊。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AA61B2-64D7-4D60-BBB4-BB35E0732755}"/>
              </a:ext>
            </a:extLst>
          </p:cNvPr>
          <p:cNvSpPr txBox="1"/>
          <p:nvPr/>
        </p:nvSpPr>
        <p:spPr>
          <a:xfrm>
            <a:off x="628650" y="3105834"/>
            <a:ext cx="698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輸入的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第一行包含兩個由空格分割開的正整數，分別表示 </a:t>
            </a:r>
            <a:r>
              <a:rPr lang="en-US" altLang="zh-TW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15EBD9-55D7-4929-B539-6E2BF3670EE1}"/>
              </a:ext>
            </a:extLst>
          </p:cNvPr>
          <p:cNvSpPr txBox="1"/>
          <p:nvPr/>
        </p:nvSpPr>
        <p:spPr>
          <a:xfrm>
            <a:off x="628649" y="3590729"/>
            <a:ext cx="745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接下來的 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 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行，每一行含有連續的 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 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個字符，依序表示地圖中每一行的資料。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2EAA60E-C61F-4893-A081-E23DDEC8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4" y="4325585"/>
            <a:ext cx="1057276" cy="209924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latin typeface="Arial Unicode MS"/>
                <a:ea typeface="Courier New" panose="02070309020205020404" pitchFamily="49" charset="0"/>
              </a:rPr>
              <a:t>輸入</a:t>
            </a:r>
            <a:r>
              <a:rPr lang="en-US" altLang="zh-TW" dirty="0">
                <a:latin typeface="Arial Unicode MS"/>
                <a:ea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5 4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PHPP PPHH PPPP PHPP PHHP</a:t>
            </a:r>
            <a:r>
              <a:rPr kumimoji="0" lang="zh-TW" altLang="zh-TW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605FA2A-7E5C-44EC-BF33-96D9B40075A2}"/>
              </a:ext>
            </a:extLst>
          </p:cNvPr>
          <p:cNvSpPr txBox="1"/>
          <p:nvPr/>
        </p:nvSpPr>
        <p:spPr>
          <a:xfrm>
            <a:off x="4280072" y="435262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-apple-system"/>
              </a:rPr>
              <a:t>輸出</a:t>
            </a:r>
            <a:r>
              <a:rPr lang="en-US" altLang="zh-TW" b="1" dirty="0">
                <a:latin typeface="-apple-system"/>
              </a:rPr>
              <a:t>:</a:t>
            </a:r>
          </a:p>
          <a:p>
            <a:r>
              <a:rPr lang="en-US" altLang="zh-TW" b="1" dirty="0">
                <a:latin typeface="-apple-system"/>
              </a:rPr>
              <a:t>   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98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AA46C-0F54-C8C6-60FD-E8239695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A4D325-227E-0B5D-12A3-5AF2AB4B7B10}"/>
              </a:ext>
            </a:extLst>
          </p:cNvPr>
          <p:cNvSpPr txBox="1"/>
          <p:nvPr/>
        </p:nvSpPr>
        <p:spPr>
          <a:xfrm>
            <a:off x="348096" y="1560374"/>
            <a:ext cx="8447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物王國中有三類動物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，這三類動物的食物鏈構成了有趣的環形</a:t>
            </a:r>
            <a:r>
              <a:rPr lang="zh-TW" altLang="en-US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solidFill>
                  <a:srgbClr val="25252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  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現有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個動物，以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編號。每個動物都是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中的一種，但我們並不知道它到底是哪一種。  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有人用兩種說法對這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個動物所構成的食物鏈關係進行描述：  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第一種說法是“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 X Y”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，表示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是同類。  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第二種說法是“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 X Y”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，表示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此人對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個動物，用上述兩種說法，一句接一句地說出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句話，這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句話有的是真的，有的是假的。當一句話滿足下列三條之一時，這句話就是假話，否則就是真話。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  當前的話與前面某些真的話衝突，就是假話；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  目前的話中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大，就是假話；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  目前的話表示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，就是假話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br>
              <a:rPr lang="zh-TW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</a:br>
            <a:endParaRPr lang="zh-TW" alt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endParaRPr lang="en-US" altLang="zh-TW" dirty="0">
              <a:solidFill>
                <a:srgbClr val="25252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78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1CF39-2A2B-BBA2-5B39-3547F6B5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ECD10-EFF6-1C9D-2CD0-D0EBB2C3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第一行是兩個整數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，以一個空格分隔。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以下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行每行是三個正整數 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兩數之間用一個空格隔開，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表示說法的種類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   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D=1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，則表示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是同類。     </a:t>
            </a:r>
            <a:endParaRPr lang="en-US" altLang="zh-TW" b="0" i="0" dirty="0">
              <a:solidFill>
                <a:srgbClr val="252525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D=2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，則表示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en-US" altLang="zh-TW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b="0" i="0" dirty="0">
                <a:solidFill>
                  <a:srgbClr val="252525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8CFE34C-6CD1-9ABF-73C7-CBEEC043A72C}"/>
              </a:ext>
            </a:extLst>
          </p:cNvPr>
          <p:cNvSpPr txBox="1"/>
          <p:nvPr/>
        </p:nvSpPr>
        <p:spPr>
          <a:xfrm>
            <a:off x="5247409" y="4091032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Input:</a:t>
            </a:r>
          </a:p>
          <a:p>
            <a:r>
              <a:rPr lang="zh-TW" altLang="en-US" dirty="0"/>
              <a:t>100 7</a:t>
            </a:r>
          </a:p>
          <a:p>
            <a:r>
              <a:rPr lang="zh-TW" altLang="en-US" dirty="0"/>
              <a:t>1 101 1</a:t>
            </a:r>
          </a:p>
          <a:p>
            <a:r>
              <a:rPr lang="zh-TW" altLang="en-US" dirty="0"/>
              <a:t>2 1 2</a:t>
            </a:r>
          </a:p>
          <a:p>
            <a:r>
              <a:rPr lang="zh-TW" altLang="en-US" dirty="0"/>
              <a:t>2 2 3</a:t>
            </a:r>
          </a:p>
          <a:p>
            <a:r>
              <a:rPr lang="zh-TW" altLang="en-US" dirty="0"/>
              <a:t>2 3 3</a:t>
            </a:r>
          </a:p>
          <a:p>
            <a:r>
              <a:rPr lang="zh-TW" altLang="en-US" dirty="0"/>
              <a:t>1 1 3</a:t>
            </a:r>
          </a:p>
          <a:p>
            <a:r>
              <a:rPr lang="zh-TW" altLang="en-US" dirty="0"/>
              <a:t>2 3 1</a:t>
            </a:r>
          </a:p>
          <a:p>
            <a:r>
              <a:rPr lang="zh-TW" altLang="en-US" dirty="0"/>
              <a:t>1 5 5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FA5855-989F-35B8-6146-D8D74C116B08}"/>
              </a:ext>
            </a:extLst>
          </p:cNvPr>
          <p:cNvSpPr txBox="1"/>
          <p:nvPr/>
        </p:nvSpPr>
        <p:spPr>
          <a:xfrm>
            <a:off x="6819034" y="4368031"/>
            <a:ext cx="49097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100 7	 </a:t>
            </a:r>
          </a:p>
          <a:p>
            <a:r>
              <a:rPr lang="zh-TW" altLang="en-US" dirty="0"/>
              <a:t>1 101 1  	假話</a:t>
            </a:r>
          </a:p>
          <a:p>
            <a:r>
              <a:rPr lang="zh-TW" altLang="en-US" dirty="0"/>
              <a:t>2 1 2    	真話</a:t>
            </a:r>
          </a:p>
          <a:p>
            <a:r>
              <a:rPr lang="zh-TW" altLang="en-US" dirty="0"/>
              <a:t>2 2 3    	真話</a:t>
            </a:r>
          </a:p>
          <a:p>
            <a:r>
              <a:rPr lang="zh-TW" altLang="en-US" dirty="0"/>
              <a:t>2 3 3    	假話</a:t>
            </a:r>
          </a:p>
          <a:p>
            <a:r>
              <a:rPr lang="zh-TW" altLang="en-US" dirty="0"/>
              <a:t>1 1 3    	假話</a:t>
            </a:r>
          </a:p>
          <a:p>
            <a:r>
              <a:rPr lang="zh-TW" altLang="en-US" dirty="0"/>
              <a:t>2 3 1    	真話</a:t>
            </a:r>
          </a:p>
          <a:p>
            <a:r>
              <a:rPr lang="zh-TW" altLang="en-US" dirty="0"/>
              <a:t>1 5 5    	真話</a:t>
            </a:r>
          </a:p>
        </p:txBody>
      </p:sp>
    </p:spTree>
    <p:extLst>
      <p:ext uri="{BB962C8B-B14F-4D97-AF65-F5344CB8AC3E}">
        <p14:creationId xmlns:p14="http://schemas.microsoft.com/office/powerpoint/2010/main" val="165520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F1742-7CF4-A327-02E5-F52BB4C5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食物鏈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CC11C0-15A4-09B1-4575-A910FC873D27}"/>
              </a:ext>
            </a:extLst>
          </p:cNvPr>
          <p:cNvSpPr txBox="1"/>
          <p:nvPr/>
        </p:nvSpPr>
        <p:spPr>
          <a:xfrm>
            <a:off x="1101437" y="2136338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Input:</a:t>
            </a:r>
          </a:p>
          <a:p>
            <a:r>
              <a:rPr lang="zh-TW" altLang="en-US" dirty="0"/>
              <a:t>100 7</a:t>
            </a:r>
          </a:p>
          <a:p>
            <a:r>
              <a:rPr lang="zh-TW" altLang="en-US" dirty="0"/>
              <a:t>1 101 1</a:t>
            </a:r>
          </a:p>
          <a:p>
            <a:r>
              <a:rPr lang="zh-TW" altLang="en-US" dirty="0"/>
              <a:t>2 1 2</a:t>
            </a:r>
          </a:p>
          <a:p>
            <a:r>
              <a:rPr lang="zh-TW" altLang="en-US" dirty="0"/>
              <a:t>2 2 3</a:t>
            </a:r>
          </a:p>
          <a:p>
            <a:r>
              <a:rPr lang="zh-TW" altLang="en-US" dirty="0"/>
              <a:t>2 3 3</a:t>
            </a:r>
          </a:p>
          <a:p>
            <a:r>
              <a:rPr lang="zh-TW" altLang="en-US" dirty="0"/>
              <a:t>1 1 3</a:t>
            </a:r>
          </a:p>
          <a:p>
            <a:r>
              <a:rPr lang="zh-TW" altLang="en-US" dirty="0"/>
              <a:t>2 3 1</a:t>
            </a:r>
          </a:p>
          <a:p>
            <a:r>
              <a:rPr lang="zh-TW" altLang="en-US" dirty="0"/>
              <a:t>1 5 5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430665-4638-C331-1D4E-C159987843BF}"/>
              </a:ext>
            </a:extLst>
          </p:cNvPr>
          <p:cNvSpPr txBox="1"/>
          <p:nvPr/>
        </p:nvSpPr>
        <p:spPr>
          <a:xfrm>
            <a:off x="2826327" y="213633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output:</a:t>
            </a:r>
          </a:p>
          <a:p>
            <a:r>
              <a:rPr lang="zh-TW" altLang="en-US" dirty="0"/>
              <a:t>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FE867-CEA0-B2CC-436C-16D477A55F93}"/>
              </a:ext>
            </a:extLst>
          </p:cNvPr>
          <p:cNvSpPr txBox="1"/>
          <p:nvPr/>
        </p:nvSpPr>
        <p:spPr>
          <a:xfrm>
            <a:off x="5226627" y="2175807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解釋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100 7	 </a:t>
            </a:r>
          </a:p>
          <a:p>
            <a:r>
              <a:rPr lang="zh-TW" altLang="en-US" dirty="0"/>
              <a:t>1 101 1  	假話</a:t>
            </a:r>
          </a:p>
          <a:p>
            <a:r>
              <a:rPr lang="zh-TW" altLang="en-US" dirty="0"/>
              <a:t>2 1 2    	真話</a:t>
            </a:r>
          </a:p>
          <a:p>
            <a:r>
              <a:rPr lang="zh-TW" altLang="en-US" dirty="0"/>
              <a:t>2 2 3    	真話</a:t>
            </a:r>
          </a:p>
          <a:p>
            <a:r>
              <a:rPr lang="zh-TW" altLang="en-US" dirty="0"/>
              <a:t>2 3 3    	假話</a:t>
            </a:r>
          </a:p>
          <a:p>
            <a:r>
              <a:rPr lang="zh-TW" altLang="en-US" dirty="0"/>
              <a:t>1 1 3    	假話</a:t>
            </a:r>
          </a:p>
          <a:p>
            <a:r>
              <a:rPr lang="zh-TW" altLang="en-US" dirty="0"/>
              <a:t>2 3 1    	真話</a:t>
            </a:r>
          </a:p>
          <a:p>
            <a:r>
              <a:rPr lang="zh-TW" altLang="en-US" dirty="0"/>
              <a:t>1 5 5    	真話</a:t>
            </a:r>
          </a:p>
        </p:txBody>
      </p:sp>
    </p:spTree>
    <p:extLst>
      <p:ext uri="{BB962C8B-B14F-4D97-AF65-F5344CB8AC3E}">
        <p14:creationId xmlns:p14="http://schemas.microsoft.com/office/powerpoint/2010/main" val="409301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57E5FF-CA91-5AC2-43F7-27CB70CF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68" y="4221262"/>
            <a:ext cx="4324954" cy="23815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E26A686-C1E6-5015-9667-D9079867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47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Set(20%)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761A61-6FA1-C600-C794-3E29483B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1800" b="0" i="0" dirty="0">
                <a:solidFill>
                  <a:srgbClr val="0D0D0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我們想建立一個好友推薦系統。當兩個彼此不熟悉的使用者共同認識某位朋友時，我們將提供推薦，使這兩人有機會認識彼此。然而，考慮到某些人可能對特定個體感到不悅，我們希望能夠避免不必要的推薦，因此請協助這些使用者推薦一些新朋友。</a:t>
            </a:r>
            <a:endParaRPr lang="en-US" altLang="zh-TW" sz="1800" b="0" i="0" dirty="0">
              <a:solidFill>
                <a:srgbClr val="0D0D0D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不存在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認識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，但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不認識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的情況。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認識了就不可以再推薦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2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88A45-5497-B9C1-6491-11D79EB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Set(20%)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90857F-6DA2-B7DB-3FFC-3E79220F9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46" y="2406042"/>
            <a:ext cx="3200847" cy="354379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A5508B-56B7-63E2-9913-E40C8A5D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39" y="3065948"/>
            <a:ext cx="2210108" cy="15242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A8A37D7-B284-5315-F87F-634D547D898B}"/>
              </a:ext>
            </a:extLst>
          </p:cNvPr>
          <p:cNvSpPr txBox="1"/>
          <p:nvPr/>
        </p:nvSpPr>
        <p:spPr>
          <a:xfrm>
            <a:off x="869219" y="16906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範例：</a:t>
            </a:r>
            <a:endParaRPr lang="en-US" altLang="zh-TW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FFE1C4-020C-B084-9F31-3FC65F2B2B1C}"/>
              </a:ext>
            </a:extLst>
          </p:cNvPr>
          <p:cNvSpPr txBox="1"/>
          <p:nvPr/>
        </p:nvSpPr>
        <p:spPr>
          <a:xfrm>
            <a:off x="0" y="2326853"/>
            <a:ext cx="4572000" cy="46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zh-TW" altLang="en-US" dirty="0"/>
              <a:t>認識</a:t>
            </a:r>
            <a:r>
              <a:rPr lang="zh-TW" altLang="en-US" sz="1800" dirty="0"/>
              <a:t>：</a:t>
            </a:r>
            <a:endParaRPr lang="en-US" altLang="zh-TW" sz="1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20F6E9-499A-EE2D-FC3F-AE8E4C1C4523}"/>
              </a:ext>
            </a:extLst>
          </p:cNvPr>
          <p:cNvSpPr txBox="1"/>
          <p:nvPr/>
        </p:nvSpPr>
        <p:spPr>
          <a:xfrm>
            <a:off x="495370" y="42950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黑單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55ECF9-304F-413A-B367-1E1E8EFDE37B}"/>
              </a:ext>
            </a:extLst>
          </p:cNvPr>
          <p:cNvSpPr txBox="1"/>
          <p:nvPr/>
        </p:nvSpPr>
        <p:spPr>
          <a:xfrm>
            <a:off x="5063975" y="29557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6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3BB8B-F202-60E3-D008-E49C132A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2.list-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對發票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BD66163-65DE-AEE0-8ABC-FAEC5BC3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b="1" dirty="0"/>
              <a:t>本期對獎號碼 </a:t>
            </a:r>
            <a:r>
              <a:rPr lang="en-US" altLang="zh-TW" sz="2000" b="1" dirty="0"/>
              <a:t>num</a:t>
            </a:r>
          </a:p>
          <a:p>
            <a:pPr marL="0" indent="0">
              <a:buNone/>
            </a:pPr>
            <a:r>
              <a:rPr lang="pt-BR" altLang="zh-TW" sz="2300" dirty="0"/>
              <a:t>num = [</a:t>
            </a:r>
            <a:r>
              <a:rPr lang="pt-BR" altLang="zh-TW" sz="2300" dirty="0">
                <a:solidFill>
                  <a:srgbClr val="FF0000"/>
                </a:solidFill>
              </a:rPr>
              <a:t>["59647042"]</a:t>
            </a:r>
            <a:r>
              <a:rPr lang="pt-BR" altLang="zh-TW" sz="2300" dirty="0"/>
              <a:t>,</a:t>
            </a:r>
            <a:r>
              <a:rPr lang="zh-TW" altLang="en-US" sz="2300" dirty="0"/>
              <a:t> </a:t>
            </a:r>
            <a:r>
              <a:rPr lang="pt-BR" altLang="zh-TW" sz="2300" dirty="0">
                <a:solidFill>
                  <a:srgbClr val="00B050"/>
                </a:solidFill>
              </a:rPr>
              <a:t>["01260528"]</a:t>
            </a:r>
            <a:r>
              <a:rPr lang="pt-BR" altLang="zh-TW" sz="2300" dirty="0"/>
              <a:t>, </a:t>
            </a:r>
            <a:r>
              <a:rPr lang="pt-BR" altLang="zh-TW" sz="2300" dirty="0">
                <a:solidFill>
                  <a:srgbClr val="0070C0"/>
                </a:solidFill>
              </a:rPr>
              <a:t>["01616970", "69921388", "53451508"]</a:t>
            </a:r>
            <a:r>
              <a:rPr lang="pt-BR" altLang="zh-TW" sz="2300" dirty="0"/>
              <a:t>, ["710", "042", "633"]]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特別獎</a:t>
            </a:r>
            <a:r>
              <a:rPr lang="en-US" altLang="zh-TW" sz="2000" dirty="0">
                <a:solidFill>
                  <a:srgbClr val="FF0000"/>
                </a:solidFill>
              </a:rPr>
              <a:t>(num[0])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8</a:t>
            </a:r>
            <a:r>
              <a:rPr lang="zh-TW" altLang="en-US" sz="2000" dirty="0"/>
              <a:t>位數號碼與特別獎號碼相同者獎金</a:t>
            </a:r>
            <a:r>
              <a:rPr lang="en-US" altLang="zh-TW" sz="2000" dirty="0"/>
              <a:t>1,000</a:t>
            </a:r>
            <a:r>
              <a:rPr lang="zh-TW" altLang="en-US" sz="2000" dirty="0"/>
              <a:t>萬元</a:t>
            </a:r>
            <a:endParaRPr lang="en-US" altLang="zh-TW" sz="2000" dirty="0"/>
          </a:p>
          <a:p>
            <a:r>
              <a:rPr lang="zh-TW" altLang="en-US" sz="2000" dirty="0">
                <a:solidFill>
                  <a:srgbClr val="00B050"/>
                </a:solidFill>
              </a:rPr>
              <a:t>特獎</a:t>
            </a:r>
            <a:r>
              <a:rPr lang="en-US" altLang="zh-TW" sz="2000" dirty="0">
                <a:solidFill>
                  <a:srgbClr val="00B050"/>
                </a:solidFill>
              </a:rPr>
              <a:t>(num[1])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8</a:t>
            </a:r>
            <a:r>
              <a:rPr lang="zh-TW" altLang="en-US" sz="2000" dirty="0"/>
              <a:t>位數號碼與特獎號碼相同者獎金</a:t>
            </a:r>
            <a:r>
              <a:rPr lang="en-US" altLang="zh-TW" sz="2000" dirty="0"/>
              <a:t>200</a:t>
            </a:r>
            <a:r>
              <a:rPr lang="zh-TW" altLang="en-US" sz="2000" dirty="0"/>
              <a:t>萬元</a:t>
            </a:r>
            <a:endParaRPr lang="en-US" altLang="zh-TW" sz="2000" dirty="0"/>
          </a:p>
          <a:p>
            <a:r>
              <a:rPr lang="zh-TW" altLang="en-US" sz="2000" dirty="0">
                <a:solidFill>
                  <a:srgbClr val="0070C0"/>
                </a:solidFill>
              </a:rPr>
              <a:t>頭獎</a:t>
            </a:r>
            <a:r>
              <a:rPr lang="en-US" altLang="zh-TW" sz="2000" dirty="0">
                <a:solidFill>
                  <a:srgbClr val="0070C0"/>
                </a:solidFill>
              </a:rPr>
              <a:t>(num[2])</a:t>
            </a:r>
            <a:r>
              <a:rPr lang="en-US" altLang="zh-TW" sz="2000" dirty="0"/>
              <a:t>: </a:t>
            </a:r>
            <a:r>
              <a:rPr lang="zh-TW" altLang="en-US" sz="2000" dirty="0"/>
              <a:t>如表格</a:t>
            </a:r>
            <a:endParaRPr lang="en-US" altLang="zh-TW" sz="2000" dirty="0"/>
          </a:p>
          <a:p>
            <a:r>
              <a:rPr lang="zh-TW" altLang="en-US" sz="2000" dirty="0"/>
              <a:t>增開六獎</a:t>
            </a:r>
            <a:r>
              <a:rPr lang="en-US" altLang="zh-TW" sz="2000" dirty="0"/>
              <a:t>(num[3])</a:t>
            </a:r>
          </a:p>
          <a:p>
            <a:pPr marL="0" indent="0">
              <a:buNone/>
            </a:pPr>
            <a:endParaRPr lang="zh-TW" altLang="en-US" sz="1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896469-BFCB-4B38-65E2-7E17F32A5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08324"/>
              </p:ext>
            </p:extLst>
          </p:nvPr>
        </p:nvGraphicFramePr>
        <p:xfrm>
          <a:off x="3097088" y="4552027"/>
          <a:ext cx="604691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00">
                  <a:extLst>
                    <a:ext uri="{9D8B030D-6E8A-4147-A177-3AD203B41FA5}">
                      <a16:colId xmlns:a16="http://schemas.microsoft.com/office/drawing/2014/main" val="2692740589"/>
                    </a:ext>
                  </a:extLst>
                </a:gridCol>
                <a:gridCol w="5298312">
                  <a:extLst>
                    <a:ext uri="{9D8B030D-6E8A-4147-A177-3AD203B41FA5}">
                      <a16:colId xmlns:a16="http://schemas.microsoft.com/office/drawing/2014/main" val="771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頭獎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r>
                        <a:rPr lang="zh-TW" altLang="en-US" sz="1600" dirty="0"/>
                        <a:t>位數號碼與頭獎號碼相同者獎金</a:t>
                      </a:r>
                      <a:r>
                        <a:rPr lang="en-US" altLang="zh-TW" sz="1600" dirty="0"/>
                        <a:t>20</a:t>
                      </a:r>
                      <a:r>
                        <a:rPr lang="zh-TW" altLang="en-US" sz="1600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二獎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7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7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2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三獎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6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6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1</a:t>
                      </a:r>
                      <a:r>
                        <a:rPr lang="zh-TW" altLang="en-US" sz="1600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36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四獎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5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5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千元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3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五獎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4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4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1</a:t>
                      </a:r>
                      <a:r>
                        <a:rPr lang="zh-TW" altLang="en-US" sz="1600" dirty="0"/>
                        <a:t>千元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0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六獎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末</a:t>
                      </a:r>
                      <a:r>
                        <a:rPr lang="en-US" altLang="zh-TW" sz="1600" dirty="0"/>
                        <a:t>3 </a:t>
                      </a:r>
                      <a:r>
                        <a:rPr lang="zh-TW" altLang="en-US" sz="1600" dirty="0"/>
                        <a:t>位數號碼與頭獎中獎號碼末</a:t>
                      </a:r>
                      <a:r>
                        <a:rPr lang="en-US" altLang="zh-TW" sz="1600" dirty="0"/>
                        <a:t>3 </a:t>
                      </a:r>
                      <a:r>
                        <a:rPr lang="zh-TW" altLang="en-US" sz="1600" dirty="0"/>
                        <a:t>位相同者得獎金</a:t>
                      </a:r>
                      <a:r>
                        <a:rPr lang="en-US" altLang="zh-TW" sz="1600" dirty="0"/>
                        <a:t>2</a:t>
                      </a:r>
                      <a:r>
                        <a:rPr lang="zh-TW" altLang="en-US" sz="1600" dirty="0"/>
                        <a:t>百元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2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2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83C23-EB5A-9FD6-3320-6A098D3B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2.list-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對發票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FF055-026C-63C4-0F14-E600ACB0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/>
              <a:t>未兌獎的發票 </a:t>
            </a:r>
            <a:r>
              <a:rPr lang="en-US" altLang="zh-TW" sz="2000" b="1" dirty="0"/>
              <a:t>invoice </a:t>
            </a:r>
          </a:p>
          <a:p>
            <a:r>
              <a:rPr lang="en-US" altLang="zh-TW" sz="2000" dirty="0"/>
              <a:t>invoice = ["91132057", "53977042", "69565958", "13359685", "52822508", "64268088", "95756107", "67921388", "15269483", "31208591", "85601171", "31697745", "94191710", "87883887", "33598443", "01260528", "01626970"]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</a:t>
            </a:r>
          </a:p>
          <a:p>
            <a:r>
              <a:rPr lang="en-US" altLang="zh-TW" sz="2000" dirty="0"/>
              <a:t>invoice </a:t>
            </a:r>
            <a:r>
              <a:rPr lang="zh-TW" altLang="en-US" sz="2000" dirty="0"/>
              <a:t>的資料型態是</a:t>
            </a:r>
            <a:r>
              <a:rPr lang="en-US" altLang="zh-TW" sz="2000" dirty="0"/>
              <a:t>list</a:t>
            </a:r>
            <a:r>
              <a:rPr lang="zh-TW" altLang="en-US" sz="2000" dirty="0"/>
              <a:t>，表示尚未兌獎的發票</a:t>
            </a:r>
            <a:endParaRPr lang="en-US" altLang="zh-TW" sz="2000" dirty="0"/>
          </a:p>
          <a:p>
            <a:r>
              <a:rPr lang="zh-TW" altLang="en-US" sz="2000" dirty="0"/>
              <a:t>發票數量非固定</a:t>
            </a:r>
            <a:endParaRPr lang="en-US" altLang="zh-TW" sz="2000" dirty="0"/>
          </a:p>
          <a:p>
            <a:r>
              <a:rPr lang="zh-TW" altLang="en-US" sz="2000" dirty="0"/>
              <a:t>每張發票皆為</a:t>
            </a:r>
            <a:r>
              <a:rPr lang="en-US" altLang="zh-TW" sz="2000" dirty="0"/>
              <a:t>8</a:t>
            </a:r>
            <a:r>
              <a:rPr lang="zh-TW" altLang="en-US" sz="2000" dirty="0"/>
              <a:t>個數字的字串</a:t>
            </a:r>
            <a:endParaRPr lang="en-US" altLang="zh-TW" sz="2000" dirty="0"/>
          </a:p>
          <a:p>
            <a:r>
              <a:rPr lang="zh-TW" altLang="en-US" sz="2000" dirty="0"/>
              <a:t>每張發票只能兌換一個最高的獎金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53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187E0-BDD5-9900-2D7D-0F9EF658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2.list-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對發票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(20%)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A6FF7-1365-0AEA-4665-1BA85E43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40704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zh-TW" altLang="en-US" sz="2000" dirty="0"/>
              <a:t>以</a:t>
            </a:r>
            <a:r>
              <a:rPr lang="en-US" altLang="zh-TW" sz="2000" dirty="0"/>
              <a:t>Dictionary</a:t>
            </a:r>
            <a:r>
              <a:rPr lang="zh-TW" altLang="en-US" sz="2000" dirty="0"/>
              <a:t>的方式輸出發票獲得特別獎、特獎、頭獎、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zh-TW" altLang="en-US" sz="2000" dirty="0"/>
              <a:t>、</a:t>
            </a:r>
            <a:r>
              <a:rPr lang="zh-TW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和沒中獎的次數。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fontAlgn="t">
              <a:spcBef>
                <a:spcPts val="0"/>
              </a:spcBef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altLang="zh-TW" sz="2000" dirty="0"/>
              <a:t>num = [</a:t>
            </a:r>
            <a:r>
              <a:rPr lang="pt-BR" altLang="zh-TW" sz="2000" dirty="0">
                <a:solidFill>
                  <a:srgbClr val="FF0000"/>
                </a:solidFill>
              </a:rPr>
              <a:t>["59647042"]</a:t>
            </a:r>
            <a:r>
              <a:rPr lang="pt-BR" altLang="zh-TW" sz="2000" dirty="0"/>
              <a:t>,</a:t>
            </a:r>
            <a:r>
              <a:rPr lang="zh-TW" altLang="en-US" sz="2000" dirty="0"/>
              <a:t> </a:t>
            </a:r>
            <a:r>
              <a:rPr lang="pt-BR" altLang="zh-TW" sz="2000" dirty="0">
                <a:solidFill>
                  <a:srgbClr val="00B050"/>
                </a:solidFill>
              </a:rPr>
              <a:t>["01260528"]</a:t>
            </a:r>
            <a:r>
              <a:rPr lang="pt-BR" altLang="zh-TW" sz="2000" dirty="0"/>
              <a:t>, </a:t>
            </a:r>
            <a:r>
              <a:rPr lang="pt-BR" altLang="zh-TW" sz="2000" dirty="0">
                <a:solidFill>
                  <a:srgbClr val="0070C0"/>
                </a:solidFill>
              </a:rPr>
              <a:t>["01616970", "69921388", "53451508"]</a:t>
            </a:r>
            <a:r>
              <a:rPr lang="pt-BR" altLang="zh-TW" sz="2000" dirty="0"/>
              <a:t>, ["710", "042", "633"]]</a:t>
            </a:r>
          </a:p>
          <a:p>
            <a:pPr marL="0" indent="0">
              <a:buNone/>
            </a:pPr>
            <a:endParaRPr lang="pt-BR" altLang="zh-TW" sz="2000" dirty="0"/>
          </a:p>
          <a:p>
            <a:pPr fontAlgn="t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invoice = ["53977042", "67921388", "01260528", "91132057"]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輸出的資料型態是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dictionary)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{'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特別獎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特獎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頭獎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沒中獎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': 1}</a:t>
            </a:r>
          </a:p>
          <a:p>
            <a:r>
              <a:rPr lang="zh-TW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說明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zh-TW" altLang="en-US" sz="2000" dirty="0"/>
              <a:t>六獎 53977042、三獎 67921388、特獎 01260528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55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F07FB-36F3-009B-0962-16168954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3.Dictionary(20%)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3458F-ED9B-5C47-8779-BA0103A6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請幫我統計下面文章中，每個單字出現的次數，請使用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dictionary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的結果打印出來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相同單字大小寫皆算同一個單字。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ex: BIG ,big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備註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可以利用字串轉化函數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lower()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，把字串都轉化成小寫在計算出現次數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在字串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只要有這些符號就先將其置換成空白鍵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可使用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replace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最後在直接使用切割空白的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split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將單字們裝成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</a:p>
          <a:p>
            <a:pPr marL="914400" lvl="1" indent="-457200">
              <a:buAutoNum type="arabic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先出現的單字要優先出現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71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62E35-9D08-642C-CADB-B937A647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3.Dictionary(20%)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FBF7D-CAAE-DF83-B107-C7E48C98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文章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'Twinkle, twinkle, little star! How I wonder what you are, Up above the world so high, Like a diamond in the sky. When the blazing sun is gone, When he nothing shines upon, Then you show your little light, Twinkle, twinkle all the night. '</a:t>
            </a:r>
          </a:p>
          <a:p>
            <a:pPr marL="0" indent="0">
              <a:buNone/>
            </a:pPr>
            <a:endParaRPr lang="zh-TW" altLang="en-US" sz="1800" dirty="0">
              <a:latin typeface="+mj-lt"/>
            </a:endParaRPr>
          </a:p>
          <a:p>
            <a:r>
              <a:rPr lang="zh-TW" altLang="en-US" dirty="0"/>
              <a:t>輸出格式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F4530A-BC5C-4939-0DFB-2F2F73C1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40538"/>
            <a:ext cx="8596923" cy="4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264</TotalTime>
  <Words>2151</Words>
  <Application>Microsoft Office PowerPoint</Application>
  <PresentationFormat>如螢幕大小 (4:3)</PresentationFormat>
  <Paragraphs>206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-apple-system</vt:lpstr>
      <vt:lpstr>Arial Unicode MS</vt:lpstr>
      <vt:lpstr>system-ui</vt:lpstr>
      <vt:lpstr>DFKai-SB</vt:lpstr>
      <vt:lpstr>DFKai-SB</vt:lpstr>
      <vt:lpstr>Arial</vt:lpstr>
      <vt:lpstr>Calibri</vt:lpstr>
      <vt:lpstr>Calibri Light</vt:lpstr>
      <vt:lpstr>Cambria Math</vt:lpstr>
      <vt:lpstr>Consolas</vt:lpstr>
      <vt:lpstr>Roboto</vt:lpstr>
      <vt:lpstr>Times New Roman</vt:lpstr>
      <vt:lpstr>Office 佈景主題</vt:lpstr>
      <vt:lpstr>上機考題目</vt:lpstr>
      <vt:lpstr>注意事項</vt:lpstr>
      <vt:lpstr>1. Set(20%)</vt:lpstr>
      <vt:lpstr>1. Set(20%)</vt:lpstr>
      <vt:lpstr>2.list-對發票(20%)</vt:lpstr>
      <vt:lpstr>2.list-對發票(20%)</vt:lpstr>
      <vt:lpstr>2.list-對發票(20%)</vt:lpstr>
      <vt:lpstr>3.Dictionary(20%)</vt:lpstr>
      <vt:lpstr>3.Dictionary(20%)</vt:lpstr>
      <vt:lpstr>4.Class Methods(20%)</vt:lpstr>
      <vt:lpstr>4.Class Methods(20%)</vt:lpstr>
      <vt:lpstr>5. Def-食譜推薦(30%)</vt:lpstr>
      <vt:lpstr>5. Def-食譜推薦(30%)</vt:lpstr>
      <vt:lpstr>5. Def-食譜推薦(30%)</vt:lpstr>
      <vt:lpstr>5. Def-食譜推薦(30%)</vt:lpstr>
      <vt:lpstr>5. Def-食譜推薦(30%)</vt:lpstr>
      <vt:lpstr>6.卷積神經網路-numpy(30%)</vt:lpstr>
      <vt:lpstr>6.卷積神經網路-numpy(30%)</vt:lpstr>
      <vt:lpstr>PowerPoint 簡報</vt:lpstr>
      <vt:lpstr>6.卷積神經網路-numpy(30%)</vt:lpstr>
      <vt:lpstr>6.卷積神經網路-numpy(30%)</vt:lpstr>
      <vt:lpstr>7.砲兵陣地(30%)</vt:lpstr>
      <vt:lpstr>7.砲兵陣地(30%)</vt:lpstr>
      <vt:lpstr>8.食物鏈(30%)</vt:lpstr>
      <vt:lpstr>8.食物鏈(30%)</vt:lpstr>
      <vt:lpstr>8.食物鏈(30%)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上機考題庫</dc:title>
  <dc:creator>文傑 陳</dc:creator>
  <cp:lastModifiedBy>文傑 陳</cp:lastModifiedBy>
  <cp:revision>28</cp:revision>
  <dcterms:created xsi:type="dcterms:W3CDTF">2024-04-17T16:28:21Z</dcterms:created>
  <dcterms:modified xsi:type="dcterms:W3CDTF">2024-04-23T05:32:01Z</dcterms:modified>
</cp:coreProperties>
</file>