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58" r:id="rId6"/>
    <p:sldId id="259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ohan\Documents\MSE\ma\calculation-protocols.od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ohan\Documents\MSE\ma\calculation-protocols.od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ohan\Documents\MSE\ma\calculation-protocols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de-AT"/>
              <a:t>Overall network traffic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Protocols'!$B$52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strRef>
              <c:f>'Compare Protocols'!$A$53:$A$57</c:f>
              <c:strCache>
                <c:ptCount val="5"/>
                <c:pt idx="0">
                  <c:v>Open Connection</c:v>
                </c:pt>
                <c:pt idx="1">
                  <c:v>Publish C→S</c:v>
                </c:pt>
                <c:pt idx="2">
                  <c:v>Publish S→C</c:v>
                </c:pt>
                <c:pt idx="3">
                  <c:v>Subscribe</c:v>
                </c:pt>
                <c:pt idx="4">
                  <c:v>Close Connection</c:v>
                </c:pt>
              </c:strCache>
            </c:strRef>
          </c:cat>
          <c:val>
            <c:numRef>
              <c:f>'Compare Protocols'!$B$53:$B$57</c:f>
              <c:numCache>
                <c:formatCode>General</c:formatCode>
                <c:ptCount val="5"/>
                <c:pt idx="0">
                  <c:v>196</c:v>
                </c:pt>
                <c:pt idx="1">
                  <c:v>1807</c:v>
                </c:pt>
                <c:pt idx="2">
                  <c:v>0</c:v>
                </c:pt>
                <c:pt idx="3">
                  <c:v>0</c:v>
                </c:pt>
                <c:pt idx="4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17-459A-AF5A-6C146A50ED11}"/>
            </c:ext>
          </c:extLst>
        </c:ser>
        <c:ser>
          <c:idx val="1"/>
          <c:order val="1"/>
          <c:tx>
            <c:strRef>
              <c:f>'Compare Protocols'!$C$52</c:f>
              <c:strCache>
                <c:ptCount val="1"/>
                <c:pt idx="0">
                  <c:v>MQTT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strRef>
              <c:f>'Compare Protocols'!$A$53:$A$57</c:f>
              <c:strCache>
                <c:ptCount val="5"/>
                <c:pt idx="0">
                  <c:v>Open Connection</c:v>
                </c:pt>
                <c:pt idx="1">
                  <c:v>Publish C→S</c:v>
                </c:pt>
                <c:pt idx="2">
                  <c:v>Publish S→C</c:v>
                </c:pt>
                <c:pt idx="3">
                  <c:v>Subscribe</c:v>
                </c:pt>
                <c:pt idx="4">
                  <c:v>Close Connection</c:v>
                </c:pt>
              </c:strCache>
            </c:strRef>
          </c:cat>
          <c:val>
            <c:numRef>
              <c:f>'Compare Protocols'!$C$53:$C$57</c:f>
              <c:numCache>
                <c:formatCode>General</c:formatCode>
                <c:ptCount val="5"/>
                <c:pt idx="0">
                  <c:v>506</c:v>
                </c:pt>
                <c:pt idx="1">
                  <c:v>381</c:v>
                </c:pt>
                <c:pt idx="2">
                  <c:v>381</c:v>
                </c:pt>
                <c:pt idx="3">
                  <c:v>202</c:v>
                </c:pt>
                <c:pt idx="4">
                  <c:v>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17-459A-AF5A-6C146A50ED11}"/>
            </c:ext>
          </c:extLst>
        </c:ser>
        <c:ser>
          <c:idx val="2"/>
          <c:order val="2"/>
          <c:tx>
            <c:strRef>
              <c:f>'Compare Protocols'!$D$52</c:f>
              <c:strCache>
                <c:ptCount val="1"/>
                <c:pt idx="0">
                  <c:v>WebSockets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cat>
            <c:strRef>
              <c:f>'Compare Protocols'!$A$53:$A$57</c:f>
              <c:strCache>
                <c:ptCount val="5"/>
                <c:pt idx="0">
                  <c:v>Open Connection</c:v>
                </c:pt>
                <c:pt idx="1">
                  <c:v>Publish C→S</c:v>
                </c:pt>
                <c:pt idx="2">
                  <c:v>Publish S→C</c:v>
                </c:pt>
                <c:pt idx="3">
                  <c:v>Subscribe</c:v>
                </c:pt>
                <c:pt idx="4">
                  <c:v>Close Connection</c:v>
                </c:pt>
              </c:strCache>
            </c:strRef>
          </c:cat>
          <c:val>
            <c:numRef>
              <c:f>'Compare Protocols'!$D$53:$D$57</c:f>
              <c:numCache>
                <c:formatCode>General</c:formatCode>
                <c:ptCount val="5"/>
                <c:pt idx="0">
                  <c:v>1148</c:v>
                </c:pt>
                <c:pt idx="1">
                  <c:v>370</c:v>
                </c:pt>
                <c:pt idx="2">
                  <c:v>171</c:v>
                </c:pt>
                <c:pt idx="3">
                  <c:v>0</c:v>
                </c:pt>
                <c:pt idx="4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17-459A-AF5A-6C146A50ED11}"/>
            </c:ext>
          </c:extLst>
        </c:ser>
        <c:ser>
          <c:idx val="3"/>
          <c:order val="3"/>
          <c:tx>
            <c:strRef>
              <c:f>'Compare Protocols'!$E$52</c:f>
              <c:strCache>
                <c:ptCount val="1"/>
                <c:pt idx="0">
                  <c:v>STOMP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invertIfNegative val="0"/>
          <c:cat>
            <c:strRef>
              <c:f>'Compare Protocols'!$A$53:$A$57</c:f>
              <c:strCache>
                <c:ptCount val="5"/>
                <c:pt idx="0">
                  <c:v>Open Connection</c:v>
                </c:pt>
                <c:pt idx="1">
                  <c:v>Publish C→S</c:v>
                </c:pt>
                <c:pt idx="2">
                  <c:v>Publish S→C</c:v>
                </c:pt>
                <c:pt idx="3">
                  <c:v>Subscribe</c:v>
                </c:pt>
                <c:pt idx="4">
                  <c:v>Close Connection</c:v>
                </c:pt>
              </c:strCache>
            </c:strRef>
          </c:cat>
          <c:val>
            <c:numRef>
              <c:f>'Compare Protocols'!$E$53:$E$57</c:f>
              <c:numCache>
                <c:formatCode>General</c:formatCode>
                <c:ptCount val="5"/>
                <c:pt idx="0">
                  <c:v>797</c:v>
                </c:pt>
                <c:pt idx="1">
                  <c:v>424</c:v>
                </c:pt>
                <c:pt idx="2">
                  <c:v>532</c:v>
                </c:pt>
                <c:pt idx="3">
                  <c:v>240</c:v>
                </c:pt>
                <c:pt idx="4">
                  <c:v>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17-459A-AF5A-6C146A50ED11}"/>
            </c:ext>
          </c:extLst>
        </c:ser>
        <c:ser>
          <c:idx val="4"/>
          <c:order val="4"/>
          <c:tx>
            <c:strRef>
              <c:f>'Compare Protocols'!$F$52</c:f>
              <c:strCache>
                <c:ptCount val="1"/>
                <c:pt idx="0">
                  <c:v>CoAP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invertIfNegative val="0"/>
          <c:cat>
            <c:strRef>
              <c:f>'Compare Protocols'!$A$53:$A$57</c:f>
              <c:strCache>
                <c:ptCount val="5"/>
                <c:pt idx="0">
                  <c:v>Open Connection</c:v>
                </c:pt>
                <c:pt idx="1">
                  <c:v>Publish C→S</c:v>
                </c:pt>
                <c:pt idx="2">
                  <c:v>Publish S→C</c:v>
                </c:pt>
                <c:pt idx="3">
                  <c:v>Subscribe</c:v>
                </c:pt>
                <c:pt idx="4">
                  <c:v>Close Connection</c:v>
                </c:pt>
              </c:strCache>
            </c:strRef>
          </c:cat>
          <c:val>
            <c:numRef>
              <c:f>'Compare Protocols'!$F$53:$F$57</c:f>
              <c:numCache>
                <c:formatCode>General</c:formatCode>
                <c:ptCount val="5"/>
                <c:pt idx="0">
                  <c:v>0</c:v>
                </c:pt>
                <c:pt idx="1">
                  <c:v>258</c:v>
                </c:pt>
                <c:pt idx="2">
                  <c:v>245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17-459A-AF5A-6C146A50ED11}"/>
            </c:ext>
          </c:extLst>
        </c:ser>
        <c:ser>
          <c:idx val="5"/>
          <c:order val="5"/>
          <c:tx>
            <c:strRef>
              <c:f>'Compare Protocols'!$G$52</c:f>
              <c:strCache>
                <c:ptCount val="1"/>
                <c:pt idx="0">
                  <c:v>Own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invertIfNegative val="0"/>
          <c:cat>
            <c:strRef>
              <c:f>'Compare Protocols'!$A$53:$A$57</c:f>
              <c:strCache>
                <c:ptCount val="5"/>
                <c:pt idx="0">
                  <c:v>Open Connection</c:v>
                </c:pt>
                <c:pt idx="1">
                  <c:v>Publish C→S</c:v>
                </c:pt>
                <c:pt idx="2">
                  <c:v>Publish S→C</c:v>
                </c:pt>
                <c:pt idx="3">
                  <c:v>Subscribe</c:v>
                </c:pt>
                <c:pt idx="4">
                  <c:v>Close Connection</c:v>
                </c:pt>
              </c:strCache>
            </c:strRef>
          </c:cat>
          <c:val>
            <c:numRef>
              <c:f>'Compare Protocols'!$G$53:$G$57</c:f>
              <c:numCache>
                <c:formatCode>General</c:formatCode>
                <c:ptCount val="5"/>
                <c:pt idx="0">
                  <c:v>512</c:v>
                </c:pt>
                <c:pt idx="1">
                  <c:v>193</c:v>
                </c:pt>
                <c:pt idx="2">
                  <c:v>0</c:v>
                </c:pt>
                <c:pt idx="3">
                  <c:v>0</c:v>
                </c:pt>
                <c:pt idx="4">
                  <c:v>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17-459A-AF5A-6C146A50E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6417056"/>
        <c:axId val="436416728"/>
      </c:barChart>
      <c:valAx>
        <c:axId val="43641672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436417056"/>
        <c:crossesAt val="0"/>
        <c:crossBetween val="between"/>
      </c:valAx>
      <c:catAx>
        <c:axId val="43641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436416728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de-AT"/>
              <a:t>Data from client to server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Protocols'!$B$60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strRef>
              <c:f>'Compare Protocols'!$A$61:$A$65</c:f>
              <c:strCache>
                <c:ptCount val="5"/>
                <c:pt idx="0">
                  <c:v>Open Connection</c:v>
                </c:pt>
                <c:pt idx="1">
                  <c:v>Publish C→S</c:v>
                </c:pt>
                <c:pt idx="2">
                  <c:v>Publish S→C</c:v>
                </c:pt>
                <c:pt idx="3">
                  <c:v>Subscribe</c:v>
                </c:pt>
                <c:pt idx="4">
                  <c:v>Close Connection</c:v>
                </c:pt>
              </c:strCache>
            </c:strRef>
          </c:cat>
          <c:val>
            <c:numRef>
              <c:f>'Compare Protocols'!$B$61:$B$65</c:f>
              <c:numCache>
                <c:formatCode>General</c:formatCode>
                <c:ptCount val="5"/>
                <c:pt idx="0">
                  <c:v>98</c:v>
                </c:pt>
                <c:pt idx="1">
                  <c:v>1145</c:v>
                </c:pt>
                <c:pt idx="2">
                  <c:v>0</c:v>
                </c:pt>
                <c:pt idx="3">
                  <c:v>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8F-4B4D-8378-FE6A3E368015}"/>
            </c:ext>
          </c:extLst>
        </c:ser>
        <c:ser>
          <c:idx val="1"/>
          <c:order val="1"/>
          <c:tx>
            <c:strRef>
              <c:f>'Compare Protocols'!$C$60</c:f>
              <c:strCache>
                <c:ptCount val="1"/>
                <c:pt idx="0">
                  <c:v>MQTT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strRef>
              <c:f>'Compare Protocols'!$A$61:$A$65</c:f>
              <c:strCache>
                <c:ptCount val="5"/>
                <c:pt idx="0">
                  <c:v>Open Connection</c:v>
                </c:pt>
                <c:pt idx="1">
                  <c:v>Publish C→S</c:v>
                </c:pt>
                <c:pt idx="2">
                  <c:v>Publish S→C</c:v>
                </c:pt>
                <c:pt idx="3">
                  <c:v>Subscribe</c:v>
                </c:pt>
                <c:pt idx="4">
                  <c:v>Close Connection</c:v>
                </c:pt>
              </c:strCache>
            </c:strRef>
          </c:cat>
          <c:val>
            <c:numRef>
              <c:f>'Compare Protocols'!$C$61:$C$65</c:f>
              <c:numCache>
                <c:formatCode>General</c:formatCode>
                <c:ptCount val="5"/>
                <c:pt idx="0">
                  <c:v>314</c:v>
                </c:pt>
                <c:pt idx="1">
                  <c:v>287</c:v>
                </c:pt>
                <c:pt idx="2">
                  <c:v>94</c:v>
                </c:pt>
                <c:pt idx="3">
                  <c:v>107</c:v>
                </c:pt>
                <c:pt idx="4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8F-4B4D-8378-FE6A3E368015}"/>
            </c:ext>
          </c:extLst>
        </c:ser>
        <c:ser>
          <c:idx val="2"/>
          <c:order val="2"/>
          <c:tx>
            <c:strRef>
              <c:f>'Compare Protocols'!$D$60</c:f>
              <c:strCache>
                <c:ptCount val="1"/>
                <c:pt idx="0">
                  <c:v>WebSockets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cat>
            <c:strRef>
              <c:f>'Compare Protocols'!$A$61:$A$65</c:f>
              <c:strCache>
                <c:ptCount val="5"/>
                <c:pt idx="0">
                  <c:v>Open Connection</c:v>
                </c:pt>
                <c:pt idx="1">
                  <c:v>Publish C→S</c:v>
                </c:pt>
                <c:pt idx="2">
                  <c:v>Publish S→C</c:v>
                </c:pt>
                <c:pt idx="3">
                  <c:v>Subscribe</c:v>
                </c:pt>
                <c:pt idx="4">
                  <c:v>Close Connection</c:v>
                </c:pt>
              </c:strCache>
            </c:strRef>
          </c:cat>
          <c:val>
            <c:numRef>
              <c:f>'Compare Protocols'!$D$61:$D$65</c:f>
              <c:numCache>
                <c:formatCode>General</c:formatCode>
                <c:ptCount val="5"/>
                <c:pt idx="0">
                  <c:v>628</c:v>
                </c:pt>
                <c:pt idx="1">
                  <c:v>280</c:v>
                </c:pt>
                <c:pt idx="2">
                  <c:v>90</c:v>
                </c:pt>
                <c:pt idx="3">
                  <c:v>0</c:v>
                </c:pt>
                <c:pt idx="4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8F-4B4D-8378-FE6A3E368015}"/>
            </c:ext>
          </c:extLst>
        </c:ser>
        <c:ser>
          <c:idx val="3"/>
          <c:order val="3"/>
          <c:tx>
            <c:strRef>
              <c:f>'Compare Protocols'!$E$60</c:f>
              <c:strCache>
                <c:ptCount val="1"/>
                <c:pt idx="0">
                  <c:v>STOMP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invertIfNegative val="0"/>
          <c:cat>
            <c:strRef>
              <c:f>'Compare Protocols'!$A$61:$A$65</c:f>
              <c:strCache>
                <c:ptCount val="5"/>
                <c:pt idx="0">
                  <c:v>Open Connection</c:v>
                </c:pt>
                <c:pt idx="1">
                  <c:v>Publish C→S</c:v>
                </c:pt>
                <c:pt idx="2">
                  <c:v>Publish S→C</c:v>
                </c:pt>
                <c:pt idx="3">
                  <c:v>Subscribe</c:v>
                </c:pt>
                <c:pt idx="4">
                  <c:v>Close Connection</c:v>
                </c:pt>
              </c:strCache>
            </c:strRef>
          </c:cat>
          <c:val>
            <c:numRef>
              <c:f>'Compare Protocols'!$E$61:$E$65</c:f>
              <c:numCache>
                <c:formatCode>General</c:formatCode>
                <c:ptCount val="5"/>
                <c:pt idx="0">
                  <c:v>418</c:v>
                </c:pt>
                <c:pt idx="1">
                  <c:v>334</c:v>
                </c:pt>
                <c:pt idx="2">
                  <c:v>90</c:v>
                </c:pt>
                <c:pt idx="3">
                  <c:v>150</c:v>
                </c:pt>
                <c:pt idx="4">
                  <c:v>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8F-4B4D-8378-FE6A3E368015}"/>
            </c:ext>
          </c:extLst>
        </c:ser>
        <c:ser>
          <c:idx val="4"/>
          <c:order val="4"/>
          <c:tx>
            <c:strRef>
              <c:f>'Compare Protocols'!$F$60</c:f>
              <c:strCache>
                <c:ptCount val="1"/>
                <c:pt idx="0">
                  <c:v>CoAP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invertIfNegative val="0"/>
          <c:cat>
            <c:strRef>
              <c:f>'Compare Protocols'!$A$61:$A$65</c:f>
              <c:strCache>
                <c:ptCount val="5"/>
                <c:pt idx="0">
                  <c:v>Open Connection</c:v>
                </c:pt>
                <c:pt idx="1">
                  <c:v>Publish C→S</c:v>
                </c:pt>
                <c:pt idx="2">
                  <c:v>Publish S→C</c:v>
                </c:pt>
                <c:pt idx="3">
                  <c:v>Subscribe</c:v>
                </c:pt>
                <c:pt idx="4">
                  <c:v>Close Connection</c:v>
                </c:pt>
              </c:strCache>
            </c:strRef>
          </c:cat>
          <c:val>
            <c:numRef>
              <c:f>'Compare Protocols'!$F$61:$F$65</c:f>
              <c:numCache>
                <c:formatCode>General</c:formatCode>
                <c:ptCount val="5"/>
                <c:pt idx="0">
                  <c:v>0</c:v>
                </c:pt>
                <c:pt idx="1">
                  <c:v>161</c:v>
                </c:pt>
                <c:pt idx="2">
                  <c:v>161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8F-4B4D-8378-FE6A3E368015}"/>
            </c:ext>
          </c:extLst>
        </c:ser>
        <c:ser>
          <c:idx val="5"/>
          <c:order val="5"/>
          <c:tx>
            <c:strRef>
              <c:f>'Compare Protocols'!$G$60</c:f>
              <c:strCache>
                <c:ptCount val="1"/>
                <c:pt idx="0">
                  <c:v>Own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invertIfNegative val="0"/>
          <c:cat>
            <c:strRef>
              <c:f>'Compare Protocols'!$A$61:$A$65</c:f>
              <c:strCache>
                <c:ptCount val="5"/>
                <c:pt idx="0">
                  <c:v>Open Connection</c:v>
                </c:pt>
                <c:pt idx="1">
                  <c:v>Publish C→S</c:v>
                </c:pt>
                <c:pt idx="2">
                  <c:v>Publish S→C</c:v>
                </c:pt>
                <c:pt idx="3">
                  <c:v>Subscribe</c:v>
                </c:pt>
                <c:pt idx="4">
                  <c:v>Close Connection</c:v>
                </c:pt>
              </c:strCache>
            </c:strRef>
          </c:cat>
          <c:val>
            <c:numRef>
              <c:f>'Compare Protocols'!$G$61:$G$65</c:f>
              <c:numCache>
                <c:formatCode>General</c:formatCode>
                <c:ptCount val="5"/>
                <c:pt idx="0">
                  <c:v>330</c:v>
                </c:pt>
                <c:pt idx="1">
                  <c:v>109</c:v>
                </c:pt>
                <c:pt idx="2">
                  <c:v>0</c:v>
                </c:pt>
                <c:pt idx="3">
                  <c:v>0</c:v>
                </c:pt>
                <c:pt idx="4">
                  <c:v>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08F-4B4D-8378-FE6A3E368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6414104"/>
        <c:axId val="436413776"/>
      </c:barChart>
      <c:valAx>
        <c:axId val="4364137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436414104"/>
        <c:crossesAt val="0"/>
        <c:crossBetween val="between"/>
      </c:valAx>
      <c:catAx>
        <c:axId val="436414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436413776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de-AT"/>
              <a:t>Overhead Publish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Protocols'!$B$75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strRef>
              <c:f>'Compare Protocols'!$A$76</c:f>
              <c:strCache>
                <c:ptCount val="1"/>
                <c:pt idx="0">
                  <c:v>Publish C→S</c:v>
                </c:pt>
              </c:strCache>
            </c:strRef>
          </c:cat>
          <c:val>
            <c:numRef>
              <c:f>'Compare Protocols'!$B$76</c:f>
              <c:numCache>
                <c:formatCode>General</c:formatCode>
                <c:ptCount val="1"/>
                <c:pt idx="0">
                  <c:v>1004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40-4B24-A44B-FB63AC2523C6}"/>
            </c:ext>
          </c:extLst>
        </c:ser>
        <c:ser>
          <c:idx val="1"/>
          <c:order val="1"/>
          <c:tx>
            <c:strRef>
              <c:f>'Compare Protocols'!$C$75</c:f>
              <c:strCache>
                <c:ptCount val="1"/>
                <c:pt idx="0">
                  <c:v>MQTT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strRef>
              <c:f>'Compare Protocols'!$A$76</c:f>
              <c:strCache>
                <c:ptCount val="1"/>
                <c:pt idx="0">
                  <c:v>Publish C→S</c:v>
                </c:pt>
              </c:strCache>
            </c:strRef>
          </c:cat>
          <c:val>
            <c:numRef>
              <c:f>'Compare Protocols'!$C$76</c:f>
              <c:numCache>
                <c:formatCode>General</c:formatCode>
                <c:ptCount val="1"/>
                <c:pt idx="0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40-4B24-A44B-FB63AC2523C6}"/>
            </c:ext>
          </c:extLst>
        </c:ser>
        <c:ser>
          <c:idx val="2"/>
          <c:order val="2"/>
          <c:tx>
            <c:strRef>
              <c:f>'Compare Protocols'!$D$75</c:f>
              <c:strCache>
                <c:ptCount val="1"/>
                <c:pt idx="0">
                  <c:v>WebSockets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cat>
            <c:strRef>
              <c:f>'Compare Protocols'!$A$76</c:f>
              <c:strCache>
                <c:ptCount val="1"/>
                <c:pt idx="0">
                  <c:v>Publish C→S</c:v>
                </c:pt>
              </c:strCache>
            </c:strRef>
          </c:cat>
          <c:val>
            <c:numRef>
              <c:f>'Compare Protocols'!$D$76</c:f>
              <c:numCache>
                <c:formatCode>General</c:formatCode>
                <c:ptCount val="1"/>
                <c:pt idx="0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40-4B24-A44B-FB63AC2523C6}"/>
            </c:ext>
          </c:extLst>
        </c:ser>
        <c:ser>
          <c:idx val="3"/>
          <c:order val="3"/>
          <c:tx>
            <c:strRef>
              <c:f>'Compare Protocols'!$E$75</c:f>
              <c:strCache>
                <c:ptCount val="1"/>
                <c:pt idx="0">
                  <c:v>STOMP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invertIfNegative val="0"/>
          <c:cat>
            <c:strRef>
              <c:f>'Compare Protocols'!$A$76</c:f>
              <c:strCache>
                <c:ptCount val="1"/>
                <c:pt idx="0">
                  <c:v>Publish C→S</c:v>
                </c:pt>
              </c:strCache>
            </c:strRef>
          </c:cat>
          <c:val>
            <c:numRef>
              <c:f>'Compare Protocols'!$E$76</c:f>
              <c:numCache>
                <c:formatCode>General</c:formatCode>
                <c:ptCount val="1"/>
                <c:pt idx="0">
                  <c:v>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40-4B24-A44B-FB63AC2523C6}"/>
            </c:ext>
          </c:extLst>
        </c:ser>
        <c:ser>
          <c:idx val="4"/>
          <c:order val="4"/>
          <c:tx>
            <c:strRef>
              <c:f>'Compare Protocols'!$F$75</c:f>
              <c:strCache>
                <c:ptCount val="1"/>
                <c:pt idx="0">
                  <c:v>CoAP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invertIfNegative val="0"/>
          <c:cat>
            <c:strRef>
              <c:f>'Compare Protocols'!$A$76</c:f>
              <c:strCache>
                <c:ptCount val="1"/>
                <c:pt idx="0">
                  <c:v>Publish C→S</c:v>
                </c:pt>
              </c:strCache>
            </c:strRef>
          </c:cat>
          <c:val>
            <c:numRef>
              <c:f>'Compare Protocols'!$F$76</c:f>
              <c:numCache>
                <c:formatCode>General</c:formatCode>
                <c:ptCount val="1"/>
                <c:pt idx="0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40-4B24-A44B-FB63AC2523C6}"/>
            </c:ext>
          </c:extLst>
        </c:ser>
        <c:ser>
          <c:idx val="5"/>
          <c:order val="5"/>
          <c:tx>
            <c:strRef>
              <c:f>'Compare Protocols'!$G$75</c:f>
              <c:strCache>
                <c:ptCount val="1"/>
                <c:pt idx="0">
                  <c:v>Own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invertIfNegative val="0"/>
          <c:cat>
            <c:strRef>
              <c:f>'Compare Protocols'!$A$76</c:f>
              <c:strCache>
                <c:ptCount val="1"/>
                <c:pt idx="0">
                  <c:v>Publish C→S</c:v>
                </c:pt>
              </c:strCache>
            </c:strRef>
          </c:cat>
          <c:val>
            <c:numRef>
              <c:f>'Compare Protocols'!$G$76</c:f>
              <c:numCache>
                <c:formatCode>General</c:formatCode>
                <c:ptCount val="1"/>
                <c:pt idx="0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440-4B24-A44B-FB63AC252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6414432"/>
        <c:axId val="436413120"/>
      </c:barChart>
      <c:valAx>
        <c:axId val="43641312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436414432"/>
        <c:crossesAt val="0"/>
        <c:crossBetween val="between"/>
      </c:valAx>
      <c:catAx>
        <c:axId val="43641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436413120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87E66-E8CD-4822-9751-B9D079F97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IoT</a:t>
            </a:r>
            <a:r>
              <a:rPr lang="de-AT" dirty="0"/>
              <a:t> </a:t>
            </a:r>
            <a:r>
              <a:rPr lang="de-AT" dirty="0" err="1"/>
              <a:t>Protocols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236C03-2B15-4F89-96BC-F8C19DC14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5495" y="4050833"/>
            <a:ext cx="2608507" cy="1096899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dirty="0" err="1"/>
              <a:t>WebSockets</a:t>
            </a:r>
            <a:endParaRPr lang="de-A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dirty="0"/>
              <a:t>STOMP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dirty="0"/>
              <a:t>Sockets (own)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BAD96A5A-8D4D-4925-B5C6-351998E9BEC3}"/>
              </a:ext>
            </a:extLst>
          </p:cNvPr>
          <p:cNvSpPr txBox="1">
            <a:spLocks/>
          </p:cNvSpPr>
          <p:nvPr/>
        </p:nvSpPr>
        <p:spPr>
          <a:xfrm>
            <a:off x="5045242" y="4050832"/>
            <a:ext cx="1108571" cy="1867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dirty="0"/>
              <a:t>MQTT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dirty="0"/>
              <a:t>AMQP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dirty="0" err="1"/>
              <a:t>CoAP</a:t>
            </a:r>
            <a:endParaRPr lang="de-A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92612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F5549-9DF5-46F0-B0D5-E8333E48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Results</a:t>
            </a:r>
            <a:endParaRPr lang="de-AT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23EAE0F-7E81-498D-A0EF-685CD2E9E6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958708"/>
              </p:ext>
            </p:extLst>
          </p:nvPr>
        </p:nvGraphicFramePr>
        <p:xfrm>
          <a:off x="677334" y="1270000"/>
          <a:ext cx="8098366" cy="444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587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77DD3-C358-4386-A147-DB66F62B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cont</a:t>
            </a:r>
            <a:r>
              <a:rPr lang="de-AT" dirty="0"/>
              <a:t>.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B7FB734-6F5E-4840-86B3-2ED7820BEA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734848"/>
              </p:ext>
            </p:extLst>
          </p:nvPr>
        </p:nvGraphicFramePr>
        <p:xfrm>
          <a:off x="359728" y="3009899"/>
          <a:ext cx="9025572" cy="3835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1BD7FA83-B60A-4840-94C0-6929BCBD7B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378981"/>
              </p:ext>
            </p:extLst>
          </p:nvPr>
        </p:nvGraphicFramePr>
        <p:xfrm>
          <a:off x="4772415" y="142146"/>
          <a:ext cx="4501587" cy="3007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716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CA99D-D424-4AE1-9A3C-64C1FDD6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</a:t>
            </a:r>
            <a:r>
              <a:rPr lang="en-US" dirty="0" err="1"/>
              <a:t>Informations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C1C499-5241-40DB-97F5-42F97547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Tests </a:t>
            </a:r>
            <a:r>
              <a:rPr lang="de-AT" dirty="0" err="1"/>
              <a:t>made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USB </a:t>
            </a:r>
            <a:r>
              <a:rPr lang="de-AT" dirty="0" err="1"/>
              <a:t>to</a:t>
            </a:r>
            <a:r>
              <a:rPr lang="de-AT" dirty="0"/>
              <a:t> Ethernet </a:t>
            </a:r>
            <a:r>
              <a:rPr lang="de-AT" dirty="0" err="1"/>
              <a:t>adapter</a:t>
            </a:r>
            <a:r>
              <a:rPr lang="de-AT" dirty="0"/>
              <a:t>: 2 extra </a:t>
            </a:r>
            <a:r>
              <a:rPr lang="de-AT" dirty="0" err="1"/>
              <a:t>bytes</a:t>
            </a:r>
            <a:r>
              <a:rPr lang="de-AT" dirty="0"/>
              <a:t> (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seen</a:t>
            </a:r>
            <a:r>
              <a:rPr lang="de-AT" dirty="0"/>
              <a:t> in </a:t>
            </a:r>
            <a:r>
              <a:rPr lang="de-AT" dirty="0" err="1"/>
              <a:t>receiving</a:t>
            </a:r>
            <a:r>
              <a:rPr lang="de-AT" dirty="0"/>
              <a:t> </a:t>
            </a:r>
            <a:r>
              <a:rPr lang="de-AT" dirty="0" err="1"/>
              <a:t>packets</a:t>
            </a:r>
            <a:r>
              <a:rPr lang="de-AT" dirty="0"/>
              <a:t>)</a:t>
            </a:r>
          </a:p>
          <a:p>
            <a:r>
              <a:rPr lang="de-AT" dirty="0"/>
              <a:t>Publish </a:t>
            </a:r>
            <a:r>
              <a:rPr lang="de-AT" dirty="0" err="1"/>
              <a:t>topic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1 </a:t>
            </a:r>
            <a:r>
              <a:rPr lang="de-AT" dirty="0" err="1"/>
              <a:t>of</a:t>
            </a:r>
            <a:r>
              <a:rPr lang="de-AT" dirty="0"/>
              <a:t> 3 </a:t>
            </a:r>
            <a:r>
              <a:rPr lang="de-AT" dirty="0" err="1"/>
              <a:t>used</a:t>
            </a:r>
            <a:r>
              <a:rPr lang="de-AT" dirty="0"/>
              <a:t>: 50 extra </a:t>
            </a:r>
            <a:r>
              <a:rPr lang="de-AT" dirty="0" err="1"/>
              <a:t>bytes</a:t>
            </a:r>
            <a:endParaRPr lang="de-AT" dirty="0"/>
          </a:p>
          <a:p>
            <a:pPr lvl="1"/>
            <a:r>
              <a:rPr lang="de-AT" sz="1800" dirty="0" err="1"/>
              <a:t>vat_test_setup</a:t>
            </a:r>
            <a:r>
              <a:rPr lang="de-AT" sz="1800" dirty="0"/>
              <a:t>/PRODTOOL/MODULE_ID/PROD_ID/BASIC/v1</a:t>
            </a:r>
          </a:p>
          <a:p>
            <a:r>
              <a:rPr lang="de-AT" dirty="0"/>
              <a:t>All </a:t>
            </a:r>
            <a:r>
              <a:rPr lang="de-AT" dirty="0" err="1"/>
              <a:t>tests</a:t>
            </a:r>
            <a:r>
              <a:rPr lang="de-AT" dirty="0"/>
              <a:t> and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implemented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match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RabbitMQ</a:t>
            </a:r>
            <a:r>
              <a:rPr lang="de-AT" dirty="0"/>
              <a:t> </a:t>
            </a:r>
            <a:r>
              <a:rPr lang="de-AT" dirty="0" err="1"/>
              <a:t>specifications</a:t>
            </a:r>
            <a:r>
              <a:rPr lang="de-AT" dirty="0"/>
              <a:t>,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easy </a:t>
            </a:r>
            <a:r>
              <a:rPr lang="de-AT" dirty="0" err="1"/>
              <a:t>access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CrateDB</a:t>
            </a:r>
            <a:r>
              <a:rPr lang="de-AT" dirty="0"/>
              <a:t> (</a:t>
            </a:r>
            <a:r>
              <a:rPr lang="de-AT" dirty="0" err="1"/>
              <a:t>except</a:t>
            </a:r>
            <a:r>
              <a:rPr lang="de-AT" dirty="0"/>
              <a:t> </a:t>
            </a:r>
            <a:r>
              <a:rPr lang="de-AT" dirty="0" err="1"/>
              <a:t>WebSockets</a:t>
            </a:r>
            <a:r>
              <a:rPr lang="de-AT" dirty="0"/>
              <a:t>)</a:t>
            </a:r>
          </a:p>
          <a:p>
            <a:r>
              <a:rPr lang="de-AT" dirty="0"/>
              <a:t>Send </a:t>
            </a:r>
            <a:r>
              <a:rPr lang="de-AT" dirty="0" err="1"/>
              <a:t>only</a:t>
            </a:r>
            <a:r>
              <a:rPr lang="de-AT" dirty="0"/>
              <a:t> 1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payload</a:t>
            </a:r>
            <a:endParaRPr lang="de-AT" dirty="0"/>
          </a:p>
          <a:p>
            <a:pPr lvl="1"/>
            <a:r>
              <a:rPr lang="pt-BR" dirty="0"/>
              <a:t>Plain (~140 byte): {\n"ts": 1542384113143,\n"tsi": 456,\n"id": "234234958475",\n"temp1": 20.5,\n"temp2": 25.3,\n"accelx": 3.4,\n"accely": 3.4,\n"accelz": 3.4\n} </a:t>
            </a:r>
          </a:p>
          <a:p>
            <a:pPr lvl="1"/>
            <a:r>
              <a:rPr lang="pt-BR" dirty="0"/>
              <a:t>Binary (38 byte): 2 long (8 byte), 1 short (2 byte), 5 float (4 byte)</a:t>
            </a:r>
          </a:p>
        </p:txBody>
      </p:sp>
    </p:spTree>
    <p:extLst>
      <p:ext uri="{BB962C8B-B14F-4D97-AF65-F5344CB8AC3E}">
        <p14:creationId xmlns:p14="http://schemas.microsoft.com/office/powerpoint/2010/main" val="132764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460FD-30D6-45C0-911D-E39E21BE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MQTT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495CB66-1130-4D2E-B7C1-71BAEDC7F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1400" y="201450"/>
            <a:ext cx="1712511" cy="2137100"/>
          </a:xfr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0B1B773-FA5D-425C-86FF-7E8893F69C6B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Message Queuing </a:t>
            </a:r>
            <a:r>
              <a:rPr lang="de-AT" dirty="0" err="1"/>
              <a:t>Telemetry</a:t>
            </a:r>
            <a:r>
              <a:rPr lang="de-AT" dirty="0"/>
              <a:t> Transport</a:t>
            </a:r>
          </a:p>
          <a:p>
            <a:r>
              <a:rPr lang="de-AT" dirty="0"/>
              <a:t>Publish-</a:t>
            </a:r>
            <a:r>
              <a:rPr lang="de-AT" dirty="0" err="1"/>
              <a:t>subscribe</a:t>
            </a:r>
            <a:r>
              <a:rPr lang="de-AT" dirty="0"/>
              <a:t>-</a:t>
            </a:r>
            <a:r>
              <a:rPr lang="de-AT" dirty="0" err="1"/>
              <a:t>based</a:t>
            </a:r>
            <a:endParaRPr lang="de-AT" dirty="0"/>
          </a:p>
          <a:p>
            <a:r>
              <a:rPr lang="de-AT" dirty="0" err="1"/>
              <a:t>Requires</a:t>
            </a:r>
            <a:r>
              <a:rPr lang="de-AT" dirty="0"/>
              <a:t> </a:t>
            </a:r>
            <a:r>
              <a:rPr lang="de-AT" dirty="0" err="1"/>
              <a:t>message</a:t>
            </a:r>
            <a:r>
              <a:rPr lang="de-AT" dirty="0"/>
              <a:t> </a:t>
            </a:r>
            <a:r>
              <a:rPr lang="de-AT" dirty="0" err="1"/>
              <a:t>broker</a:t>
            </a:r>
            <a:r>
              <a:rPr lang="de-AT" dirty="0"/>
              <a:t> (e.g. </a:t>
            </a:r>
            <a:r>
              <a:rPr lang="de-AT" dirty="0" err="1"/>
              <a:t>RabbitMQ</a:t>
            </a:r>
            <a:r>
              <a:rPr lang="de-AT" dirty="0"/>
              <a:t>)</a:t>
            </a:r>
          </a:p>
          <a:p>
            <a:r>
              <a:rPr lang="de-AT" dirty="0"/>
              <a:t>3 different QoS</a:t>
            </a:r>
          </a:p>
          <a:p>
            <a:pPr lvl="1"/>
            <a:r>
              <a:rPr lang="de-AT" dirty="0"/>
              <a:t>QoS 0: </a:t>
            </a:r>
            <a:r>
              <a:rPr lang="de-AT" dirty="0" err="1"/>
              <a:t>fire</a:t>
            </a:r>
            <a:r>
              <a:rPr lang="de-AT" dirty="0"/>
              <a:t> and </a:t>
            </a:r>
            <a:r>
              <a:rPr lang="de-AT" dirty="0" err="1"/>
              <a:t>forget</a:t>
            </a:r>
            <a:endParaRPr lang="de-AT" dirty="0"/>
          </a:p>
          <a:p>
            <a:pPr lvl="1"/>
            <a:r>
              <a:rPr lang="de-AT" dirty="0"/>
              <a:t>QoS 1: </a:t>
            </a:r>
            <a:r>
              <a:rPr lang="de-AT" dirty="0" err="1"/>
              <a:t>re-tried</a:t>
            </a:r>
            <a:r>
              <a:rPr lang="de-AT" dirty="0"/>
              <a:t> </a:t>
            </a:r>
            <a:r>
              <a:rPr lang="de-AT" dirty="0" err="1"/>
              <a:t>until</a:t>
            </a:r>
            <a:r>
              <a:rPr lang="de-AT" dirty="0"/>
              <a:t> ACK </a:t>
            </a:r>
            <a:r>
              <a:rPr lang="de-AT" dirty="0" err="1"/>
              <a:t>received</a:t>
            </a:r>
            <a:endParaRPr lang="de-AT" dirty="0"/>
          </a:p>
          <a:p>
            <a:pPr lvl="1"/>
            <a:r>
              <a:rPr lang="de-AT" dirty="0"/>
              <a:t>QoS 2: </a:t>
            </a:r>
            <a:r>
              <a:rPr lang="de-AT" dirty="0" err="1"/>
              <a:t>exactly</a:t>
            </a:r>
            <a:r>
              <a:rPr lang="de-AT" dirty="0"/>
              <a:t> </a:t>
            </a:r>
            <a:r>
              <a:rPr lang="de-AT" dirty="0" err="1"/>
              <a:t>once</a:t>
            </a:r>
            <a:endParaRPr lang="de-AT" dirty="0"/>
          </a:p>
          <a:p>
            <a:r>
              <a:rPr lang="de-AT" dirty="0"/>
              <a:t>Last Will</a:t>
            </a:r>
          </a:p>
          <a:p>
            <a:pPr lvl="1"/>
            <a:r>
              <a:rPr lang="de-AT" dirty="0"/>
              <a:t>Also 3 QoS</a:t>
            </a:r>
          </a:p>
        </p:txBody>
      </p:sp>
      <p:pic>
        <p:nvPicPr>
          <p:cNvPr id="1026" name="Picture 2" descr="https://upload.wikimedia.org/wikipedia/commons/thumb/8/82/MQTT_protocol_example_without_QoS.svg/1024px-MQTT_protocol_example_without_QoS.svg.png">
            <a:extLst>
              <a:ext uri="{FF2B5EF4-FFF2-40B4-BE49-F238E27FC236}">
                <a16:creationId xmlns:a16="http://schemas.microsoft.com/office/drawing/2014/main" id="{371B5A9C-EE26-4441-8EBF-3BE2E4BA5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602" y="2685879"/>
            <a:ext cx="3512309" cy="38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50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2E519-1971-46EF-A053-3D3BBB75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AMQP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CE09E-28FA-49CD-AF14-AA79EEEC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Advanced</a:t>
            </a:r>
            <a:r>
              <a:rPr lang="de-AT" dirty="0"/>
              <a:t> Message Queuing Protocol</a:t>
            </a:r>
          </a:p>
          <a:p>
            <a:r>
              <a:rPr lang="de-AT" dirty="0"/>
              <a:t>The </a:t>
            </a:r>
            <a:r>
              <a:rPr lang="de-AT" dirty="0" err="1"/>
              <a:t>main</a:t>
            </a:r>
            <a:r>
              <a:rPr lang="de-AT" dirty="0"/>
              <a:t> </a:t>
            </a:r>
            <a:r>
              <a:rPr lang="de-AT" dirty="0" err="1"/>
              <a:t>protocol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RabbitMQ</a:t>
            </a:r>
            <a:endParaRPr lang="de-AT" dirty="0"/>
          </a:p>
          <a:p>
            <a:r>
              <a:rPr lang="de-AT" dirty="0" err="1"/>
              <a:t>queuing</a:t>
            </a:r>
            <a:r>
              <a:rPr lang="de-AT" dirty="0"/>
              <a:t> &amp; </a:t>
            </a:r>
            <a:r>
              <a:rPr lang="de-AT" dirty="0" err="1"/>
              <a:t>routing</a:t>
            </a:r>
            <a:r>
              <a:rPr lang="de-AT" dirty="0"/>
              <a:t> (</a:t>
            </a:r>
            <a:r>
              <a:rPr lang="de-AT" dirty="0" err="1"/>
              <a:t>point</a:t>
            </a:r>
            <a:r>
              <a:rPr lang="de-AT" dirty="0"/>
              <a:t> 2 </a:t>
            </a:r>
            <a:r>
              <a:rPr lang="de-AT" dirty="0" err="1"/>
              <a:t>point</a:t>
            </a:r>
            <a:r>
              <a:rPr lang="de-AT" dirty="0"/>
              <a:t>, publish/</a:t>
            </a:r>
            <a:r>
              <a:rPr lang="de-AT" dirty="0" err="1"/>
              <a:t>subscribe</a:t>
            </a:r>
            <a:r>
              <a:rPr lang="de-AT" dirty="0"/>
              <a:t>)</a:t>
            </a:r>
          </a:p>
          <a:p>
            <a:r>
              <a:rPr lang="de-AT" dirty="0"/>
              <a:t>More </a:t>
            </a:r>
            <a:r>
              <a:rPr lang="de-AT" dirty="0" err="1"/>
              <a:t>possibilities</a:t>
            </a:r>
            <a:r>
              <a:rPr lang="de-AT" dirty="0"/>
              <a:t> and </a:t>
            </a:r>
            <a:r>
              <a:rPr lang="de-AT" dirty="0" err="1"/>
              <a:t>way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overhead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MQTT</a:t>
            </a:r>
          </a:p>
          <a:p>
            <a:pPr lvl="1"/>
            <a:r>
              <a:rPr lang="de-AT" dirty="0" err="1"/>
              <a:t>Fanout</a:t>
            </a:r>
            <a:r>
              <a:rPr lang="de-AT" dirty="0"/>
              <a:t>, </a:t>
            </a:r>
            <a:r>
              <a:rPr lang="de-AT" dirty="0" err="1"/>
              <a:t>direct</a:t>
            </a:r>
            <a:r>
              <a:rPr lang="de-AT" dirty="0"/>
              <a:t>, </a:t>
            </a:r>
            <a:r>
              <a:rPr lang="de-AT" dirty="0" err="1"/>
              <a:t>topic</a:t>
            </a:r>
            <a:r>
              <a:rPr lang="de-AT" dirty="0"/>
              <a:t> …</a:t>
            </a:r>
          </a:p>
          <a:p>
            <a:r>
              <a:rPr lang="de-AT" dirty="0"/>
              <a:t>Due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complexity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protocol</a:t>
            </a:r>
            <a:r>
              <a:rPr lang="de-AT" dirty="0"/>
              <a:t> not </a:t>
            </a:r>
            <a:r>
              <a:rPr lang="de-AT" dirty="0" err="1"/>
              <a:t>longer</a:t>
            </a:r>
            <a:r>
              <a:rPr lang="de-AT" dirty="0"/>
              <a:t> </a:t>
            </a:r>
            <a:r>
              <a:rPr lang="de-AT" dirty="0" err="1"/>
              <a:t>investigated</a:t>
            </a: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95D8BE-53A1-4DC8-83C8-C6C012DF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2160589"/>
            <a:ext cx="1831802" cy="2301107"/>
          </a:xfrm>
          <a:prstGeom prst="rect">
            <a:avLst/>
          </a:prstGeom>
        </p:spPr>
      </p:pic>
      <p:pic>
        <p:nvPicPr>
          <p:cNvPr id="2050" name="Picture 2" descr="exchange delivering messages to  queues based on routing key">
            <a:extLst>
              <a:ext uri="{FF2B5EF4-FFF2-40B4-BE49-F238E27FC236}">
                <a16:creationId xmlns:a16="http://schemas.microsoft.com/office/drawing/2014/main" id="{3DA91DE7-E66B-40E9-B770-6F2D8F5F2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73" y="4776437"/>
            <a:ext cx="2206625" cy="166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change delivering messages to three queues">
            <a:extLst>
              <a:ext uri="{FF2B5EF4-FFF2-40B4-BE49-F238E27FC236}">
                <a16:creationId xmlns:a16="http://schemas.microsoft.com/office/drawing/2014/main" id="{A7E8C5FD-C77B-46A8-8BC1-DC4DE0694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37" y="4776437"/>
            <a:ext cx="2508963" cy="16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55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727F2-A507-4CF3-B7DF-2742146C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HTTP 1.1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8958E-57F9-4DDF-B388-6B54ED23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HyperText</a:t>
            </a:r>
            <a:r>
              <a:rPr lang="de-AT" dirty="0"/>
              <a:t> Transfer Protocol</a:t>
            </a:r>
          </a:p>
          <a:p>
            <a:r>
              <a:rPr lang="de-AT" dirty="0" err="1"/>
              <a:t>Plaintext</a:t>
            </a:r>
            <a:r>
              <a:rPr lang="de-AT" dirty="0"/>
              <a:t> / </a:t>
            </a:r>
            <a:r>
              <a:rPr lang="de-AT" dirty="0" err="1"/>
              <a:t>humanreadable</a:t>
            </a:r>
            <a:endParaRPr lang="de-AT" dirty="0"/>
          </a:p>
          <a:p>
            <a:r>
              <a:rPr lang="de-AT" dirty="0"/>
              <a:t>Request/</a:t>
            </a:r>
            <a:r>
              <a:rPr lang="de-AT" dirty="0" err="1"/>
              <a:t>response</a:t>
            </a:r>
            <a:r>
              <a:rPr lang="de-AT" dirty="0"/>
              <a:t> </a:t>
            </a:r>
            <a:r>
              <a:rPr lang="de-AT" dirty="0" err="1"/>
              <a:t>model</a:t>
            </a:r>
            <a:endParaRPr lang="de-AT" dirty="0"/>
          </a:p>
          <a:p>
            <a:r>
              <a:rPr lang="de-AT" dirty="0" err="1"/>
              <a:t>RabbitMQ</a:t>
            </a:r>
            <a:r>
              <a:rPr lang="de-AT" dirty="0"/>
              <a:t> </a:t>
            </a:r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available</a:t>
            </a:r>
            <a:endParaRPr lang="de-AT" dirty="0"/>
          </a:p>
          <a:p>
            <a:r>
              <a:rPr lang="de-AT" dirty="0"/>
              <a:t>Reliable </a:t>
            </a:r>
            <a:r>
              <a:rPr lang="de-AT" dirty="0" err="1"/>
              <a:t>through</a:t>
            </a:r>
            <a:r>
              <a:rPr lang="de-AT" dirty="0"/>
              <a:t> TCP</a:t>
            </a:r>
          </a:p>
          <a:p>
            <a:r>
              <a:rPr lang="de-AT" dirty="0"/>
              <a:t>Lots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overhead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EFB59F-6DF7-4346-B863-06D781C26AD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487957" y="1165716"/>
            <a:ext cx="1700639" cy="212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550FFE1-7573-4112-B3C7-56A2B8D423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22180" y="4415962"/>
            <a:ext cx="5147640" cy="162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591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09064-7D1B-4642-8114-9A746305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CoAP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82F67-B6C2-4A00-BC4D-4249155A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Constrained</a:t>
            </a:r>
            <a:r>
              <a:rPr lang="de-AT" dirty="0"/>
              <a:t> </a:t>
            </a:r>
            <a:r>
              <a:rPr lang="de-AT" dirty="0" err="1"/>
              <a:t>Application</a:t>
            </a:r>
            <a:r>
              <a:rPr lang="de-AT" dirty="0"/>
              <a:t> Protocol</a:t>
            </a:r>
          </a:p>
          <a:p>
            <a:r>
              <a:rPr lang="de-AT" dirty="0"/>
              <a:t>HTTP in </a:t>
            </a:r>
            <a:r>
              <a:rPr lang="de-AT" dirty="0" err="1"/>
              <a:t>binary</a:t>
            </a:r>
            <a:endParaRPr lang="de-AT" dirty="0"/>
          </a:p>
          <a:p>
            <a:r>
              <a:rPr lang="de-AT" dirty="0" err="1"/>
              <a:t>Uses</a:t>
            </a:r>
            <a:r>
              <a:rPr lang="de-AT" dirty="0"/>
              <a:t> UDP (</a:t>
            </a:r>
            <a:r>
              <a:rPr lang="de-AT" dirty="0" err="1"/>
              <a:t>about</a:t>
            </a:r>
            <a:r>
              <a:rPr lang="de-AT" dirty="0"/>
              <a:t> 20 </a:t>
            </a:r>
            <a:r>
              <a:rPr lang="de-AT" dirty="0" err="1"/>
              <a:t>bytes</a:t>
            </a:r>
            <a:r>
              <a:rPr lang="de-AT" dirty="0"/>
              <a:t> 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TCP)</a:t>
            </a:r>
          </a:p>
          <a:p>
            <a:r>
              <a:rPr lang="de-AT" dirty="0" err="1"/>
              <a:t>RabbitMQ</a:t>
            </a:r>
            <a:r>
              <a:rPr lang="de-AT" dirty="0"/>
              <a:t> </a:t>
            </a:r>
            <a:r>
              <a:rPr lang="de-AT" dirty="0" err="1"/>
              <a:t>plugin</a:t>
            </a:r>
            <a:r>
              <a:rPr lang="de-AT" dirty="0"/>
              <a:t> (</a:t>
            </a:r>
            <a:r>
              <a:rPr lang="de-AT" dirty="0" err="1"/>
              <a:t>only</a:t>
            </a:r>
            <a:r>
              <a:rPr lang="de-AT" dirty="0"/>
              <a:t> 3.6)</a:t>
            </a:r>
          </a:p>
          <a:p>
            <a:r>
              <a:rPr lang="de-AT" dirty="0" err="1"/>
              <a:t>Reliability</a:t>
            </a:r>
            <a:r>
              <a:rPr lang="de-AT" dirty="0"/>
              <a:t> </a:t>
            </a:r>
            <a:r>
              <a:rPr lang="de-AT" dirty="0" err="1"/>
              <a:t>implemented</a:t>
            </a:r>
            <a:r>
              <a:rPr lang="de-AT" dirty="0"/>
              <a:t> in </a:t>
            </a:r>
            <a:r>
              <a:rPr lang="de-AT" dirty="0" err="1"/>
              <a:t>CoAP</a:t>
            </a:r>
            <a:endParaRPr lang="de-AT" dirty="0"/>
          </a:p>
          <a:p>
            <a:r>
              <a:rPr lang="de-AT" dirty="0"/>
              <a:t>Easy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convert</a:t>
            </a:r>
            <a:r>
              <a:rPr lang="de-AT" dirty="0"/>
              <a:t> </a:t>
            </a:r>
            <a:r>
              <a:rPr lang="de-AT" dirty="0" err="1"/>
              <a:t>CoAP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HTTP</a:t>
            </a:r>
          </a:p>
          <a:p>
            <a:r>
              <a:rPr lang="de-AT" dirty="0"/>
              <a:t>Observable (like publish / </a:t>
            </a:r>
            <a:r>
              <a:rPr lang="de-AT" dirty="0" err="1"/>
              <a:t>subscribe</a:t>
            </a:r>
            <a:r>
              <a:rPr lang="de-AT" dirty="0"/>
              <a:t>)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92E782-40B1-4973-82E3-55595F92B20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44952" y="1109029"/>
            <a:ext cx="1685160" cy="2103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02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8B2C5-5D47-435C-9818-024E0E44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WebSockets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39068-3C9B-42C6-9477-ACD5610FE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7275"/>
            <a:ext cx="8596668" cy="3880773"/>
          </a:xfrm>
        </p:spPr>
        <p:txBody>
          <a:bodyPr/>
          <a:lstStyle/>
          <a:p>
            <a:r>
              <a:rPr lang="de-AT" dirty="0" err="1"/>
              <a:t>Full</a:t>
            </a:r>
            <a:r>
              <a:rPr lang="de-AT" dirty="0"/>
              <a:t>-duplex </a:t>
            </a:r>
            <a:r>
              <a:rPr lang="de-AT" dirty="0" err="1"/>
              <a:t>communication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</a:t>
            </a:r>
            <a:r>
              <a:rPr lang="de-AT" dirty="0" err="1"/>
              <a:t>single</a:t>
            </a:r>
            <a:r>
              <a:rPr lang="de-AT" dirty="0"/>
              <a:t> TCP </a:t>
            </a:r>
            <a:r>
              <a:rPr lang="de-AT" dirty="0" err="1"/>
              <a:t>connection</a:t>
            </a:r>
            <a:endParaRPr lang="de-AT" dirty="0"/>
          </a:p>
          <a:p>
            <a:r>
              <a:rPr lang="de-AT" dirty="0"/>
              <a:t>Handshake </a:t>
            </a:r>
            <a:r>
              <a:rPr lang="de-AT" dirty="0" err="1"/>
              <a:t>uses</a:t>
            </a:r>
            <a:r>
              <a:rPr lang="de-AT" dirty="0"/>
              <a:t> HTTP Upgrade </a:t>
            </a:r>
            <a:r>
              <a:rPr lang="de-AT" dirty="0" err="1"/>
              <a:t>header</a:t>
            </a:r>
            <a:endParaRPr lang="de-AT" dirty="0"/>
          </a:p>
          <a:p>
            <a:r>
              <a:rPr lang="de-AT" dirty="0"/>
              <a:t>Own </a:t>
            </a:r>
            <a:r>
              <a:rPr lang="de-AT" dirty="0" err="1"/>
              <a:t>server</a:t>
            </a:r>
            <a:r>
              <a:rPr lang="de-AT" dirty="0"/>
              <a:t> (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service</a:t>
            </a:r>
            <a:r>
              <a:rPr lang="de-AT" dirty="0"/>
              <a:t>) </a:t>
            </a:r>
            <a:r>
              <a:rPr lang="de-AT" dirty="0" err="1"/>
              <a:t>needed</a:t>
            </a:r>
            <a:endParaRPr lang="de-AT" dirty="0"/>
          </a:p>
          <a:p>
            <a:r>
              <a:rPr lang="de-AT" dirty="0"/>
              <a:t>Additional </a:t>
            </a:r>
            <a:r>
              <a:rPr lang="de-AT" dirty="0" err="1"/>
              <a:t>parser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match</a:t>
            </a:r>
            <a:r>
              <a:rPr lang="de-AT" dirty="0"/>
              <a:t> </a:t>
            </a:r>
            <a:r>
              <a:rPr lang="de-AT" dirty="0" err="1"/>
              <a:t>RabbitMQ</a:t>
            </a:r>
            <a:r>
              <a:rPr lang="de-AT" dirty="0"/>
              <a:t> </a:t>
            </a:r>
            <a:r>
              <a:rPr lang="de-AT" dirty="0" err="1"/>
              <a:t>needed</a:t>
            </a:r>
            <a:endParaRPr lang="de-AT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426201-A609-4894-8778-885AC969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157661"/>
            <a:ext cx="3314700" cy="1457325"/>
          </a:xfrm>
          <a:prstGeom prst="rect">
            <a:avLst/>
          </a:prstGeom>
        </p:spPr>
      </p:pic>
      <p:pic>
        <p:nvPicPr>
          <p:cNvPr id="6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BABBB70-ADE5-45CE-91BE-2F93904B1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219" y="609600"/>
            <a:ext cx="1564297" cy="233362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D31E1F-099C-40FE-B507-FCB92C53B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018" y="4633911"/>
            <a:ext cx="37909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9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8C281-8D5B-4C79-BBCB-919C379F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STOMP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D0094-38E8-4495-8C77-395BE46C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Streaming (</a:t>
            </a:r>
            <a:r>
              <a:rPr lang="de-AT" dirty="0" err="1"/>
              <a:t>or</a:t>
            </a:r>
            <a:r>
              <a:rPr lang="de-AT" dirty="0"/>
              <a:t> Simple) Text </a:t>
            </a:r>
            <a:r>
              <a:rPr lang="de-AT" dirty="0" err="1"/>
              <a:t>Oriented</a:t>
            </a:r>
            <a:r>
              <a:rPr lang="de-AT" dirty="0"/>
              <a:t> Messaging Protocol</a:t>
            </a:r>
          </a:p>
          <a:p>
            <a:r>
              <a:rPr lang="de-AT" dirty="0"/>
              <a:t>Plain </a:t>
            </a:r>
            <a:r>
              <a:rPr lang="de-AT" dirty="0" err="1"/>
              <a:t>text</a:t>
            </a:r>
            <a:endParaRPr lang="de-AT" dirty="0"/>
          </a:p>
          <a:p>
            <a:r>
              <a:rPr lang="de-AT" dirty="0" err="1"/>
              <a:t>Similar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HTTP, but 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overhead</a:t>
            </a:r>
            <a:endParaRPr lang="de-AT" dirty="0"/>
          </a:p>
          <a:p>
            <a:r>
              <a:rPr lang="de-AT" dirty="0" err="1"/>
              <a:t>RabbitMQ</a:t>
            </a:r>
            <a:r>
              <a:rPr lang="de-AT" dirty="0"/>
              <a:t> </a:t>
            </a:r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available</a:t>
            </a:r>
            <a:endParaRPr lang="de-AT" dirty="0"/>
          </a:p>
          <a:p>
            <a:r>
              <a:rPr lang="de-AT" dirty="0"/>
              <a:t>(also </a:t>
            </a:r>
            <a:r>
              <a:rPr lang="de-AT" dirty="0" err="1"/>
              <a:t>available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WebSTOMP</a:t>
            </a:r>
            <a:r>
              <a:rPr lang="de-AT" dirty="0"/>
              <a:t>,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Javascript</a:t>
            </a:r>
            <a:r>
              <a:rPr lang="de-AT" dirty="0"/>
              <a:t>)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2D2BB-3D64-40A9-89FD-A73A9922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936" y="1077821"/>
            <a:ext cx="1871662" cy="235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9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FF581-F644-4E64-B2B6-76AE5DA0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Sockets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9C452F-9C1C-47F4-AC08-C6A61ABCC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Internal </a:t>
            </a:r>
            <a:r>
              <a:rPr lang="de-AT" dirty="0" err="1"/>
              <a:t>endpoint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sending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receiving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r>
              <a:rPr lang="de-AT" dirty="0"/>
              <a:t>Can </a:t>
            </a:r>
            <a:r>
              <a:rPr lang="de-AT" dirty="0" err="1"/>
              <a:t>build</a:t>
            </a:r>
            <a:r>
              <a:rPr lang="de-AT" dirty="0"/>
              <a:t> own </a:t>
            </a:r>
            <a:r>
              <a:rPr lang="de-AT" dirty="0" err="1"/>
              <a:t>protocol</a:t>
            </a:r>
            <a:endParaRPr lang="de-AT" dirty="0"/>
          </a:p>
          <a:p>
            <a:r>
              <a:rPr lang="de-AT" dirty="0"/>
              <a:t>Own Server and Parser </a:t>
            </a:r>
            <a:r>
              <a:rPr lang="de-AT" dirty="0" err="1"/>
              <a:t>needed</a:t>
            </a:r>
            <a:endParaRPr lang="de-AT" dirty="0"/>
          </a:p>
          <a:p>
            <a:r>
              <a:rPr lang="de-AT" dirty="0"/>
              <a:t>Send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r>
              <a:rPr lang="de-AT" dirty="0"/>
              <a:t>Own </a:t>
            </a:r>
            <a:r>
              <a:rPr lang="de-AT" dirty="0" err="1"/>
              <a:t>implementation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1 Statusbyte</a:t>
            </a:r>
          </a:p>
          <a:p>
            <a:pPr lvl="1"/>
            <a:r>
              <a:rPr lang="de-AT" dirty="0"/>
              <a:t>Send </a:t>
            </a:r>
            <a:r>
              <a:rPr lang="de-AT" dirty="0" err="1"/>
              <a:t>topic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connect</a:t>
            </a:r>
            <a:r>
              <a:rPr lang="de-AT" dirty="0"/>
              <a:t>, not </a:t>
            </a:r>
            <a:r>
              <a:rPr lang="de-AT" dirty="0" err="1"/>
              <a:t>with</a:t>
            </a:r>
            <a:r>
              <a:rPr lang="de-AT" dirty="0"/>
              <a:t> publish</a:t>
            </a:r>
          </a:p>
          <a:p>
            <a:pPr lvl="1"/>
            <a:r>
              <a:rPr lang="de-AT" dirty="0" err="1"/>
              <a:t>Implemented</a:t>
            </a:r>
            <a:r>
              <a:rPr lang="de-AT" dirty="0"/>
              <a:t> like MQTT QoS 1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3F473E-5124-4570-929F-2BCB02E1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509" y="511966"/>
            <a:ext cx="1730053" cy="217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201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429</Words>
  <Application>Microsoft Office PowerPoint</Application>
  <PresentationFormat>Breitbild</PresentationFormat>
  <Paragraphs>73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IoT Protocols</vt:lpstr>
      <vt:lpstr>Overall Informations</vt:lpstr>
      <vt:lpstr>MQTT</vt:lpstr>
      <vt:lpstr>AMQP</vt:lpstr>
      <vt:lpstr>HTTP 1.1</vt:lpstr>
      <vt:lpstr>CoAP</vt:lpstr>
      <vt:lpstr>WebSockets</vt:lpstr>
      <vt:lpstr>STOMP</vt:lpstr>
      <vt:lpstr>Sockets</vt:lpstr>
      <vt:lpstr>Results</vt:lpstr>
      <vt:lpstr>Results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Protocols</dc:title>
  <dc:creator>Zohan</dc:creator>
  <cp:lastModifiedBy>Zohan</cp:lastModifiedBy>
  <cp:revision>32</cp:revision>
  <dcterms:created xsi:type="dcterms:W3CDTF">2018-12-17T18:53:45Z</dcterms:created>
  <dcterms:modified xsi:type="dcterms:W3CDTF">2018-12-17T20:10:21Z</dcterms:modified>
</cp:coreProperties>
</file>