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5" r:id="rId5"/>
    <p:sldId id="258" r:id="rId6"/>
    <p:sldId id="259" r:id="rId7"/>
    <p:sldId id="261" r:id="rId8"/>
    <p:sldId id="262" r:id="rId9"/>
    <p:sldId id="263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7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C87E66-E8CD-4822-9751-B9D079F972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/>
              <a:t>IoT</a:t>
            </a:r>
            <a:r>
              <a:rPr lang="de-AT" dirty="0"/>
              <a:t> </a:t>
            </a:r>
            <a:r>
              <a:rPr lang="de-AT" dirty="0" err="1"/>
              <a:t>Protocols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1236C03-2B15-4F89-96BC-F8C19DC14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5495" y="4050833"/>
            <a:ext cx="2608507" cy="1096899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AT" dirty="0" err="1"/>
              <a:t>WebSockets</a:t>
            </a:r>
            <a:endParaRPr lang="de-A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AT" dirty="0"/>
              <a:t>STOMP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AT" dirty="0"/>
              <a:t>Sockets (own)</a:t>
            </a:r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BAD96A5A-8D4D-4925-B5C6-351998E9BEC3}"/>
              </a:ext>
            </a:extLst>
          </p:cNvPr>
          <p:cNvSpPr txBox="1">
            <a:spLocks/>
          </p:cNvSpPr>
          <p:nvPr/>
        </p:nvSpPr>
        <p:spPr>
          <a:xfrm>
            <a:off x="5045242" y="4050832"/>
            <a:ext cx="1108571" cy="18673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AT" dirty="0"/>
              <a:t>MQTT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AT" dirty="0"/>
              <a:t>AMQP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AT" dirty="0" err="1"/>
              <a:t>CoAP</a:t>
            </a:r>
            <a:endParaRPr lang="de-A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AT" dirty="0"/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1926124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8AD2DD-8373-4A54-901B-97B8A6FB4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Message Format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F5881F-01D5-4DC0-86E8-9352277E0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As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choosen</a:t>
            </a:r>
            <a:r>
              <a:rPr lang="de-DE" dirty="0"/>
              <a:t> </a:t>
            </a:r>
            <a:r>
              <a:rPr lang="de-DE" dirty="0" err="1"/>
              <a:t>protocol</a:t>
            </a:r>
            <a:endParaRPr lang="de-DE" dirty="0"/>
          </a:p>
          <a:p>
            <a:r>
              <a:rPr lang="de-DE" dirty="0"/>
              <a:t>XML, JSON, </a:t>
            </a:r>
            <a:r>
              <a:rPr lang="de-DE" dirty="0" err="1"/>
              <a:t>MessagePack</a:t>
            </a:r>
            <a:r>
              <a:rPr lang="de-DE" dirty="0"/>
              <a:t>, Binary </a:t>
            </a:r>
            <a:r>
              <a:rPr lang="de-DE" dirty="0" err="1"/>
              <a:t>compared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2436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20379B-DB9B-425C-B6EE-020E1649B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7B7FE3-8AB1-4CCF-AB73-C980726E6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See Excel</a:t>
            </a:r>
          </a:p>
        </p:txBody>
      </p:sp>
    </p:spTree>
    <p:extLst>
      <p:ext uri="{BB962C8B-B14F-4D97-AF65-F5344CB8AC3E}">
        <p14:creationId xmlns:p14="http://schemas.microsoft.com/office/powerpoint/2010/main" val="531614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94569E-3F26-4E84-88AE-12E5C6B5D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3DF46B-FBB7-476C-B2BF-5C96DD54B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3 </a:t>
            </a:r>
            <a:r>
              <a:rPr lang="de-DE" dirty="0" err="1"/>
              <a:t>weeks</a:t>
            </a:r>
            <a:r>
              <a:rPr lang="de-DE" dirty="0"/>
              <a:t> break (</a:t>
            </a:r>
            <a:r>
              <a:rPr lang="de-DE" dirty="0" err="1"/>
              <a:t>paper</a:t>
            </a:r>
            <a:r>
              <a:rPr lang="de-DE" dirty="0"/>
              <a:t>: 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IoT</a:t>
            </a:r>
            <a:r>
              <a:rPr lang="de-DE" dirty="0"/>
              <a:t> </a:t>
            </a:r>
            <a:r>
              <a:rPr lang="de-DE" dirty="0" err="1"/>
              <a:t>Protocols</a:t>
            </a:r>
            <a:r>
              <a:rPr lang="de-DE" dirty="0"/>
              <a:t>,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documentation</a:t>
            </a:r>
            <a:r>
              <a:rPr lang="de-DE" dirty="0"/>
              <a:t>)</a:t>
            </a:r>
          </a:p>
          <a:p>
            <a:r>
              <a:rPr lang="de-DE" dirty="0"/>
              <a:t>Short </a:t>
            </a:r>
            <a:r>
              <a:rPr lang="de-DE" dirty="0" err="1"/>
              <a:t>analyze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Python, C/C++, Java</a:t>
            </a:r>
          </a:p>
          <a:p>
            <a:r>
              <a:rPr lang="de-DE" dirty="0" err="1"/>
              <a:t>Choose</a:t>
            </a:r>
            <a:r>
              <a:rPr lang="de-DE" dirty="0"/>
              <a:t> 2-3 </a:t>
            </a:r>
            <a:r>
              <a:rPr lang="de-DE" dirty="0" err="1"/>
              <a:t>protocols</a:t>
            </a:r>
            <a:endParaRPr lang="de-DE" dirty="0"/>
          </a:p>
          <a:p>
            <a:r>
              <a:rPr lang="de-DE" dirty="0"/>
              <a:t>Concept </a:t>
            </a:r>
            <a:r>
              <a:rPr lang="de-DE" dirty="0" err="1"/>
              <a:t>mass</a:t>
            </a:r>
            <a:r>
              <a:rPr lang="de-DE" dirty="0"/>
              <a:t> </a:t>
            </a:r>
            <a:r>
              <a:rPr lang="de-DE" dirty="0" err="1"/>
              <a:t>test</a:t>
            </a:r>
            <a:endParaRPr lang="de-DE" dirty="0"/>
          </a:p>
          <a:p>
            <a:r>
              <a:rPr lang="de-DE" dirty="0"/>
              <a:t>Building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tool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9003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2CA99D-D424-4AE1-9A3C-64C1FDD67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</a:t>
            </a:r>
            <a:r>
              <a:rPr lang="en-US" dirty="0" err="1"/>
              <a:t>Informations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C1C499-5241-40DB-97F5-42F975475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Tests </a:t>
            </a:r>
            <a:r>
              <a:rPr lang="de-AT" dirty="0" err="1"/>
              <a:t>made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USB </a:t>
            </a:r>
            <a:r>
              <a:rPr lang="de-AT" dirty="0" err="1"/>
              <a:t>to</a:t>
            </a:r>
            <a:r>
              <a:rPr lang="de-AT" dirty="0"/>
              <a:t> Ethernet </a:t>
            </a:r>
            <a:r>
              <a:rPr lang="de-AT" dirty="0" err="1"/>
              <a:t>adapter</a:t>
            </a:r>
            <a:r>
              <a:rPr lang="de-AT" dirty="0"/>
              <a:t>: 2 extra </a:t>
            </a:r>
            <a:r>
              <a:rPr lang="de-AT" dirty="0" err="1"/>
              <a:t>bytes</a:t>
            </a:r>
            <a:r>
              <a:rPr lang="de-AT" dirty="0"/>
              <a:t> (</a:t>
            </a:r>
            <a:r>
              <a:rPr lang="de-AT" dirty="0" err="1"/>
              <a:t>only</a:t>
            </a:r>
            <a:r>
              <a:rPr lang="de-AT" dirty="0"/>
              <a:t> </a:t>
            </a:r>
            <a:r>
              <a:rPr lang="de-AT" dirty="0" err="1"/>
              <a:t>seen</a:t>
            </a:r>
            <a:r>
              <a:rPr lang="de-AT" dirty="0"/>
              <a:t> in </a:t>
            </a:r>
            <a:r>
              <a:rPr lang="de-AT" dirty="0" err="1"/>
              <a:t>receiving</a:t>
            </a:r>
            <a:r>
              <a:rPr lang="de-AT" dirty="0"/>
              <a:t> </a:t>
            </a:r>
            <a:r>
              <a:rPr lang="de-AT" dirty="0" err="1"/>
              <a:t>packets</a:t>
            </a:r>
            <a:r>
              <a:rPr lang="de-AT" dirty="0"/>
              <a:t>)</a:t>
            </a:r>
          </a:p>
          <a:p>
            <a:r>
              <a:rPr lang="de-AT" dirty="0"/>
              <a:t>Publish </a:t>
            </a:r>
            <a:r>
              <a:rPr lang="de-AT" dirty="0" err="1"/>
              <a:t>topic</a:t>
            </a:r>
            <a:r>
              <a:rPr lang="de-AT" dirty="0"/>
              <a:t> </a:t>
            </a:r>
            <a:r>
              <a:rPr lang="de-AT" dirty="0" err="1"/>
              <a:t>only</a:t>
            </a:r>
            <a:r>
              <a:rPr lang="de-AT" dirty="0"/>
              <a:t> 1 </a:t>
            </a:r>
            <a:r>
              <a:rPr lang="de-AT" dirty="0" err="1"/>
              <a:t>of</a:t>
            </a:r>
            <a:r>
              <a:rPr lang="de-AT" dirty="0"/>
              <a:t> 3 </a:t>
            </a:r>
            <a:r>
              <a:rPr lang="de-AT" dirty="0" err="1"/>
              <a:t>used</a:t>
            </a:r>
            <a:r>
              <a:rPr lang="de-AT" dirty="0"/>
              <a:t>: 50 extra </a:t>
            </a:r>
            <a:r>
              <a:rPr lang="de-AT" dirty="0" err="1"/>
              <a:t>bytes</a:t>
            </a:r>
            <a:endParaRPr lang="de-AT" dirty="0"/>
          </a:p>
          <a:p>
            <a:pPr lvl="1"/>
            <a:r>
              <a:rPr lang="de-AT" sz="1800" dirty="0" err="1"/>
              <a:t>vat_test_setup</a:t>
            </a:r>
            <a:r>
              <a:rPr lang="de-AT" sz="1800" dirty="0"/>
              <a:t>/PRODTOOL/MODULE_ID/PROD_ID/BASIC/v1</a:t>
            </a:r>
          </a:p>
          <a:p>
            <a:r>
              <a:rPr lang="de-AT" dirty="0"/>
              <a:t>All </a:t>
            </a:r>
            <a:r>
              <a:rPr lang="de-AT" dirty="0" err="1"/>
              <a:t>tests</a:t>
            </a:r>
            <a:r>
              <a:rPr lang="de-AT" dirty="0"/>
              <a:t> and </a:t>
            </a:r>
            <a:r>
              <a:rPr lang="de-AT" dirty="0" err="1"/>
              <a:t>results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implemented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match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RabbitMQ</a:t>
            </a:r>
            <a:r>
              <a:rPr lang="de-AT" dirty="0"/>
              <a:t> </a:t>
            </a:r>
            <a:r>
              <a:rPr lang="de-AT" dirty="0" err="1"/>
              <a:t>specifications</a:t>
            </a:r>
            <a:r>
              <a:rPr lang="de-AT" dirty="0"/>
              <a:t>,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get</a:t>
            </a:r>
            <a:r>
              <a:rPr lang="de-AT" dirty="0"/>
              <a:t> easy </a:t>
            </a:r>
            <a:r>
              <a:rPr lang="de-AT" dirty="0" err="1"/>
              <a:t>access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CrateDB</a:t>
            </a:r>
            <a:r>
              <a:rPr lang="de-AT" dirty="0"/>
              <a:t> (</a:t>
            </a:r>
            <a:r>
              <a:rPr lang="de-AT" dirty="0" err="1"/>
              <a:t>except</a:t>
            </a:r>
            <a:r>
              <a:rPr lang="de-AT" dirty="0"/>
              <a:t> </a:t>
            </a:r>
            <a:r>
              <a:rPr lang="de-AT" dirty="0" err="1"/>
              <a:t>WebSockets</a:t>
            </a:r>
            <a:r>
              <a:rPr lang="de-AT" dirty="0"/>
              <a:t>, Sockets)</a:t>
            </a:r>
          </a:p>
          <a:p>
            <a:r>
              <a:rPr lang="de-AT" dirty="0"/>
              <a:t>Send </a:t>
            </a:r>
            <a:r>
              <a:rPr lang="de-AT" dirty="0" err="1"/>
              <a:t>only</a:t>
            </a:r>
            <a:r>
              <a:rPr lang="de-AT" dirty="0"/>
              <a:t> 1 </a:t>
            </a:r>
            <a:r>
              <a:rPr lang="de-AT" dirty="0" err="1"/>
              <a:t>set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payload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27646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D460FD-30D6-45C0-911D-E39E21BE9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MQTT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0495CB66-1130-4D2E-B7C1-71BAEDC7F4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1400" y="201450"/>
            <a:ext cx="1712511" cy="2137100"/>
          </a:xfrm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70B1B773-FA5D-425C-86FF-7E8893F69C6B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/>
              <a:t>Message Queuing </a:t>
            </a:r>
            <a:r>
              <a:rPr lang="de-AT" dirty="0" err="1"/>
              <a:t>Telemetry</a:t>
            </a:r>
            <a:r>
              <a:rPr lang="de-AT" dirty="0"/>
              <a:t> Transport</a:t>
            </a:r>
          </a:p>
          <a:p>
            <a:r>
              <a:rPr lang="de-AT" dirty="0"/>
              <a:t>Publish-</a:t>
            </a:r>
            <a:r>
              <a:rPr lang="de-AT" dirty="0" err="1"/>
              <a:t>subscribe</a:t>
            </a:r>
            <a:r>
              <a:rPr lang="de-AT" dirty="0"/>
              <a:t>-</a:t>
            </a:r>
            <a:r>
              <a:rPr lang="de-AT" dirty="0" err="1"/>
              <a:t>based</a:t>
            </a:r>
            <a:endParaRPr lang="de-AT" dirty="0"/>
          </a:p>
          <a:p>
            <a:r>
              <a:rPr lang="de-AT" dirty="0" err="1"/>
              <a:t>Requires</a:t>
            </a:r>
            <a:r>
              <a:rPr lang="de-AT" dirty="0"/>
              <a:t> </a:t>
            </a:r>
            <a:r>
              <a:rPr lang="de-AT" dirty="0" err="1"/>
              <a:t>message</a:t>
            </a:r>
            <a:r>
              <a:rPr lang="de-AT" dirty="0"/>
              <a:t> </a:t>
            </a:r>
            <a:r>
              <a:rPr lang="de-AT" dirty="0" err="1"/>
              <a:t>broker</a:t>
            </a:r>
            <a:r>
              <a:rPr lang="de-AT" dirty="0"/>
              <a:t> (e.g. </a:t>
            </a:r>
            <a:r>
              <a:rPr lang="de-AT" dirty="0" err="1"/>
              <a:t>RabbitMQ</a:t>
            </a:r>
            <a:r>
              <a:rPr lang="de-AT" dirty="0"/>
              <a:t>)</a:t>
            </a:r>
          </a:p>
          <a:p>
            <a:r>
              <a:rPr lang="de-AT" dirty="0"/>
              <a:t>3 different QoS</a:t>
            </a:r>
          </a:p>
          <a:p>
            <a:pPr lvl="1"/>
            <a:r>
              <a:rPr lang="de-AT" dirty="0"/>
              <a:t>QoS 0: </a:t>
            </a:r>
            <a:r>
              <a:rPr lang="de-AT" dirty="0" err="1"/>
              <a:t>fire</a:t>
            </a:r>
            <a:r>
              <a:rPr lang="de-AT" dirty="0"/>
              <a:t> and </a:t>
            </a:r>
            <a:r>
              <a:rPr lang="de-AT" dirty="0" err="1"/>
              <a:t>forget</a:t>
            </a:r>
            <a:endParaRPr lang="de-AT" dirty="0"/>
          </a:p>
          <a:p>
            <a:pPr lvl="1"/>
            <a:r>
              <a:rPr lang="de-AT" dirty="0"/>
              <a:t>QoS 1: </a:t>
            </a:r>
            <a:r>
              <a:rPr lang="de-AT" dirty="0" err="1"/>
              <a:t>re-tried</a:t>
            </a:r>
            <a:r>
              <a:rPr lang="de-AT" dirty="0"/>
              <a:t> </a:t>
            </a:r>
            <a:r>
              <a:rPr lang="de-AT" dirty="0" err="1"/>
              <a:t>until</a:t>
            </a:r>
            <a:r>
              <a:rPr lang="de-AT" dirty="0"/>
              <a:t> ACK </a:t>
            </a:r>
            <a:r>
              <a:rPr lang="de-AT" dirty="0" err="1"/>
              <a:t>received</a:t>
            </a:r>
            <a:endParaRPr lang="de-AT" dirty="0"/>
          </a:p>
          <a:p>
            <a:pPr lvl="1"/>
            <a:r>
              <a:rPr lang="de-AT" dirty="0"/>
              <a:t>QoS 2: </a:t>
            </a:r>
            <a:r>
              <a:rPr lang="de-AT" dirty="0" err="1"/>
              <a:t>exactly</a:t>
            </a:r>
            <a:r>
              <a:rPr lang="de-AT" dirty="0"/>
              <a:t> </a:t>
            </a:r>
            <a:r>
              <a:rPr lang="de-AT" dirty="0" err="1"/>
              <a:t>once</a:t>
            </a:r>
            <a:endParaRPr lang="de-AT" dirty="0"/>
          </a:p>
          <a:p>
            <a:r>
              <a:rPr lang="de-AT" dirty="0"/>
              <a:t>Last Will</a:t>
            </a:r>
          </a:p>
          <a:p>
            <a:pPr lvl="1"/>
            <a:r>
              <a:rPr lang="de-AT" dirty="0"/>
              <a:t>Also 3 QoS</a:t>
            </a:r>
          </a:p>
        </p:txBody>
      </p:sp>
      <p:pic>
        <p:nvPicPr>
          <p:cNvPr id="1026" name="Picture 2" descr="https://upload.wikimedia.org/wikipedia/commons/thumb/8/82/MQTT_protocol_example_without_QoS.svg/1024px-MQTT_protocol_example_without_QoS.svg.png">
            <a:extLst>
              <a:ext uri="{FF2B5EF4-FFF2-40B4-BE49-F238E27FC236}">
                <a16:creationId xmlns:a16="http://schemas.microsoft.com/office/drawing/2014/main" id="{371B5A9C-EE26-4441-8EBF-3BE2E4BA5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602" y="2685879"/>
            <a:ext cx="3512309" cy="381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507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E2E519-1971-46EF-A053-3D3BBB753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AMQP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ACE09E-28FA-49CD-AF14-AA79EEECD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Advanced</a:t>
            </a:r>
            <a:r>
              <a:rPr lang="de-AT" dirty="0"/>
              <a:t> Message Queuing Protocol</a:t>
            </a:r>
          </a:p>
          <a:p>
            <a:r>
              <a:rPr lang="de-AT" dirty="0"/>
              <a:t>The </a:t>
            </a:r>
            <a:r>
              <a:rPr lang="de-AT" dirty="0" err="1"/>
              <a:t>main</a:t>
            </a:r>
            <a:r>
              <a:rPr lang="de-AT" dirty="0"/>
              <a:t> </a:t>
            </a:r>
            <a:r>
              <a:rPr lang="de-AT" dirty="0" err="1"/>
              <a:t>protocol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RabbitMQ</a:t>
            </a:r>
            <a:endParaRPr lang="de-AT" dirty="0"/>
          </a:p>
          <a:p>
            <a:r>
              <a:rPr lang="de-AT" dirty="0" err="1"/>
              <a:t>queuing</a:t>
            </a:r>
            <a:r>
              <a:rPr lang="de-AT" dirty="0"/>
              <a:t> &amp; </a:t>
            </a:r>
            <a:r>
              <a:rPr lang="de-AT" dirty="0" err="1"/>
              <a:t>routing</a:t>
            </a:r>
            <a:r>
              <a:rPr lang="de-AT" dirty="0"/>
              <a:t> (</a:t>
            </a:r>
            <a:r>
              <a:rPr lang="de-AT" dirty="0" err="1"/>
              <a:t>point</a:t>
            </a:r>
            <a:r>
              <a:rPr lang="de-AT" dirty="0"/>
              <a:t> 2 </a:t>
            </a:r>
            <a:r>
              <a:rPr lang="de-AT" dirty="0" err="1"/>
              <a:t>point</a:t>
            </a:r>
            <a:r>
              <a:rPr lang="de-AT" dirty="0"/>
              <a:t>, publish/</a:t>
            </a:r>
            <a:r>
              <a:rPr lang="de-AT" dirty="0" err="1"/>
              <a:t>subscribe</a:t>
            </a:r>
            <a:r>
              <a:rPr lang="de-AT" dirty="0"/>
              <a:t>)</a:t>
            </a:r>
          </a:p>
          <a:p>
            <a:r>
              <a:rPr lang="de-AT" dirty="0"/>
              <a:t>More </a:t>
            </a:r>
            <a:r>
              <a:rPr lang="de-AT" dirty="0" err="1"/>
              <a:t>possibilities</a:t>
            </a:r>
            <a:r>
              <a:rPr lang="de-AT" dirty="0"/>
              <a:t> and </a:t>
            </a:r>
            <a:r>
              <a:rPr lang="de-AT" dirty="0" err="1"/>
              <a:t>way</a:t>
            </a:r>
            <a:r>
              <a:rPr lang="de-AT" dirty="0"/>
              <a:t> </a:t>
            </a:r>
            <a:r>
              <a:rPr lang="de-AT" dirty="0" err="1"/>
              <a:t>more</a:t>
            </a:r>
            <a:r>
              <a:rPr lang="de-AT" dirty="0"/>
              <a:t> </a:t>
            </a:r>
            <a:r>
              <a:rPr lang="de-AT" dirty="0" err="1"/>
              <a:t>overhead</a:t>
            </a:r>
            <a:r>
              <a:rPr lang="de-AT" dirty="0"/>
              <a:t> </a:t>
            </a:r>
            <a:r>
              <a:rPr lang="de-AT" dirty="0" err="1"/>
              <a:t>than</a:t>
            </a:r>
            <a:r>
              <a:rPr lang="de-AT" dirty="0"/>
              <a:t> MQTT</a:t>
            </a:r>
          </a:p>
          <a:p>
            <a:pPr lvl="1"/>
            <a:r>
              <a:rPr lang="de-AT" dirty="0" err="1"/>
              <a:t>Fanout</a:t>
            </a:r>
            <a:r>
              <a:rPr lang="de-AT" dirty="0"/>
              <a:t>, </a:t>
            </a:r>
            <a:r>
              <a:rPr lang="de-AT" dirty="0" err="1"/>
              <a:t>direct</a:t>
            </a:r>
            <a:r>
              <a:rPr lang="de-AT" dirty="0"/>
              <a:t>, </a:t>
            </a:r>
            <a:r>
              <a:rPr lang="de-AT" dirty="0" err="1"/>
              <a:t>topic</a:t>
            </a:r>
            <a:r>
              <a:rPr lang="de-AT" dirty="0"/>
              <a:t> …</a:t>
            </a:r>
          </a:p>
          <a:p>
            <a:r>
              <a:rPr lang="de-AT" dirty="0"/>
              <a:t>Due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complexity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protocol</a:t>
            </a:r>
            <a:r>
              <a:rPr lang="de-AT" dirty="0"/>
              <a:t> not </a:t>
            </a:r>
            <a:r>
              <a:rPr lang="de-AT" dirty="0" err="1"/>
              <a:t>longer</a:t>
            </a:r>
            <a:r>
              <a:rPr lang="de-AT" dirty="0"/>
              <a:t> </a:t>
            </a:r>
            <a:r>
              <a:rPr lang="de-AT" dirty="0" err="1"/>
              <a:t>investigated</a:t>
            </a:r>
            <a:endParaRPr lang="de-AT" dirty="0"/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195D8BE-53A1-4DC8-83C8-C6C012DFA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200" y="2160589"/>
            <a:ext cx="1831802" cy="2301107"/>
          </a:xfrm>
          <a:prstGeom prst="rect">
            <a:avLst/>
          </a:prstGeom>
        </p:spPr>
      </p:pic>
      <p:pic>
        <p:nvPicPr>
          <p:cNvPr id="2050" name="Picture 2" descr="exchange delivering messages to  queues based on routing key">
            <a:extLst>
              <a:ext uri="{FF2B5EF4-FFF2-40B4-BE49-F238E27FC236}">
                <a16:creationId xmlns:a16="http://schemas.microsoft.com/office/drawing/2014/main" id="{3DA91DE7-E66B-40E9-B770-6F2D8F5F2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273" y="4776437"/>
            <a:ext cx="2206625" cy="166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xchange delivering messages to three queues">
            <a:extLst>
              <a:ext uri="{FF2B5EF4-FFF2-40B4-BE49-F238E27FC236}">
                <a16:creationId xmlns:a16="http://schemas.microsoft.com/office/drawing/2014/main" id="{A7E8C5FD-C77B-46A8-8BC1-DC4DE0694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537" y="4776437"/>
            <a:ext cx="2508963" cy="166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554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8727F2-A507-4CF3-B7DF-2742146CD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HTTP 1.1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38958E-57F9-4DDF-B388-6B54ED233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HyperText</a:t>
            </a:r>
            <a:r>
              <a:rPr lang="de-AT" dirty="0"/>
              <a:t> Transfer Protocol</a:t>
            </a:r>
          </a:p>
          <a:p>
            <a:r>
              <a:rPr lang="de-AT" dirty="0" err="1"/>
              <a:t>Plaintext</a:t>
            </a:r>
            <a:r>
              <a:rPr lang="de-AT" dirty="0"/>
              <a:t> / human </a:t>
            </a:r>
            <a:r>
              <a:rPr lang="de-AT" dirty="0" err="1"/>
              <a:t>readable</a:t>
            </a:r>
            <a:endParaRPr lang="de-AT" dirty="0"/>
          </a:p>
          <a:p>
            <a:r>
              <a:rPr lang="de-AT" dirty="0"/>
              <a:t>Request/</a:t>
            </a:r>
            <a:r>
              <a:rPr lang="de-AT" dirty="0" err="1"/>
              <a:t>response</a:t>
            </a:r>
            <a:r>
              <a:rPr lang="de-AT" dirty="0"/>
              <a:t> </a:t>
            </a:r>
            <a:r>
              <a:rPr lang="de-AT" dirty="0" err="1"/>
              <a:t>model</a:t>
            </a:r>
            <a:endParaRPr lang="de-AT" dirty="0"/>
          </a:p>
          <a:p>
            <a:r>
              <a:rPr lang="de-AT" dirty="0" err="1"/>
              <a:t>RabbitMQ</a:t>
            </a:r>
            <a:r>
              <a:rPr lang="de-AT" dirty="0"/>
              <a:t> </a:t>
            </a:r>
            <a:r>
              <a:rPr lang="de-AT" dirty="0" err="1"/>
              <a:t>plugin</a:t>
            </a:r>
            <a:r>
              <a:rPr lang="de-AT" dirty="0"/>
              <a:t> </a:t>
            </a:r>
            <a:r>
              <a:rPr lang="de-AT" dirty="0" err="1"/>
              <a:t>available</a:t>
            </a:r>
            <a:endParaRPr lang="de-AT" dirty="0"/>
          </a:p>
          <a:p>
            <a:r>
              <a:rPr lang="de-AT" dirty="0"/>
              <a:t>Reliable </a:t>
            </a:r>
            <a:r>
              <a:rPr lang="de-AT" dirty="0" err="1"/>
              <a:t>through</a:t>
            </a:r>
            <a:r>
              <a:rPr lang="de-AT" dirty="0"/>
              <a:t> TCP</a:t>
            </a:r>
          </a:p>
          <a:p>
            <a:r>
              <a:rPr lang="de-AT" dirty="0"/>
              <a:t>Lots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overhead</a:t>
            </a:r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2EFB59F-6DF7-4346-B863-06D781C26AD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487957" y="1165716"/>
            <a:ext cx="1700639" cy="2122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550FFE1-7573-4112-B3C7-56A2B8D423F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522180" y="4415962"/>
            <a:ext cx="5147640" cy="1625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5918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909064-7D1B-4642-8114-9A746305C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CoAP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982F67-B6C2-4A00-BC4D-4249155A4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Constrained</a:t>
            </a:r>
            <a:r>
              <a:rPr lang="de-AT" dirty="0"/>
              <a:t> </a:t>
            </a:r>
            <a:r>
              <a:rPr lang="de-AT" dirty="0" err="1"/>
              <a:t>Application</a:t>
            </a:r>
            <a:r>
              <a:rPr lang="de-AT" dirty="0"/>
              <a:t> Protocol</a:t>
            </a:r>
          </a:p>
          <a:p>
            <a:r>
              <a:rPr lang="de-AT" dirty="0"/>
              <a:t>HTTP in </a:t>
            </a:r>
            <a:r>
              <a:rPr lang="de-AT" dirty="0" err="1"/>
              <a:t>binary</a:t>
            </a:r>
            <a:endParaRPr lang="de-AT" dirty="0"/>
          </a:p>
          <a:p>
            <a:r>
              <a:rPr lang="de-AT" dirty="0" err="1"/>
              <a:t>Uses</a:t>
            </a:r>
            <a:r>
              <a:rPr lang="de-AT" dirty="0"/>
              <a:t> UDP (</a:t>
            </a:r>
            <a:r>
              <a:rPr lang="de-AT" dirty="0" err="1"/>
              <a:t>about</a:t>
            </a:r>
            <a:r>
              <a:rPr lang="de-AT" dirty="0"/>
              <a:t> 20 </a:t>
            </a:r>
            <a:r>
              <a:rPr lang="de-AT" dirty="0" err="1"/>
              <a:t>bytes</a:t>
            </a:r>
            <a:r>
              <a:rPr lang="de-AT" dirty="0"/>
              <a:t> </a:t>
            </a:r>
            <a:r>
              <a:rPr lang="de-AT" dirty="0" err="1"/>
              <a:t>less</a:t>
            </a:r>
            <a:r>
              <a:rPr lang="de-AT" dirty="0"/>
              <a:t> </a:t>
            </a:r>
            <a:r>
              <a:rPr lang="de-AT" dirty="0" err="1"/>
              <a:t>than</a:t>
            </a:r>
            <a:r>
              <a:rPr lang="de-AT" dirty="0"/>
              <a:t> TCP)</a:t>
            </a:r>
          </a:p>
          <a:p>
            <a:r>
              <a:rPr lang="de-AT" dirty="0" err="1"/>
              <a:t>RabbitMQ</a:t>
            </a:r>
            <a:r>
              <a:rPr lang="de-AT" dirty="0"/>
              <a:t> </a:t>
            </a:r>
            <a:r>
              <a:rPr lang="de-AT" dirty="0" err="1"/>
              <a:t>plugin</a:t>
            </a:r>
            <a:r>
              <a:rPr lang="de-AT" dirty="0"/>
              <a:t> (</a:t>
            </a:r>
            <a:r>
              <a:rPr lang="de-AT" dirty="0" err="1"/>
              <a:t>only</a:t>
            </a:r>
            <a:r>
              <a:rPr lang="de-AT" dirty="0"/>
              <a:t> 3.6)</a:t>
            </a:r>
          </a:p>
          <a:p>
            <a:r>
              <a:rPr lang="de-AT" dirty="0" err="1"/>
              <a:t>Reliability</a:t>
            </a:r>
            <a:r>
              <a:rPr lang="de-AT" dirty="0"/>
              <a:t> </a:t>
            </a:r>
            <a:r>
              <a:rPr lang="de-AT" dirty="0" err="1"/>
              <a:t>implemented</a:t>
            </a:r>
            <a:r>
              <a:rPr lang="de-AT" dirty="0"/>
              <a:t> in </a:t>
            </a:r>
            <a:r>
              <a:rPr lang="de-AT" dirty="0" err="1"/>
              <a:t>CoAP</a:t>
            </a:r>
            <a:endParaRPr lang="de-AT" dirty="0"/>
          </a:p>
          <a:p>
            <a:r>
              <a:rPr lang="de-AT" dirty="0"/>
              <a:t>Easy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convert</a:t>
            </a:r>
            <a:r>
              <a:rPr lang="de-AT" dirty="0"/>
              <a:t> </a:t>
            </a:r>
            <a:r>
              <a:rPr lang="de-AT" dirty="0" err="1"/>
              <a:t>CoAP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HTTP</a:t>
            </a:r>
          </a:p>
          <a:p>
            <a:r>
              <a:rPr lang="de-AT" dirty="0"/>
              <a:t>Observable (like publish / </a:t>
            </a:r>
            <a:r>
              <a:rPr lang="de-AT" dirty="0" err="1"/>
              <a:t>subscribe</a:t>
            </a:r>
            <a:r>
              <a:rPr lang="de-AT" dirty="0"/>
              <a:t>)</a:t>
            </a:r>
          </a:p>
          <a:p>
            <a:r>
              <a:rPr lang="de-AT" dirty="0"/>
              <a:t>Eventual </a:t>
            </a:r>
            <a:r>
              <a:rPr lang="de-AT" dirty="0" err="1"/>
              <a:t>problem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routers</a:t>
            </a:r>
            <a:endParaRPr lang="de-AT" dirty="0"/>
          </a:p>
          <a:p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092E782-40B1-4973-82E3-55595F92B20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044952" y="1109029"/>
            <a:ext cx="1685160" cy="2103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9028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A8B2C5-5D47-435C-9818-024E0E443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WebSockets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039068-3C9B-42C6-9477-ACD5610FE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17275"/>
            <a:ext cx="8596668" cy="3880773"/>
          </a:xfrm>
        </p:spPr>
        <p:txBody>
          <a:bodyPr/>
          <a:lstStyle/>
          <a:p>
            <a:r>
              <a:rPr lang="de-AT" dirty="0" err="1"/>
              <a:t>Full</a:t>
            </a:r>
            <a:r>
              <a:rPr lang="de-AT" dirty="0"/>
              <a:t>-duplex </a:t>
            </a:r>
            <a:r>
              <a:rPr lang="de-AT" dirty="0" err="1"/>
              <a:t>communication</a:t>
            </a:r>
            <a:r>
              <a:rPr lang="de-AT" dirty="0"/>
              <a:t> </a:t>
            </a:r>
            <a:r>
              <a:rPr lang="de-AT" dirty="0" err="1"/>
              <a:t>over</a:t>
            </a:r>
            <a:r>
              <a:rPr lang="de-AT" dirty="0"/>
              <a:t> </a:t>
            </a:r>
            <a:r>
              <a:rPr lang="de-AT" dirty="0" err="1"/>
              <a:t>single</a:t>
            </a:r>
            <a:r>
              <a:rPr lang="de-AT" dirty="0"/>
              <a:t> TCP </a:t>
            </a:r>
            <a:r>
              <a:rPr lang="de-AT" dirty="0" err="1"/>
              <a:t>connection</a:t>
            </a:r>
            <a:endParaRPr lang="de-AT" dirty="0"/>
          </a:p>
          <a:p>
            <a:r>
              <a:rPr lang="de-AT" dirty="0"/>
              <a:t>Handshake </a:t>
            </a:r>
            <a:r>
              <a:rPr lang="de-AT" dirty="0" err="1"/>
              <a:t>uses</a:t>
            </a:r>
            <a:r>
              <a:rPr lang="de-AT" dirty="0"/>
              <a:t> HTTP Upgrade </a:t>
            </a:r>
            <a:r>
              <a:rPr lang="de-AT" dirty="0" err="1"/>
              <a:t>header</a:t>
            </a:r>
            <a:endParaRPr lang="de-AT" dirty="0"/>
          </a:p>
          <a:p>
            <a:r>
              <a:rPr lang="de-AT" dirty="0"/>
              <a:t>Own </a:t>
            </a:r>
            <a:r>
              <a:rPr lang="de-AT" dirty="0" err="1"/>
              <a:t>server</a:t>
            </a:r>
            <a:r>
              <a:rPr lang="de-AT" dirty="0"/>
              <a:t> (</a:t>
            </a:r>
            <a:r>
              <a:rPr lang="de-AT" dirty="0" err="1"/>
              <a:t>or</a:t>
            </a:r>
            <a:r>
              <a:rPr lang="de-AT" dirty="0"/>
              <a:t> </a:t>
            </a:r>
            <a:r>
              <a:rPr lang="de-AT" dirty="0" err="1"/>
              <a:t>service</a:t>
            </a:r>
            <a:r>
              <a:rPr lang="de-AT" dirty="0"/>
              <a:t>) </a:t>
            </a:r>
            <a:r>
              <a:rPr lang="de-AT" dirty="0" err="1"/>
              <a:t>needed</a:t>
            </a:r>
            <a:endParaRPr lang="de-AT" dirty="0"/>
          </a:p>
          <a:p>
            <a:r>
              <a:rPr lang="de-AT" dirty="0"/>
              <a:t>Additional </a:t>
            </a:r>
            <a:r>
              <a:rPr lang="de-AT" dirty="0" err="1"/>
              <a:t>parser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match</a:t>
            </a:r>
            <a:r>
              <a:rPr lang="de-AT" dirty="0"/>
              <a:t> </a:t>
            </a:r>
            <a:r>
              <a:rPr lang="de-AT" dirty="0" err="1"/>
              <a:t>RabbitMQ</a:t>
            </a:r>
            <a:r>
              <a:rPr lang="de-AT" dirty="0"/>
              <a:t> </a:t>
            </a:r>
            <a:r>
              <a:rPr lang="de-AT" dirty="0" err="1"/>
              <a:t>needed</a:t>
            </a:r>
            <a:endParaRPr lang="de-AT" dirty="0"/>
          </a:p>
          <a:p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7426201-A609-4894-8778-885AC9697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157661"/>
            <a:ext cx="3314700" cy="1457325"/>
          </a:xfrm>
          <a:prstGeom prst="rect">
            <a:avLst/>
          </a:prstGeom>
        </p:spPr>
      </p:pic>
      <p:pic>
        <p:nvPicPr>
          <p:cNvPr id="6" name="Grafik 5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7BABBB70-ADE5-45CE-91BE-2F93904B1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8219" y="609600"/>
            <a:ext cx="1564297" cy="233362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5D31E1F-099C-40FE-B507-FCB92C53B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9018" y="4633911"/>
            <a:ext cx="379095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895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A8C281-8D5B-4C79-BBCB-919C379F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STOMP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0D0094-38E8-4495-8C77-395BE46C5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Streaming (</a:t>
            </a:r>
            <a:r>
              <a:rPr lang="de-AT" dirty="0" err="1"/>
              <a:t>or</a:t>
            </a:r>
            <a:r>
              <a:rPr lang="de-AT" dirty="0"/>
              <a:t> Simple) Text </a:t>
            </a:r>
            <a:r>
              <a:rPr lang="de-AT" dirty="0" err="1"/>
              <a:t>Oriented</a:t>
            </a:r>
            <a:r>
              <a:rPr lang="de-AT" dirty="0"/>
              <a:t> Messaging Protocol</a:t>
            </a:r>
          </a:p>
          <a:p>
            <a:r>
              <a:rPr lang="de-AT" dirty="0"/>
              <a:t>Plain </a:t>
            </a:r>
            <a:r>
              <a:rPr lang="de-AT" dirty="0" err="1"/>
              <a:t>text</a:t>
            </a:r>
            <a:endParaRPr lang="de-AT" dirty="0"/>
          </a:p>
          <a:p>
            <a:r>
              <a:rPr lang="de-AT" dirty="0" err="1"/>
              <a:t>Similar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HTTP, but </a:t>
            </a:r>
            <a:r>
              <a:rPr lang="de-AT" dirty="0" err="1"/>
              <a:t>less</a:t>
            </a:r>
            <a:r>
              <a:rPr lang="de-AT" dirty="0"/>
              <a:t> </a:t>
            </a:r>
            <a:r>
              <a:rPr lang="de-AT" dirty="0" err="1"/>
              <a:t>overhead</a:t>
            </a:r>
            <a:endParaRPr lang="de-AT" dirty="0"/>
          </a:p>
          <a:p>
            <a:r>
              <a:rPr lang="de-AT" dirty="0" err="1"/>
              <a:t>RabbitMQ</a:t>
            </a:r>
            <a:r>
              <a:rPr lang="de-AT" dirty="0"/>
              <a:t> </a:t>
            </a:r>
            <a:r>
              <a:rPr lang="de-AT" dirty="0" err="1"/>
              <a:t>plugin</a:t>
            </a:r>
            <a:r>
              <a:rPr lang="de-AT" dirty="0"/>
              <a:t> </a:t>
            </a:r>
            <a:r>
              <a:rPr lang="de-AT" dirty="0" err="1"/>
              <a:t>available</a:t>
            </a:r>
            <a:endParaRPr lang="de-AT" dirty="0"/>
          </a:p>
          <a:p>
            <a:r>
              <a:rPr lang="de-AT" dirty="0"/>
              <a:t>(also </a:t>
            </a:r>
            <a:r>
              <a:rPr lang="de-AT" dirty="0" err="1"/>
              <a:t>available</a:t>
            </a:r>
            <a:r>
              <a:rPr lang="de-AT" dirty="0"/>
              <a:t> </a:t>
            </a:r>
            <a:r>
              <a:rPr lang="de-AT" dirty="0" err="1"/>
              <a:t>as</a:t>
            </a:r>
            <a:r>
              <a:rPr lang="de-AT" dirty="0"/>
              <a:t> </a:t>
            </a:r>
            <a:r>
              <a:rPr lang="de-AT" dirty="0" err="1"/>
              <a:t>WebSTOMP</a:t>
            </a:r>
            <a:r>
              <a:rPr lang="de-AT" dirty="0"/>
              <a:t>, </a:t>
            </a:r>
            <a:r>
              <a:rPr lang="de-AT" dirty="0" err="1"/>
              <a:t>only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Javascript</a:t>
            </a:r>
            <a:r>
              <a:rPr lang="de-AT" dirty="0"/>
              <a:t>)</a:t>
            </a:r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192D2BB-3D64-40A9-89FD-A73A9922D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7936" y="1077821"/>
            <a:ext cx="1871662" cy="235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98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AFF581-F644-4E64-B2B6-76AE5DA07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Sockets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9C452F-9C1C-47F4-AC08-C6A61ABCC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Internal </a:t>
            </a:r>
            <a:r>
              <a:rPr lang="de-AT" dirty="0" err="1"/>
              <a:t>endpoint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sending</a:t>
            </a:r>
            <a:r>
              <a:rPr lang="de-AT" dirty="0"/>
              <a:t> </a:t>
            </a:r>
            <a:r>
              <a:rPr lang="de-AT" dirty="0" err="1"/>
              <a:t>or</a:t>
            </a:r>
            <a:r>
              <a:rPr lang="de-AT" dirty="0"/>
              <a:t> </a:t>
            </a:r>
            <a:r>
              <a:rPr lang="de-AT" dirty="0" err="1"/>
              <a:t>receiving</a:t>
            </a:r>
            <a:r>
              <a:rPr lang="de-AT" dirty="0"/>
              <a:t> </a:t>
            </a:r>
            <a:r>
              <a:rPr lang="de-AT" dirty="0" err="1"/>
              <a:t>data</a:t>
            </a:r>
            <a:endParaRPr lang="de-AT" dirty="0"/>
          </a:p>
          <a:p>
            <a:r>
              <a:rPr lang="de-AT" dirty="0"/>
              <a:t>Can </a:t>
            </a:r>
            <a:r>
              <a:rPr lang="de-AT" dirty="0" err="1"/>
              <a:t>build</a:t>
            </a:r>
            <a:r>
              <a:rPr lang="de-AT" dirty="0"/>
              <a:t> own </a:t>
            </a:r>
            <a:r>
              <a:rPr lang="de-AT" dirty="0" err="1"/>
              <a:t>protocol</a:t>
            </a:r>
            <a:endParaRPr lang="de-AT" dirty="0"/>
          </a:p>
          <a:p>
            <a:r>
              <a:rPr lang="de-AT" dirty="0"/>
              <a:t>Own Server and Parser </a:t>
            </a:r>
            <a:r>
              <a:rPr lang="de-AT" dirty="0" err="1"/>
              <a:t>needed</a:t>
            </a:r>
            <a:endParaRPr lang="de-AT" dirty="0"/>
          </a:p>
          <a:p>
            <a:r>
              <a:rPr lang="de-AT" dirty="0"/>
              <a:t>Send </a:t>
            </a:r>
            <a:r>
              <a:rPr lang="de-AT" dirty="0" err="1"/>
              <a:t>only</a:t>
            </a:r>
            <a:r>
              <a:rPr lang="de-AT" dirty="0"/>
              <a:t> </a:t>
            </a:r>
            <a:r>
              <a:rPr lang="de-AT" dirty="0" err="1"/>
              <a:t>important</a:t>
            </a:r>
            <a:r>
              <a:rPr lang="de-AT" dirty="0"/>
              <a:t> </a:t>
            </a:r>
            <a:r>
              <a:rPr lang="de-AT" dirty="0" err="1"/>
              <a:t>data</a:t>
            </a:r>
            <a:endParaRPr lang="de-AT" dirty="0"/>
          </a:p>
          <a:p>
            <a:r>
              <a:rPr lang="de-AT" dirty="0"/>
              <a:t>Own </a:t>
            </a:r>
            <a:r>
              <a:rPr lang="de-AT" dirty="0" err="1"/>
              <a:t>implementation</a:t>
            </a:r>
            <a:r>
              <a:rPr lang="de-AT" dirty="0"/>
              <a:t>:</a:t>
            </a:r>
          </a:p>
          <a:p>
            <a:pPr lvl="1"/>
            <a:r>
              <a:rPr lang="de-AT" dirty="0"/>
              <a:t>1 Statusbyte</a:t>
            </a:r>
          </a:p>
          <a:p>
            <a:pPr lvl="1"/>
            <a:r>
              <a:rPr lang="de-AT" dirty="0"/>
              <a:t>Send </a:t>
            </a:r>
            <a:r>
              <a:rPr lang="de-AT" dirty="0" err="1"/>
              <a:t>topic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connect</a:t>
            </a:r>
            <a:r>
              <a:rPr lang="de-AT" dirty="0"/>
              <a:t>, not </a:t>
            </a:r>
            <a:r>
              <a:rPr lang="de-AT" dirty="0" err="1"/>
              <a:t>with</a:t>
            </a:r>
            <a:r>
              <a:rPr lang="de-AT" dirty="0"/>
              <a:t> publish</a:t>
            </a:r>
          </a:p>
          <a:p>
            <a:pPr lvl="1"/>
            <a:r>
              <a:rPr lang="de-AT" dirty="0" err="1"/>
              <a:t>Implemented</a:t>
            </a:r>
            <a:r>
              <a:rPr lang="de-AT" dirty="0"/>
              <a:t> like MQTT QoS 1</a:t>
            </a:r>
          </a:p>
          <a:p>
            <a:endParaRPr lang="de-AT" dirty="0"/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C3F473E-5124-4570-929F-2BCB02E17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509" y="511966"/>
            <a:ext cx="1730053" cy="217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201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395</Words>
  <Application>Microsoft Office PowerPoint</Application>
  <PresentationFormat>Breitbild</PresentationFormat>
  <Paragraphs>78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Facette</vt:lpstr>
      <vt:lpstr>IoT Protocols</vt:lpstr>
      <vt:lpstr>Overall Informations</vt:lpstr>
      <vt:lpstr>MQTT</vt:lpstr>
      <vt:lpstr>AMQP</vt:lpstr>
      <vt:lpstr>HTTP 1.1</vt:lpstr>
      <vt:lpstr>CoAP</vt:lpstr>
      <vt:lpstr>WebSockets</vt:lpstr>
      <vt:lpstr>STOMP</vt:lpstr>
      <vt:lpstr>Sockets</vt:lpstr>
      <vt:lpstr>Message Format</vt:lpstr>
      <vt:lpstr>Results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Protocols</dc:title>
  <dc:creator>Zohan</dc:creator>
  <cp:lastModifiedBy>Simon Fink</cp:lastModifiedBy>
  <cp:revision>43</cp:revision>
  <dcterms:created xsi:type="dcterms:W3CDTF">2018-12-17T18:53:45Z</dcterms:created>
  <dcterms:modified xsi:type="dcterms:W3CDTF">2018-12-20T10:27:07Z</dcterms:modified>
</cp:coreProperties>
</file>