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6" r:id="rId5"/>
    <p:sldId id="303" r:id="rId6"/>
    <p:sldId id="304" r:id="rId7"/>
    <p:sldId id="305" r:id="rId8"/>
    <p:sldId id="295" r:id="rId9"/>
    <p:sldId id="275" r:id="rId10"/>
    <p:sldId id="306" r:id="rId11"/>
    <p:sldId id="319" r:id="rId12"/>
    <p:sldId id="308" r:id="rId13"/>
    <p:sldId id="322" r:id="rId14"/>
    <p:sldId id="310" r:id="rId15"/>
    <p:sldId id="311" r:id="rId16"/>
    <p:sldId id="312" r:id="rId17"/>
    <p:sldId id="298" r:id="rId18"/>
    <p:sldId id="313" r:id="rId19"/>
    <p:sldId id="315" r:id="rId20"/>
    <p:sldId id="316" r:id="rId21"/>
    <p:sldId id="328" r:id="rId22"/>
    <p:sldId id="314" r:id="rId23"/>
    <p:sldId id="330" r:id="rId24"/>
    <p:sldId id="293" r:id="rId25"/>
    <p:sldId id="318" r:id="rId26"/>
    <p:sldId id="302" r:id="rId27"/>
    <p:sldId id="323" r:id="rId28"/>
    <p:sldId id="326" r:id="rId29"/>
    <p:sldId id="324" r:id="rId30"/>
    <p:sldId id="325" r:id="rId31"/>
    <p:sldId id="317" r:id="rId32"/>
    <p:sldId id="327" r:id="rId33"/>
    <p:sldId id="329" r:id="rId3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2" autoAdjust="0"/>
    <p:restoredTop sz="86722" autoAdjust="0"/>
  </p:normalViewPr>
  <p:slideViewPr>
    <p:cSldViewPr snapToObjects="1">
      <p:cViewPr varScale="1">
        <p:scale>
          <a:sx n="99" d="100"/>
          <a:sy n="99" d="100"/>
        </p:scale>
        <p:origin x="672" y="78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6908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18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283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i="1" u="sng" dirty="0" err="1"/>
              <a:t>Bandwidth</a:t>
            </a:r>
            <a:r>
              <a:rPr lang="de-CH" b="1" i="1" u="sng" dirty="0"/>
              <a:t> h </a:t>
            </a:r>
            <a:r>
              <a:rPr lang="de-CH" b="1" i="1" u="sng" dirty="0" err="1"/>
              <a:t>controls</a:t>
            </a:r>
            <a:r>
              <a:rPr lang="de-CH" b="1" i="1" u="sng" dirty="0"/>
              <a:t> </a:t>
            </a:r>
            <a:r>
              <a:rPr lang="de-CH" b="1" i="1" u="sng" dirty="0" err="1"/>
              <a:t>bias-variance</a:t>
            </a:r>
            <a:r>
              <a:rPr lang="de-CH" b="1" i="1" u="sng" dirty="0"/>
              <a:t> </a:t>
            </a:r>
            <a:r>
              <a:rPr lang="de-CH" b="1" i="1" u="sng" dirty="0" err="1"/>
              <a:t>tradeoff</a:t>
            </a:r>
            <a:r>
              <a:rPr lang="de-CH" b="1" i="1" u="sng" dirty="0"/>
              <a:t> -&gt; find h e.g. </a:t>
            </a:r>
            <a:r>
              <a:rPr lang="de-CH" b="1" i="1" u="sng" dirty="0" err="1"/>
              <a:t>by</a:t>
            </a:r>
            <a:r>
              <a:rPr lang="de-CH" b="1" i="1" u="sng" dirty="0"/>
              <a:t> </a:t>
            </a:r>
            <a:r>
              <a:rPr lang="de-CH" b="1" i="1" u="sng" dirty="0" err="1"/>
              <a:t>cross</a:t>
            </a:r>
            <a:r>
              <a:rPr lang="de-CH" b="1" i="1" u="sng" dirty="0"/>
              <a:t>-validation, but </a:t>
            </a:r>
            <a:r>
              <a:rPr lang="de-CH" b="1" i="1" u="sng" dirty="0" err="1"/>
              <a:t>there</a:t>
            </a:r>
            <a:r>
              <a:rPr lang="de-CH" b="1" i="1" u="sng" dirty="0"/>
              <a:t> </a:t>
            </a:r>
            <a:r>
              <a:rPr lang="de-CH" b="1" i="1" u="sng" dirty="0" err="1"/>
              <a:t>is</a:t>
            </a:r>
            <a:r>
              <a:rPr lang="de-CH" b="1" i="1" u="sng" dirty="0"/>
              <a:t> </a:t>
            </a:r>
            <a:r>
              <a:rPr lang="de-CH" b="1" i="1" u="sng" dirty="0" err="1"/>
              <a:t>no</a:t>
            </a:r>
            <a:r>
              <a:rPr lang="de-CH" b="1" i="1" u="sng" dirty="0"/>
              <a:t> </a:t>
            </a:r>
            <a:r>
              <a:rPr lang="de-CH" b="1" i="1" u="sng" dirty="0" err="1"/>
              <a:t>clear</a:t>
            </a:r>
            <a:r>
              <a:rPr lang="de-CH" b="1" i="1" u="sng" dirty="0"/>
              <a:t> </a:t>
            </a:r>
            <a:r>
              <a:rPr lang="de-CH" b="1" i="1" u="sng" dirty="0" err="1"/>
              <a:t>way</a:t>
            </a:r>
            <a:r>
              <a:rPr lang="de-CH" b="1" i="1" u="sng" dirty="0"/>
              <a:t> </a:t>
            </a:r>
            <a:r>
              <a:rPr lang="de-CH" b="1" i="1" u="sng" dirty="0" err="1"/>
              <a:t>how</a:t>
            </a:r>
            <a:r>
              <a:rPr lang="de-CH" b="1" i="1" u="sng" dirty="0"/>
              <a:t> </a:t>
            </a:r>
            <a:r>
              <a:rPr lang="de-CH" b="1" i="1" u="sng" dirty="0" err="1"/>
              <a:t>to</a:t>
            </a:r>
            <a:r>
              <a:rPr lang="de-CH" b="1" i="1" u="sng" dirty="0"/>
              <a:t> handle </a:t>
            </a:r>
            <a:r>
              <a:rPr lang="de-CH" b="1" i="1" u="sng" dirty="0" err="1"/>
              <a:t>this</a:t>
            </a:r>
            <a:r>
              <a:rPr lang="de-CH" b="1" i="1" u="sng" dirty="0"/>
              <a:t> in </a:t>
            </a:r>
            <a:r>
              <a:rPr lang="de-CH" b="1" i="1" u="sng" dirty="0" err="1"/>
              <a:t>practical</a:t>
            </a:r>
            <a:r>
              <a:rPr lang="de-CH" b="1" i="1" u="sng" dirty="0"/>
              <a:t> </a:t>
            </a:r>
            <a:r>
              <a:rPr lang="de-CH" b="1" i="1" u="sng" dirty="0" err="1"/>
              <a:t>applications</a:t>
            </a:r>
            <a:r>
              <a:rPr lang="de-CH" b="1" i="1" u="sng" dirty="0"/>
              <a:t> </a:t>
            </a:r>
            <a:r>
              <a:rPr lang="de-CH" b="1" i="1" u="sng" dirty="0" err="1"/>
              <a:t>for</a:t>
            </a:r>
            <a:r>
              <a:rPr lang="de-CH" b="1" i="1" u="sng" dirty="0"/>
              <a:t> </a:t>
            </a:r>
            <a:r>
              <a:rPr lang="de-CH" b="1" i="1" u="sng" dirty="0" err="1"/>
              <a:t>clustering</a:t>
            </a:r>
            <a:endParaRPr lang="de-CH" b="1" i="1" u="sng" dirty="0"/>
          </a:p>
          <a:p>
            <a:r>
              <a:rPr lang="de-CH" b="1" i="1" u="sng" dirty="0"/>
              <a:t>https://scikit-learn.org/0.19/modules/generated/sklearn.cluster.estimate_bandwidth.html -&gt; </a:t>
            </a:r>
            <a:r>
              <a:rPr lang="de-CH" b="1" i="1" u="sng" dirty="0" err="1"/>
              <a:t>how</a:t>
            </a:r>
            <a:r>
              <a:rPr lang="de-CH" b="1" i="1" u="sng" dirty="0"/>
              <a:t> sklearn </a:t>
            </a:r>
            <a:r>
              <a:rPr lang="de-CH" b="1" i="1" u="sng" dirty="0" err="1"/>
              <a:t>does</a:t>
            </a:r>
            <a:r>
              <a:rPr lang="de-CH" b="1" i="1" u="sng" dirty="0"/>
              <a:t> </a:t>
            </a:r>
            <a:r>
              <a:rPr lang="de-CH" b="1" i="1" u="sng" dirty="0" err="1"/>
              <a:t>estimate</a:t>
            </a:r>
            <a:r>
              <a:rPr lang="de-CH" b="1" i="1" u="sng" dirty="0"/>
              <a:t> h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91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955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81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68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61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&gt;&gt;&gt;&gt;&gt;&gt;&gt;&gt;&gt;&gt; Cluster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so relevant, but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criterion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especially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external perform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CH" sz="40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b="1" i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endParaRPr lang="de-CH" sz="4000" b="1" i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655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sz="2000" b="0" i="0" u="none" dirty="0">
              <a:solidFill>
                <a:srgbClr val="00B0F0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81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720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56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828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38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618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171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48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0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9/15/2021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dirty="0"/>
              <a:t>Title of the presentation, Author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Determining the Optimal Number of Vowel Clusters in a Wide Range of Fundamental Frequencies using Unsupervised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4149080"/>
            <a:ext cx="10369550" cy="1584176"/>
          </a:xfrm>
        </p:spPr>
        <p:txBody>
          <a:bodyPr/>
          <a:lstStyle/>
          <a:p>
            <a:r>
              <a:rPr lang="en-US" sz="2800" b="1" dirty="0"/>
              <a:t>MSc Thesis Defense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Simon Frischknecht</a:t>
            </a:r>
          </a:p>
          <a:p>
            <a:endParaRPr lang="en-US" dirty="0"/>
          </a:p>
          <a:p>
            <a:r>
              <a:rPr lang="en-US" sz="2000" dirty="0"/>
              <a:t>September 16,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1ACE9C-CE20-49E5-9897-1C0E606B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88" y="1239539"/>
            <a:ext cx="3168352" cy="2160911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methods are unsupervised learning algorithms</a:t>
            </a:r>
          </a:p>
          <a:p>
            <a:r>
              <a:rPr lang="en-US" dirty="0"/>
              <a:t>No labels are used (in contrast to supervised learning)</a:t>
            </a:r>
          </a:p>
          <a:p>
            <a:r>
              <a:rPr lang="en-US" dirty="0"/>
              <a:t>These algorithms have the goal of finding groups in a dataset:</a:t>
            </a:r>
          </a:p>
          <a:p>
            <a:pPr lvl="1"/>
            <a:r>
              <a:rPr lang="en-US" dirty="0"/>
              <a:t>“Observations in the same group should be as similar as possible, and observations in different groups should be as dissimilar from each other as possible.”</a:t>
            </a:r>
          </a:p>
          <a:p>
            <a:r>
              <a:rPr lang="en-US" dirty="0"/>
              <a:t>Big challenge: how many clusters are there?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4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used clustering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Gaussian Mixture Model</a:t>
            </a:r>
          </a:p>
          <a:p>
            <a:pPr lvl="1"/>
            <a:r>
              <a:rPr lang="en-US" dirty="0"/>
              <a:t>Hierarchical Clustering</a:t>
            </a:r>
          </a:p>
          <a:p>
            <a:pPr lvl="1"/>
            <a:r>
              <a:rPr lang="en-US" dirty="0"/>
              <a:t>Spectral Clustering</a:t>
            </a:r>
          </a:p>
          <a:p>
            <a:pPr lvl="1"/>
            <a:r>
              <a:rPr lang="en-US" dirty="0"/>
              <a:t>Mean Shift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Affinity Propagation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9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iterative algorithm</a:t>
            </a:r>
          </a:p>
          <a:p>
            <a:r>
              <a:rPr lang="en-US" dirty="0"/>
              <a:t>Computationally fast</a:t>
            </a:r>
          </a:p>
          <a:p>
            <a:r>
              <a:rPr lang="en-US" dirty="0"/>
              <a:t>Solves non-convex optimization problem</a:t>
            </a:r>
          </a:p>
          <a:p>
            <a:r>
              <a:rPr lang="en-US" dirty="0"/>
              <a:t>Finds different solutions based on initialization and number of iterations</a:t>
            </a:r>
          </a:p>
          <a:p>
            <a:r>
              <a:rPr lang="en-US" dirty="0"/>
              <a:t>Needs to define the number of clusters k a priori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4A45A-2BC3-4B5B-A23B-C083FA98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18" y="3743082"/>
            <a:ext cx="2374967" cy="23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 (GMM)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can be seen as a special case of a GMM</a:t>
            </a:r>
          </a:p>
          <a:p>
            <a:r>
              <a:rPr lang="en-US" dirty="0"/>
              <a:t>It is a probabilistic technique that assumes normally distributed clusters</a:t>
            </a:r>
          </a:p>
          <a:p>
            <a:r>
              <a:rPr lang="en-US" dirty="0"/>
              <a:t>High flexibility, can easily overfit (Bias-variance tradeoff)</a:t>
            </a:r>
          </a:p>
          <a:p>
            <a:r>
              <a:rPr lang="en-US" dirty="0"/>
              <a:t>Computationally expensive (estimate covariance matrices)</a:t>
            </a:r>
          </a:p>
          <a:p>
            <a:r>
              <a:rPr lang="en-US" dirty="0"/>
              <a:t>Needs to define the number of clusters k a priori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A87843-0951-4BE3-9817-2F2DAD29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30" y="3514571"/>
            <a:ext cx="3465959" cy="2647481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76AF2A7-E33D-4AFF-81F7-81F86F2685F6}"/>
              </a:ext>
            </a:extLst>
          </p:cNvPr>
          <p:cNvSpPr/>
          <p:nvPr/>
        </p:nvSpPr>
        <p:spPr bwMode="auto">
          <a:xfrm rot="2001643">
            <a:off x="9272002" y="3175488"/>
            <a:ext cx="1066905" cy="2267608"/>
          </a:xfrm>
          <a:prstGeom prst="ellipse">
            <a:avLst/>
          </a:prstGeom>
          <a:solidFill>
            <a:srgbClr val="FFC000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7FD3277-BB7D-4EB7-8635-43154CA1F088}"/>
              </a:ext>
            </a:extLst>
          </p:cNvPr>
          <p:cNvSpPr/>
          <p:nvPr/>
        </p:nvSpPr>
        <p:spPr bwMode="auto">
          <a:xfrm rot="2760507">
            <a:off x="8432479" y="4669388"/>
            <a:ext cx="569496" cy="1680582"/>
          </a:xfrm>
          <a:prstGeom prst="ellipse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AE1696D-EBCA-4ACD-8536-7B72EC9DA10F}"/>
              </a:ext>
            </a:extLst>
          </p:cNvPr>
          <p:cNvSpPr/>
          <p:nvPr/>
        </p:nvSpPr>
        <p:spPr bwMode="auto">
          <a:xfrm rot="19460573">
            <a:off x="7308712" y="4362957"/>
            <a:ext cx="1992762" cy="1119799"/>
          </a:xfrm>
          <a:prstGeom prst="ellipse">
            <a:avLst/>
          </a:prstGeom>
          <a:solidFill>
            <a:srgbClr val="C000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1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to k-means and GMM</a:t>
            </a:r>
          </a:p>
          <a:p>
            <a:r>
              <a:rPr lang="en-US" dirty="0"/>
              <a:t>Clustering method based on kernel density estimation</a:t>
            </a:r>
          </a:p>
          <a:p>
            <a:r>
              <a:rPr lang="en-US" dirty="0"/>
              <a:t>Two parameters: kernel function and bandwidth</a:t>
            </a:r>
          </a:p>
          <a:p>
            <a:r>
              <a:rPr lang="en-US" dirty="0"/>
              <a:t>Find local maxima of estimated density</a:t>
            </a:r>
          </a:p>
          <a:p>
            <a:r>
              <a:rPr lang="en-US" dirty="0"/>
              <a:t>No need to define the number of clusters k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5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Validation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44120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Validation Techniques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needed to find optimal number of clusters</a:t>
            </a:r>
          </a:p>
          <a:p>
            <a:pPr marL="0" indent="0">
              <a:buNone/>
            </a:pPr>
            <a:endParaRPr lang="en-US" sz="1050" b="1" dirty="0"/>
          </a:p>
          <a:p>
            <a:r>
              <a:rPr lang="en-US" b="1" dirty="0"/>
              <a:t>Internal Evaluation</a:t>
            </a:r>
          </a:p>
          <a:p>
            <a:pPr lvl="1"/>
            <a:r>
              <a:rPr lang="en-US" dirty="0"/>
              <a:t>Do not make use of the true labels</a:t>
            </a:r>
          </a:p>
          <a:p>
            <a:pPr lvl="1"/>
            <a:r>
              <a:rPr lang="en-US" dirty="0"/>
              <a:t>More realistic for most real-world applications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Analyzed in thesis: Davies-Bouldin Index, </a:t>
            </a:r>
            <a:r>
              <a:rPr lang="en-US" dirty="0" err="1"/>
              <a:t>Calinski-Harabasz</a:t>
            </a:r>
            <a:r>
              <a:rPr lang="en-US" dirty="0"/>
              <a:t> Index, Dunn Index, Silhouette Index</a:t>
            </a:r>
          </a:p>
          <a:p>
            <a:r>
              <a:rPr lang="en-US" b="1" dirty="0"/>
              <a:t>External Evaluation</a:t>
            </a:r>
          </a:p>
          <a:p>
            <a:pPr lvl="1"/>
            <a:r>
              <a:rPr lang="en-US" dirty="0"/>
              <a:t>Make use of the ground truth</a:t>
            </a:r>
          </a:p>
          <a:p>
            <a:pPr lvl="1"/>
            <a:r>
              <a:rPr lang="en-US" dirty="0"/>
              <a:t>Potential to find optimal results</a:t>
            </a:r>
          </a:p>
          <a:p>
            <a:pPr lvl="1"/>
            <a:r>
              <a:rPr lang="en-US" dirty="0"/>
              <a:t>Analyzed in thesis: Rand Index, Fowlkes-Mallows Index, Mutual Information, V-Measure</a:t>
            </a:r>
          </a:p>
          <a:p>
            <a:pPr marL="342000" lvl="1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Some clustering algorithms estimate the optimal number of clusters by itself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4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Evaluation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2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988493"/>
            <a:ext cx="2088232" cy="792435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 dirty="0"/>
              <a:t>Internal Evaluation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0B6CD9-18C0-4281-9C6B-65B2FABD4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407754"/>
            <a:ext cx="5753156" cy="39876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A44C478-DDC9-4773-862F-A7A384B27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08" y="2392657"/>
            <a:ext cx="5753156" cy="3987608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8DFA8B1-FB09-4167-B319-25C4B609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596" y="1988494"/>
            <a:ext cx="2212852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026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68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10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600" b="1" kern="0" dirty="0"/>
              <a:t>External Evaluation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EFD72D2-6018-441D-8DEB-EE36880EBA68}"/>
              </a:ext>
            </a:extLst>
          </p:cNvPr>
          <p:cNvSpPr/>
          <p:nvPr/>
        </p:nvSpPr>
        <p:spPr bwMode="auto">
          <a:xfrm>
            <a:off x="263352" y="1844824"/>
            <a:ext cx="5753156" cy="4869160"/>
          </a:xfrm>
          <a:prstGeom prst="roundRect">
            <a:avLst>
              <a:gd name="adj" fmla="val 599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6CBC8BD-E0E3-41D8-959C-D8F72E0C036C}"/>
              </a:ext>
            </a:extLst>
          </p:cNvPr>
          <p:cNvSpPr/>
          <p:nvPr/>
        </p:nvSpPr>
        <p:spPr bwMode="auto">
          <a:xfrm>
            <a:off x="6109214" y="1844824"/>
            <a:ext cx="5753156" cy="4869160"/>
          </a:xfrm>
          <a:prstGeom prst="roundRect">
            <a:avLst>
              <a:gd name="adj" fmla="val 599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1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2114645"/>
            <a:ext cx="2016224" cy="954315"/>
          </a:xfrm>
        </p:spPr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US" sz="1600" b="1" dirty="0"/>
              <a:t>Internal Evaluation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DFA8B1-FB09-4167-B319-25C4B609F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612" y="2132857"/>
            <a:ext cx="2068836" cy="72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026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368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1710000" indent="-34200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18954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3526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28098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267075" indent="-366713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charset="0"/>
              <a:buChar char="–"/>
              <a:defRPr sz="17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600" b="1" kern="0" dirty="0"/>
              <a:t>External Evaluation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9DD312-8A81-466F-AC85-FD03DCE4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4" y="2567062"/>
            <a:ext cx="5799224" cy="4002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C271D6-E42F-4965-B3C1-B011F23E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00" y="2567062"/>
            <a:ext cx="5709808" cy="3957563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F52E434-CA8E-4E4E-B0F7-BC6709C98EBA}"/>
              </a:ext>
            </a:extLst>
          </p:cNvPr>
          <p:cNvSpPr/>
          <p:nvPr/>
        </p:nvSpPr>
        <p:spPr bwMode="auto">
          <a:xfrm>
            <a:off x="263352" y="1916832"/>
            <a:ext cx="5753156" cy="4797152"/>
          </a:xfrm>
          <a:prstGeom prst="roundRect">
            <a:avLst>
              <a:gd name="adj" fmla="val 599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5B2563-7965-4D3F-AE99-DB396A811187}"/>
              </a:ext>
            </a:extLst>
          </p:cNvPr>
          <p:cNvSpPr/>
          <p:nvPr/>
        </p:nvSpPr>
        <p:spPr bwMode="auto">
          <a:xfrm>
            <a:off x="6106743" y="1916832"/>
            <a:ext cx="5753156" cy="4797152"/>
          </a:xfrm>
          <a:prstGeom prst="roundRect">
            <a:avLst>
              <a:gd name="adj" fmla="val 5992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2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Speech Data and MFCC</a:t>
            </a:r>
          </a:p>
          <a:p>
            <a:r>
              <a:rPr lang="en-US" dirty="0"/>
              <a:t>Clustering Methods</a:t>
            </a:r>
          </a:p>
          <a:p>
            <a:r>
              <a:rPr lang="en-US" dirty="0"/>
              <a:t>Cluster Validation Techniques</a:t>
            </a:r>
          </a:p>
          <a:p>
            <a:r>
              <a:rPr lang="en-US" dirty="0"/>
              <a:t>Implementation and 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Shift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5A38EE-3224-4EE7-8A83-F035CFA0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33" y="1883336"/>
            <a:ext cx="6547533" cy="464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7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Seven clustering methods analyzed</a:t>
            </a: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 “best” clustering algorithm</a:t>
            </a: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Clustering results depend on validation criterions</a:t>
            </a:r>
          </a:p>
          <a:p>
            <a:pPr>
              <a:spcBef>
                <a:spcPts val="400"/>
              </a:spcBef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Exception: mean shift, affinity propagation and DBSCAN estimate clusters on its own</a:t>
            </a:r>
          </a:p>
          <a:p>
            <a:pPr>
              <a:spcBef>
                <a:spcPts val="400"/>
              </a:spcBef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Internal evaluation criterions frequently underestimate the true number of clusters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+mj-lt"/>
              </a:rPr>
              <a:t>External validation methods partially suggest the correct number of groups</a:t>
            </a:r>
          </a:p>
          <a:p>
            <a:pPr>
              <a:spcBef>
                <a:spcPts val="400"/>
              </a:spcBef>
            </a:pPr>
            <a:r>
              <a:rPr lang="en-US" dirty="0" err="1">
                <a:latin typeface="+mj-lt"/>
              </a:rPr>
              <a:t>fo</a:t>
            </a:r>
            <a:r>
              <a:rPr lang="en-US" dirty="0">
                <a:latin typeface="+mj-lt"/>
              </a:rPr>
              <a:t> has no significant influence on the results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9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312876"/>
            <a:ext cx="10369550" cy="2232248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>
              <a:solidFill>
                <a:srgbClr val="0028A5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28A5"/>
                </a:solidFill>
                <a:latin typeface="+mj-lt"/>
                <a:ea typeface="+mj-ea"/>
                <a:cs typeface="+mj-cs"/>
              </a:rPr>
              <a:t>It was fun to work on this topic!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312876"/>
            <a:ext cx="10369550" cy="2232248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>
              <a:solidFill>
                <a:srgbClr val="0028A5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28A5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Friedrichs, D., Maurer, D., &amp; Dellwo, V. (2015). The phonological function of vowels is maintained at fundamental frequencies up to 880 Hz. The Journal of the Acoustical Society of America, 138(1), EL36-EL42.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+mj-lt"/>
              </a:rPr>
              <a:t>Friedrichs, D., Maurer, D., Rosen, S., &amp; Dellwo, V. (2017). Vowel recognition at fundamental frequencies up to 1 kHz reveals point vowels as acoustic landmarks. The Journal of the Acoustical Society of America, 142(2), 1025–1033.</a:t>
            </a:r>
          </a:p>
          <a:p>
            <a:pPr>
              <a:spcBef>
                <a:spcPts val="400"/>
              </a:spcBef>
            </a:pPr>
            <a:r>
              <a:rPr lang="en-US" dirty="0" err="1">
                <a:latin typeface="+mj-lt"/>
              </a:rPr>
              <a:t>Kathiresan</a:t>
            </a:r>
            <a:r>
              <a:rPr lang="en-US" dirty="0">
                <a:latin typeface="+mj-lt"/>
              </a:rPr>
              <a:t>, T., Maurer, D., &amp; Dellwo, V. (2019). Highly spectrally </a:t>
            </a:r>
            <a:r>
              <a:rPr lang="en-US" dirty="0" err="1">
                <a:latin typeface="+mj-lt"/>
              </a:rPr>
              <a:t>undersampled</a:t>
            </a:r>
            <a:r>
              <a:rPr lang="en-US" dirty="0">
                <a:latin typeface="+mj-lt"/>
              </a:rPr>
              <a:t> vowels can be classified by machines without supervision. The Journal of the Acoustical Society of America, 146(1), EL1-EL7.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09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312876"/>
            <a:ext cx="10369550" cy="2232248"/>
          </a:xfrm>
        </p:spPr>
        <p:txBody>
          <a:bodyPr/>
          <a:lstStyle/>
          <a:p>
            <a:pPr marL="0" indent="0" algn="ctr">
              <a:buNone/>
            </a:pPr>
            <a:endParaRPr lang="en-US" sz="4000" b="1" dirty="0">
              <a:solidFill>
                <a:srgbClr val="0028A5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28A5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32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Hierarchical Clustering (Internal)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1FCCBC-F4FC-4E56-8B3C-3E8ED552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66" y="2205039"/>
            <a:ext cx="5802668" cy="388778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2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Hierarchical Clustering (</a:t>
            </a:r>
            <a:r>
              <a:rPr lang="en-US" dirty="0" err="1"/>
              <a:t>Exernal</a:t>
            </a:r>
            <a:r>
              <a:rPr lang="en-US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3EB1B5-4ED8-4B4D-870A-2AAF976F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07" y="2205039"/>
            <a:ext cx="5890586" cy="388778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Spectral Clustering (Internal)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1AF4AE-2544-46FB-A9A1-8B691F78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33" y="2205039"/>
            <a:ext cx="5717333" cy="388778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6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Spectral Clustering (External)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26FDBE-2A88-4A3E-93FB-6A2FA774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33" y="2205039"/>
            <a:ext cx="5614133" cy="3887787"/>
          </a:xfrm>
          <a:prstGeom prst="rect">
            <a:avLst/>
          </a:prstGeom>
          <a:noFill/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8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E7AD6E-B513-4D8E-A9F6-BF309126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99" y="1897582"/>
            <a:ext cx="6552665" cy="46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DBSCAN (no validation criterions)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DF5EB-778C-4786-98C2-CAF0F698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820078"/>
            <a:ext cx="6465388" cy="46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GMM (BIC, AIC)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012DCE-103F-4B1F-96ED-8980089B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00808"/>
            <a:ext cx="9859056" cy="51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humans, the higher the fundamental frequency (</a:t>
            </a:r>
            <a:r>
              <a:rPr lang="en-US" dirty="0" err="1"/>
              <a:t>fo</a:t>
            </a:r>
            <a:r>
              <a:rPr lang="en-US" dirty="0"/>
              <a:t>), vowels become less intelligible</a:t>
            </a:r>
          </a:p>
          <a:p>
            <a:r>
              <a:rPr lang="en-US" dirty="0"/>
              <a:t>Recognition of corner vowels (a, </a:t>
            </a:r>
            <a:r>
              <a:rPr lang="en-US" dirty="0" err="1"/>
              <a:t>i</a:t>
            </a:r>
            <a:r>
              <a:rPr lang="en-US" dirty="0"/>
              <a:t>, u) up to around 1 kHz </a:t>
            </a:r>
            <a:r>
              <a:rPr lang="en-US" dirty="0" err="1"/>
              <a:t>fo</a:t>
            </a:r>
            <a:endParaRPr lang="en-US" dirty="0"/>
          </a:p>
          <a:p>
            <a:r>
              <a:rPr lang="en-US" dirty="0"/>
              <a:t>Goal of this thesis: Use machine learning algorithms to see how they solve this task</a:t>
            </a:r>
          </a:p>
          <a:p>
            <a:r>
              <a:rPr lang="en-US" dirty="0"/>
              <a:t>In particular: apply clustering algorithms to groups vowels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Data and MFCC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1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Vowel Speech 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Eight isolated Standard German vowels (a, e, </a:t>
            </a:r>
            <a:r>
              <a:rPr lang="en-US" dirty="0" err="1"/>
              <a:t>i</a:t>
            </a:r>
            <a:r>
              <a:rPr lang="en-US" dirty="0"/>
              <a:t>, o, u, ä, ö, ü)</a:t>
            </a:r>
          </a:p>
          <a:p>
            <a:r>
              <a:rPr lang="en-US" dirty="0"/>
              <a:t>Recorded by four professional female actresses</a:t>
            </a:r>
          </a:p>
          <a:p>
            <a:r>
              <a:rPr lang="en-US" dirty="0"/>
              <a:t>Data comes from larger corpus</a:t>
            </a:r>
          </a:p>
          <a:p>
            <a:r>
              <a:rPr lang="en-US" dirty="0"/>
              <a:t>Wide range of fundamental frequencies (</a:t>
            </a:r>
            <a:r>
              <a:rPr lang="en-US" dirty="0" err="1"/>
              <a:t>fo</a:t>
            </a:r>
            <a:r>
              <a:rPr lang="en-US" dirty="0"/>
              <a:t>)</a:t>
            </a:r>
          </a:p>
          <a:p>
            <a:r>
              <a:rPr lang="en-US" dirty="0"/>
              <a:t>Restrict to 10 </a:t>
            </a:r>
            <a:r>
              <a:rPr lang="en-US" dirty="0" err="1"/>
              <a:t>fo</a:t>
            </a:r>
            <a:r>
              <a:rPr lang="en-US" dirty="0"/>
              <a:t> levels 220, 330, 440, 523, 587, 659, 698, 784, 880, 988 Hz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Mel-Frequency Cepstral Coefficients (MFCCs)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MFCCs are a numeric representation of speech signals</a:t>
            </a:r>
          </a:p>
          <a:p>
            <a:r>
              <a:rPr lang="en-US" dirty="0"/>
              <a:t>It is a standard in many modern speech recognition systems</a:t>
            </a:r>
          </a:p>
          <a:p>
            <a:r>
              <a:rPr lang="en-US" dirty="0"/>
              <a:t>Input for clustering algorithms</a:t>
            </a:r>
          </a:p>
          <a:p>
            <a:r>
              <a:rPr lang="en-US" dirty="0"/>
              <a:t>It is based on several transformations:</a:t>
            </a:r>
          </a:p>
          <a:p>
            <a:pPr lvl="1"/>
            <a:r>
              <a:rPr lang="en-US" dirty="0"/>
              <a:t>Discrete Fourier Transform</a:t>
            </a:r>
          </a:p>
          <a:p>
            <a:pPr lvl="1"/>
            <a:r>
              <a:rPr lang="en-US" dirty="0"/>
              <a:t>Mel scale</a:t>
            </a:r>
          </a:p>
          <a:p>
            <a:pPr lvl="1"/>
            <a:r>
              <a:rPr lang="en-US" dirty="0"/>
              <a:t>Discrete Cosine Transform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2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MFCC Generation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A376F2B-3259-434E-960B-1F398ED22CA0}"/>
              </a:ext>
            </a:extLst>
          </p:cNvPr>
          <p:cNvSpPr/>
          <p:nvPr/>
        </p:nvSpPr>
        <p:spPr bwMode="auto">
          <a:xfrm>
            <a:off x="3764335" y="2276872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Sampling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6777FF-4A53-4345-ACAB-44FEBD27966C}"/>
              </a:ext>
            </a:extLst>
          </p:cNvPr>
          <p:cNvSpPr/>
          <p:nvPr/>
        </p:nvSpPr>
        <p:spPr bwMode="auto">
          <a:xfrm>
            <a:off x="6257206" y="2276872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Framing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8E7D776-21F6-4AAA-B3A1-CCC856D068A1}"/>
              </a:ext>
            </a:extLst>
          </p:cNvPr>
          <p:cNvSpPr/>
          <p:nvPr/>
        </p:nvSpPr>
        <p:spPr bwMode="auto">
          <a:xfrm>
            <a:off x="8768990" y="2276872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Window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function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9809312-D66F-4951-A46C-21F7502CFE7C}"/>
              </a:ext>
            </a:extLst>
          </p:cNvPr>
          <p:cNvSpPr/>
          <p:nvPr/>
        </p:nvSpPr>
        <p:spPr bwMode="auto">
          <a:xfrm>
            <a:off x="8768989" y="3769340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Fourier</a:t>
            </a:r>
            <a:br>
              <a:rPr lang="en-US" sz="2500" dirty="0">
                <a:latin typeface="+mj-lt"/>
              </a:rPr>
            </a:br>
            <a:r>
              <a:rPr lang="en-US" sz="2500" dirty="0">
                <a:latin typeface="+mj-lt"/>
              </a:rPr>
              <a:t>transform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DE096B8-B9D0-450B-B262-1424430B8EA7}"/>
              </a:ext>
            </a:extLst>
          </p:cNvPr>
          <p:cNvSpPr/>
          <p:nvPr/>
        </p:nvSpPr>
        <p:spPr bwMode="auto">
          <a:xfrm>
            <a:off x="6254332" y="3769340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Mel scale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0AC5848-83F4-4E50-A9CA-A54B3E8CCDF6}"/>
              </a:ext>
            </a:extLst>
          </p:cNvPr>
          <p:cNvSpPr/>
          <p:nvPr/>
        </p:nvSpPr>
        <p:spPr bwMode="auto">
          <a:xfrm>
            <a:off x="3754712" y="3769340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Logarithm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3DFE79A-D8E9-4BEA-92E7-BC2E42D3BBFF}"/>
              </a:ext>
            </a:extLst>
          </p:cNvPr>
          <p:cNvSpPr/>
          <p:nvPr/>
        </p:nvSpPr>
        <p:spPr bwMode="auto">
          <a:xfrm>
            <a:off x="3764334" y="5239848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DCT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9DE269C-271D-4B9B-BA2E-D040C69D3B79}"/>
              </a:ext>
            </a:extLst>
          </p:cNvPr>
          <p:cNvSpPr/>
          <p:nvPr/>
        </p:nvSpPr>
        <p:spPr bwMode="auto">
          <a:xfrm>
            <a:off x="6273492" y="5239848"/>
            <a:ext cx="2160439" cy="10080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500" dirty="0">
                <a:latin typeface="+mj-lt"/>
              </a:rPr>
              <a:t>MFCC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2C3803D-0703-48B2-81E8-48A985310CAE}"/>
              </a:ext>
            </a:extLst>
          </p:cNvPr>
          <p:cNvCxnSpPr/>
          <p:nvPr/>
        </p:nvCxnSpPr>
        <p:spPr bwMode="auto">
          <a:xfrm>
            <a:off x="5941060" y="2780872"/>
            <a:ext cx="332432" cy="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3BDD030-88D8-464F-8996-80930C83B1FD}"/>
              </a:ext>
            </a:extLst>
          </p:cNvPr>
          <p:cNvCxnSpPr/>
          <p:nvPr/>
        </p:nvCxnSpPr>
        <p:spPr bwMode="auto">
          <a:xfrm>
            <a:off x="8428419" y="2823987"/>
            <a:ext cx="332432" cy="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E9ABF86-9280-4131-ADD3-9387B8406A1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flipH="1">
            <a:off x="9849209" y="3284872"/>
            <a:ext cx="1" cy="48446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C6ACF95-FFAE-4975-964D-155547FED43A}"/>
              </a:ext>
            </a:extLst>
          </p:cNvPr>
          <p:cNvCxnSpPr>
            <a:cxnSpLocks/>
          </p:cNvCxnSpPr>
          <p:nvPr/>
        </p:nvCxnSpPr>
        <p:spPr bwMode="auto">
          <a:xfrm flipH="1">
            <a:off x="4834930" y="4778335"/>
            <a:ext cx="1" cy="484468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6E07F5B-5971-4847-8846-F43C3162C1DD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 bwMode="auto">
          <a:xfrm flipH="1">
            <a:off x="8414771" y="4273340"/>
            <a:ext cx="354218" cy="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B8036ED-21B6-49B2-96C0-F62A7C6562A5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1309" y="4236262"/>
            <a:ext cx="354218" cy="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Grafik 7173">
            <a:extLst>
              <a:ext uri="{FF2B5EF4-FFF2-40B4-BE49-F238E27FC236}">
                <a16:creationId xmlns:a16="http://schemas.microsoft.com/office/drawing/2014/main" id="{EA3AF955-5ED6-4C73-9D44-546DB65C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12" y="1809983"/>
            <a:ext cx="2476500" cy="1733550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7D7557A-6E93-4F4F-ACCA-405F69AFAD62}"/>
              </a:ext>
            </a:extLst>
          </p:cNvPr>
          <p:cNvCxnSpPr/>
          <p:nvPr/>
        </p:nvCxnSpPr>
        <p:spPr bwMode="auto">
          <a:xfrm>
            <a:off x="5941060" y="5741415"/>
            <a:ext cx="332432" cy="0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8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</p:spTree>
    <p:extLst>
      <p:ext uri="{BB962C8B-B14F-4D97-AF65-F5344CB8AC3E}">
        <p14:creationId xmlns:p14="http://schemas.microsoft.com/office/powerpoint/2010/main" val="1815033676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938</Words>
  <Application>Microsoft Office PowerPoint</Application>
  <PresentationFormat>Breitbild</PresentationFormat>
  <Paragraphs>171</Paragraphs>
  <Slides>33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5" baseType="lpstr">
      <vt:lpstr>Arial</vt:lpstr>
      <vt:lpstr>UZH</vt:lpstr>
      <vt:lpstr>Determining the Optimal Number of Vowel Clusters in a Wide Range of Fundamental Frequencies using Unsupervised Learning</vt:lpstr>
      <vt:lpstr>Table of Contents </vt:lpstr>
      <vt:lpstr>Introduction</vt:lpstr>
      <vt:lpstr>Introduction</vt:lpstr>
      <vt:lpstr>Speech Data and MFCC </vt:lpstr>
      <vt:lpstr>Vowel Speech Data</vt:lpstr>
      <vt:lpstr>Mel-Frequency Cepstral Coefficients (MFCCs)</vt:lpstr>
      <vt:lpstr>MFCC Generation</vt:lpstr>
      <vt:lpstr>Clustering Methods</vt:lpstr>
      <vt:lpstr>Clustering Methods</vt:lpstr>
      <vt:lpstr>Clustering Methods</vt:lpstr>
      <vt:lpstr>K-Means</vt:lpstr>
      <vt:lpstr>Gaussian Mixture Model (GMM)</vt:lpstr>
      <vt:lpstr>Mean Shift</vt:lpstr>
      <vt:lpstr>Cluster Validation Techniques</vt:lpstr>
      <vt:lpstr>Clustering Validation Techniques</vt:lpstr>
      <vt:lpstr>Implementation and Evaluation </vt:lpstr>
      <vt:lpstr>K-Means</vt:lpstr>
      <vt:lpstr>Gaussian Mixture Model</vt:lpstr>
      <vt:lpstr>Mean Shift</vt:lpstr>
      <vt:lpstr>Conclusion </vt:lpstr>
      <vt:lpstr>Conclusion</vt:lpstr>
      <vt:lpstr>PowerPoint-Präsentation</vt:lpstr>
      <vt:lpstr>PowerPoint-Präsentation</vt:lpstr>
      <vt:lpstr>References</vt:lpstr>
      <vt:lpstr>PowerPoint-Präsentation</vt:lpstr>
      <vt:lpstr>Hierarchical Clustering (Internal)</vt:lpstr>
      <vt:lpstr>Hierarchical Clustering (Exernal)</vt:lpstr>
      <vt:lpstr>Spectral Clustering (Internal)</vt:lpstr>
      <vt:lpstr>Spectral Clustering (External)</vt:lpstr>
      <vt:lpstr>Affinity Propagation</vt:lpstr>
      <vt:lpstr>DBSCAN (no validation criterions)</vt:lpstr>
      <vt:lpstr>GMM (BIC, AIC)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Thesis Defense</dc:title>
  <dc:subject/>
  <dc:creator>Simon Frischknecht</dc:creator>
  <cp:keywords/>
  <dc:description/>
  <cp:lastModifiedBy>Simon Frischknecht</cp:lastModifiedBy>
  <cp:revision>470</cp:revision>
  <dcterms:created xsi:type="dcterms:W3CDTF">2020-10-13T07:03:58Z</dcterms:created>
  <dcterms:modified xsi:type="dcterms:W3CDTF">2021-09-15T18:46:25Z</dcterms:modified>
  <cp:category/>
</cp:coreProperties>
</file>