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3" r:id="rId4"/>
    <p:sldId id="258" r:id="rId5"/>
    <p:sldId id="267" r:id="rId6"/>
    <p:sldId id="266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根据中国信息安全测评中心发布的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信创人才培养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国内外网络安全人才情况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67475" cy="4351655"/>
          </a:xfrm>
        </p:spPr>
        <p:txBody>
          <a:bodyPr>
            <a:normAutofit/>
          </a:bodyPr>
          <a:p>
            <a:r>
              <a:rPr lang="zh-CN" altLang="en-US"/>
              <a:t>全球网络安全人才缺口约有</a:t>
            </a:r>
            <a:r>
              <a:rPr lang="en-US" altLang="zh-CN"/>
              <a:t>312</a:t>
            </a:r>
            <a:r>
              <a:rPr lang="zh-CN" altLang="en-US"/>
              <a:t>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93775" y="5824855"/>
            <a:ext cx="6156325" cy="678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+mn-ea"/>
                <a:cs typeface="+mn-ea"/>
              </a:rPr>
              <a:t>数据来源：《20</a:t>
            </a:r>
            <a:r>
              <a:rPr lang="en-US" altLang="zh-CN">
                <a:latin typeface="+mn-ea"/>
                <a:cs typeface="+mn-ea"/>
              </a:rPr>
              <a:t>20</a:t>
            </a:r>
            <a:r>
              <a:rPr lang="zh-CN" altLang="en-US">
                <a:latin typeface="+mn-ea"/>
                <a:cs typeface="+mn-ea"/>
              </a:rPr>
              <a:t>年(ISC)²网络安全人力研究报告》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935" y="2331720"/>
            <a:ext cx="7644130" cy="3339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国内外网络安全人才情况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098915" cy="4351655"/>
          </a:xfrm>
        </p:spPr>
        <p:txBody>
          <a:bodyPr>
            <a:normAutofit/>
          </a:bodyPr>
          <a:p>
            <a:pPr lvl="0"/>
            <a:r>
              <a:rPr lang="en-US"/>
              <a:t>66%</a:t>
            </a:r>
            <a:r>
              <a:rPr lang="zh-CN" altLang="en-US"/>
              <a:t>的企业存在网络安全</a:t>
            </a:r>
            <a:r>
              <a:rPr lang="zh-CN" altLang="en-US"/>
              <a:t>人才缺口</a:t>
            </a:r>
            <a:endParaRPr lang="zh-CN" altLang="en-US"/>
          </a:p>
          <a:p>
            <a:pPr lvl="0"/>
            <a:r>
              <a:rPr lang="en-US" altLang="zh-CN"/>
              <a:t>56%</a:t>
            </a:r>
            <a:r>
              <a:rPr lang="zh-CN" altLang="en-US"/>
              <a:t>的企业因人才缺口导致业务</a:t>
            </a:r>
            <a:r>
              <a:rPr lang="zh-CN" altLang="en-US"/>
              <a:t>面临</a:t>
            </a:r>
            <a:r>
              <a:rPr lang="zh-CN" altLang="en-US"/>
              <a:t>安全风险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93775" y="5824855"/>
            <a:ext cx="6156325" cy="678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+mn-ea"/>
                <a:cs typeface="+mn-ea"/>
              </a:rPr>
              <a:t>数据来源：《20</a:t>
            </a:r>
            <a:r>
              <a:rPr lang="en-US" altLang="zh-CN">
                <a:latin typeface="+mn-ea"/>
                <a:cs typeface="+mn-ea"/>
              </a:rPr>
              <a:t>20</a:t>
            </a:r>
            <a:r>
              <a:rPr lang="zh-CN" altLang="en-US">
                <a:latin typeface="+mn-ea"/>
                <a:cs typeface="+mn-ea"/>
              </a:rPr>
              <a:t>年(ISC)²网络安全人力研究报告》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3388995"/>
            <a:ext cx="7105015" cy="23482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75" y="3625215"/>
            <a:ext cx="4042410" cy="2188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0" y="-255905"/>
            <a:ext cx="4824730" cy="2992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国内外网络安全人才情况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098915" cy="4351655"/>
          </a:xfrm>
        </p:spPr>
        <p:txBody>
          <a:bodyPr>
            <a:normAutofit/>
          </a:bodyPr>
          <a:p>
            <a:pPr lvl="0"/>
            <a:r>
              <a:rPr lang="zh-CN" altLang="en-US"/>
              <a:t>互联网仍然是网络安全人才的大本营</a:t>
            </a:r>
            <a:endParaRPr lang="zh-CN" altLang="en-US"/>
          </a:p>
          <a:p>
            <a:pPr lvl="0"/>
            <a:r>
              <a:rPr lang="zh-CN" altLang="en-US"/>
              <a:t>北上广仍然有大量的人才缺口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993775" y="5824855"/>
            <a:ext cx="6156325" cy="678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+mn-ea"/>
                <a:cs typeface="+mn-ea"/>
              </a:rPr>
              <a:t>数据来源：《</a:t>
            </a:r>
            <a:r>
              <a:rPr>
                <a:latin typeface="+mn-ea"/>
                <a:cs typeface="+mn-ea"/>
              </a:rPr>
              <a:t>2019中国网络安全与功能安全人才白皮书</a:t>
            </a:r>
            <a:r>
              <a:rPr lang="zh-CN" altLang="en-US">
                <a:latin typeface="+mn-ea"/>
                <a:cs typeface="+mn-ea"/>
              </a:rPr>
              <a:t>》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60" y="2832100"/>
            <a:ext cx="5095240" cy="29927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" y="2736850"/>
            <a:ext cx="57531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息安全认证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/>
              <a:t>信息安全认证有助于职业发展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2451100"/>
            <a:ext cx="9558655" cy="356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信息安全认证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/>
              <a:t>网络安全人才持证情况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2432685"/>
            <a:ext cx="4892675" cy="3493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2373630"/>
            <a:ext cx="6496050" cy="312420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/>
        </p:nvSpPr>
        <p:spPr>
          <a:xfrm>
            <a:off x="993775" y="5824855"/>
            <a:ext cx="10142855" cy="678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+mn-ea"/>
                <a:cs typeface="+mn-ea"/>
              </a:rPr>
              <a:t>数据来源：</a:t>
            </a:r>
            <a:r>
              <a:rPr lang="zh-CN" altLang="en-US">
                <a:latin typeface="+mn-ea"/>
                <a:cs typeface="+mn-ea"/>
                <a:sym typeface="+mn-ea"/>
              </a:rPr>
              <a:t>《20</a:t>
            </a:r>
            <a:r>
              <a:rPr lang="en-US" altLang="zh-CN">
                <a:latin typeface="+mn-ea"/>
                <a:cs typeface="+mn-ea"/>
                <a:sym typeface="+mn-ea"/>
              </a:rPr>
              <a:t>20</a:t>
            </a:r>
            <a:r>
              <a:rPr lang="zh-CN" altLang="en-US">
                <a:latin typeface="+mn-ea"/>
                <a:cs typeface="+mn-ea"/>
                <a:sym typeface="+mn-ea"/>
              </a:rPr>
              <a:t>年(ISC)²网络安全人力研究报告》</a:t>
            </a:r>
            <a:r>
              <a:rPr lang="zh-CN" altLang="en-US">
                <a:latin typeface="+mn-ea"/>
                <a:cs typeface="+mn-ea"/>
              </a:rPr>
              <a:t>《</a:t>
            </a:r>
            <a:r>
              <a:rPr>
                <a:latin typeface="+mn-ea"/>
                <a:cs typeface="+mn-ea"/>
              </a:rPr>
              <a:t>2019中国网络安全与功能安全人才白皮书</a:t>
            </a:r>
            <a:r>
              <a:rPr lang="zh-CN" altLang="en-US">
                <a:latin typeface="+mn-ea"/>
                <a:cs typeface="+mn-ea"/>
              </a:rPr>
              <a:t>》</a:t>
            </a:r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信息安全认证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国内外网络安全人才情况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06975" cy="4351655"/>
          </a:xfrm>
        </p:spPr>
        <p:txBody>
          <a:bodyPr/>
          <a:p>
            <a:r>
              <a:rPr lang="zh-CN" altLang="en-US"/>
              <a:t>网络安全从业人员呈现年轻化趋势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1960" y="1932940"/>
            <a:ext cx="6670040" cy="4137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信创人才培养</vt:lpstr>
      <vt:lpstr>国内外网络安全人才情况</vt:lpstr>
      <vt:lpstr>国内外网络安全人才情况</vt:lpstr>
      <vt:lpstr>国内外网络安全人才情况</vt:lpstr>
      <vt:lpstr>PowerPoint 演示文稿</vt:lpstr>
      <vt:lpstr>PowerPoint 演示文稿</vt:lpstr>
      <vt:lpstr>PowerPoint 演示文稿</vt:lpstr>
      <vt:lpstr>国内外网络安全人才情况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Dong</cp:lastModifiedBy>
  <cp:revision>6</cp:revision>
  <dcterms:created xsi:type="dcterms:W3CDTF">2020-12-25T07:27:00Z</dcterms:created>
  <dcterms:modified xsi:type="dcterms:W3CDTF">2020-12-25T10:04:56Z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