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0cb8ff70f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0cb8ff70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f08196e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f08196e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f08196e3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f08196e3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f08196e3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f08196e3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0cb8ff70f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0cb8ff70f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f08196e3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1f08196e3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f9553689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1f9553689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1f9553689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1f9553689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f9553689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1f9553689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AUTOLAYOUT_1">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2835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 name="Google Shape;52;p13"/>
          <p:cNvPicPr preferRelativeResize="0"/>
          <p:nvPr/>
        </p:nvPicPr>
        <p:blipFill rotWithShape="1">
          <a:blip r:embed="rId2">
            <a:alphaModFix/>
          </a:blip>
          <a:srcRect b="0" l="25251" r="25256" t="0"/>
          <a:stretch/>
        </p:blipFill>
        <p:spPr>
          <a:xfrm>
            <a:off x="0" y="0"/>
            <a:ext cx="4524375" cy="5143498"/>
          </a:xfrm>
          <a:prstGeom prst="rect">
            <a:avLst/>
          </a:prstGeom>
          <a:noFill/>
          <a:ln>
            <a:noFill/>
          </a:ln>
        </p:spPr>
      </p:pic>
      <p:sp>
        <p:nvSpPr>
          <p:cNvPr id="53" name="Google Shape;53;p13"/>
          <p:cNvSpPr txBox="1"/>
          <p:nvPr>
            <p:ph type="title"/>
          </p:nvPr>
        </p:nvSpPr>
        <p:spPr>
          <a:xfrm>
            <a:off x="5009300" y="869775"/>
            <a:ext cx="3698400" cy="21648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54" name="Google Shape;54;p13"/>
          <p:cNvSpPr txBox="1"/>
          <p:nvPr>
            <p:ph idx="1" type="subTitle"/>
          </p:nvPr>
        </p:nvSpPr>
        <p:spPr>
          <a:xfrm>
            <a:off x="5009300" y="3120375"/>
            <a:ext cx="3698400" cy="6573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1800"/>
              <a:buNone/>
              <a:defRPr sz="1800">
                <a:solidFill>
                  <a:srgbClr val="FFFFFF"/>
                </a:solidFill>
              </a:defRPr>
            </a:lvl1pPr>
            <a:lvl2pPr lvl="1" algn="l">
              <a:lnSpc>
                <a:spcPct val="100000"/>
              </a:lnSpc>
              <a:spcBef>
                <a:spcPts val="0"/>
              </a:spcBef>
              <a:spcAft>
                <a:spcPts val="0"/>
              </a:spcAft>
              <a:buClr>
                <a:srgbClr val="FFFFFF"/>
              </a:buClr>
              <a:buSzPts val="1800"/>
              <a:buNone/>
              <a:defRPr sz="1800">
                <a:solidFill>
                  <a:srgbClr val="FFFFFF"/>
                </a:solidFill>
              </a:defRPr>
            </a:lvl2pPr>
            <a:lvl3pPr lvl="2" algn="l">
              <a:lnSpc>
                <a:spcPct val="100000"/>
              </a:lnSpc>
              <a:spcBef>
                <a:spcPts val="0"/>
              </a:spcBef>
              <a:spcAft>
                <a:spcPts val="0"/>
              </a:spcAft>
              <a:buClr>
                <a:srgbClr val="FFFFFF"/>
              </a:buClr>
              <a:buSzPts val="1800"/>
              <a:buNone/>
              <a:defRPr sz="1800">
                <a:solidFill>
                  <a:srgbClr val="FFFFFF"/>
                </a:solidFill>
              </a:defRPr>
            </a:lvl3pPr>
            <a:lvl4pPr lvl="3" algn="l">
              <a:lnSpc>
                <a:spcPct val="100000"/>
              </a:lnSpc>
              <a:spcBef>
                <a:spcPts val="0"/>
              </a:spcBef>
              <a:spcAft>
                <a:spcPts val="0"/>
              </a:spcAft>
              <a:buClr>
                <a:srgbClr val="FFFFFF"/>
              </a:buClr>
              <a:buSzPts val="1800"/>
              <a:buNone/>
              <a:defRPr sz="1800">
                <a:solidFill>
                  <a:srgbClr val="FFFFFF"/>
                </a:solidFill>
              </a:defRPr>
            </a:lvl4pPr>
            <a:lvl5pPr lvl="4" algn="l">
              <a:lnSpc>
                <a:spcPct val="100000"/>
              </a:lnSpc>
              <a:spcBef>
                <a:spcPts val="0"/>
              </a:spcBef>
              <a:spcAft>
                <a:spcPts val="0"/>
              </a:spcAft>
              <a:buClr>
                <a:srgbClr val="FFFFFF"/>
              </a:buClr>
              <a:buSzPts val="1800"/>
              <a:buNone/>
              <a:defRPr sz="1800">
                <a:solidFill>
                  <a:srgbClr val="FFFFFF"/>
                </a:solidFill>
              </a:defRPr>
            </a:lvl5pPr>
            <a:lvl6pPr lvl="5" algn="l">
              <a:lnSpc>
                <a:spcPct val="100000"/>
              </a:lnSpc>
              <a:spcBef>
                <a:spcPts val="0"/>
              </a:spcBef>
              <a:spcAft>
                <a:spcPts val="0"/>
              </a:spcAft>
              <a:buClr>
                <a:srgbClr val="FFFFFF"/>
              </a:buClr>
              <a:buSzPts val="1800"/>
              <a:buNone/>
              <a:defRPr sz="1800">
                <a:solidFill>
                  <a:srgbClr val="FFFFFF"/>
                </a:solidFill>
              </a:defRPr>
            </a:lvl6pPr>
            <a:lvl7pPr lvl="6" algn="l">
              <a:lnSpc>
                <a:spcPct val="100000"/>
              </a:lnSpc>
              <a:spcBef>
                <a:spcPts val="0"/>
              </a:spcBef>
              <a:spcAft>
                <a:spcPts val="0"/>
              </a:spcAft>
              <a:buClr>
                <a:srgbClr val="FFFFFF"/>
              </a:buClr>
              <a:buSzPts val="1800"/>
              <a:buNone/>
              <a:defRPr sz="1800">
                <a:solidFill>
                  <a:srgbClr val="FFFFFF"/>
                </a:solidFill>
              </a:defRPr>
            </a:lvl7pPr>
            <a:lvl8pPr lvl="7" algn="l">
              <a:lnSpc>
                <a:spcPct val="100000"/>
              </a:lnSpc>
              <a:spcBef>
                <a:spcPts val="0"/>
              </a:spcBef>
              <a:spcAft>
                <a:spcPts val="0"/>
              </a:spcAft>
              <a:buClr>
                <a:srgbClr val="FFFFFF"/>
              </a:buClr>
              <a:buSzPts val="1800"/>
              <a:buNone/>
              <a:defRPr sz="1800">
                <a:solidFill>
                  <a:srgbClr val="FFFFFF"/>
                </a:solidFill>
              </a:defRPr>
            </a:lvl8pPr>
            <a:lvl9pPr lvl="8" algn="l">
              <a:lnSpc>
                <a:spcPct val="100000"/>
              </a:lnSpc>
              <a:spcBef>
                <a:spcPts val="0"/>
              </a:spcBef>
              <a:spcAft>
                <a:spcPts val="0"/>
              </a:spcAft>
              <a:buClr>
                <a:srgbClr val="FFFFFF"/>
              </a:buClr>
              <a:buSzPts val="1800"/>
              <a:buNone/>
              <a:defRPr sz="1800">
                <a:solidFill>
                  <a:srgbClr val="FFFFFF"/>
                </a:solidFill>
              </a:defRPr>
            </a:lvl9pPr>
          </a:lstStyle>
          <a:p/>
        </p:txBody>
      </p:sp>
      <p:sp>
        <p:nvSpPr>
          <p:cNvPr id="55" name="Google Shape;55;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AUTOLAYOUT_2">
    <p:bg>
      <p:bgPr>
        <a:solidFill>
          <a:srgbClr val="FFFFFF"/>
        </a:solidFill>
      </p:bgPr>
    </p:bg>
    <p:spTree>
      <p:nvGrpSpPr>
        <p:cNvPr id="56" name="Shape 56"/>
        <p:cNvGrpSpPr/>
        <p:nvPr/>
      </p:nvGrpSpPr>
      <p:grpSpPr>
        <a:xfrm>
          <a:off x="0" y="0"/>
          <a:ext cx="0" cy="0"/>
          <a:chOff x="0" y="0"/>
          <a:chExt cx="0" cy="0"/>
        </a:xfrm>
      </p:grpSpPr>
      <p:sp>
        <p:nvSpPr>
          <p:cNvPr id="57" name="Google Shape;57;p14"/>
          <p:cNvSpPr/>
          <p:nvPr/>
        </p:nvSpPr>
        <p:spPr>
          <a:xfrm>
            <a:off x="0" y="0"/>
            <a:ext cx="9144000" cy="5143500"/>
          </a:xfrm>
          <a:prstGeom prst="rect">
            <a:avLst/>
          </a:prstGeom>
          <a:solidFill>
            <a:srgbClr val="28359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181125" y="181125"/>
            <a:ext cx="8795400" cy="4781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txBox="1"/>
          <p:nvPr>
            <p:ph type="title"/>
          </p:nvPr>
        </p:nvSpPr>
        <p:spPr>
          <a:xfrm>
            <a:off x="811650" y="799739"/>
            <a:ext cx="6458400" cy="14799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chemeClr val="dk1"/>
              </a:buClr>
              <a:buSzPts val="3600"/>
              <a:buNone/>
              <a:defRPr b="1" sz="3600">
                <a:solidFill>
                  <a:srgbClr val="283593"/>
                </a:solidFill>
              </a:defRPr>
            </a:lvl1pPr>
            <a:lvl2pPr lvl="1" algn="l">
              <a:lnSpc>
                <a:spcPct val="100000"/>
              </a:lnSpc>
              <a:spcBef>
                <a:spcPts val="0"/>
              </a:spcBef>
              <a:spcAft>
                <a:spcPts val="0"/>
              </a:spcAft>
              <a:buClr>
                <a:schemeClr val="dk1"/>
              </a:buClr>
              <a:buSzPts val="3600"/>
              <a:buNone/>
              <a:defRPr b="1" sz="3600">
                <a:solidFill>
                  <a:srgbClr val="283593"/>
                </a:solidFill>
              </a:defRPr>
            </a:lvl2pPr>
            <a:lvl3pPr lvl="2" algn="l">
              <a:lnSpc>
                <a:spcPct val="100000"/>
              </a:lnSpc>
              <a:spcBef>
                <a:spcPts val="0"/>
              </a:spcBef>
              <a:spcAft>
                <a:spcPts val="0"/>
              </a:spcAft>
              <a:buClr>
                <a:schemeClr val="dk1"/>
              </a:buClr>
              <a:buSzPts val="3600"/>
              <a:buNone/>
              <a:defRPr b="1" sz="3600">
                <a:solidFill>
                  <a:srgbClr val="283593"/>
                </a:solidFill>
              </a:defRPr>
            </a:lvl3pPr>
            <a:lvl4pPr lvl="3" algn="l">
              <a:lnSpc>
                <a:spcPct val="100000"/>
              </a:lnSpc>
              <a:spcBef>
                <a:spcPts val="0"/>
              </a:spcBef>
              <a:spcAft>
                <a:spcPts val="0"/>
              </a:spcAft>
              <a:buClr>
                <a:schemeClr val="dk1"/>
              </a:buClr>
              <a:buSzPts val="3600"/>
              <a:buNone/>
              <a:defRPr b="1" sz="3600">
                <a:solidFill>
                  <a:srgbClr val="283593"/>
                </a:solidFill>
              </a:defRPr>
            </a:lvl4pPr>
            <a:lvl5pPr lvl="4" algn="l">
              <a:lnSpc>
                <a:spcPct val="100000"/>
              </a:lnSpc>
              <a:spcBef>
                <a:spcPts val="0"/>
              </a:spcBef>
              <a:spcAft>
                <a:spcPts val="0"/>
              </a:spcAft>
              <a:buClr>
                <a:schemeClr val="dk1"/>
              </a:buClr>
              <a:buSzPts val="3600"/>
              <a:buNone/>
              <a:defRPr b="1" sz="3600">
                <a:solidFill>
                  <a:srgbClr val="283593"/>
                </a:solidFill>
              </a:defRPr>
            </a:lvl5pPr>
            <a:lvl6pPr lvl="5" algn="l">
              <a:lnSpc>
                <a:spcPct val="100000"/>
              </a:lnSpc>
              <a:spcBef>
                <a:spcPts val="0"/>
              </a:spcBef>
              <a:spcAft>
                <a:spcPts val="0"/>
              </a:spcAft>
              <a:buClr>
                <a:schemeClr val="dk1"/>
              </a:buClr>
              <a:buSzPts val="3600"/>
              <a:buNone/>
              <a:defRPr b="1" sz="3600">
                <a:solidFill>
                  <a:srgbClr val="283593"/>
                </a:solidFill>
              </a:defRPr>
            </a:lvl6pPr>
            <a:lvl7pPr lvl="6" algn="l">
              <a:lnSpc>
                <a:spcPct val="100000"/>
              </a:lnSpc>
              <a:spcBef>
                <a:spcPts val="0"/>
              </a:spcBef>
              <a:spcAft>
                <a:spcPts val="0"/>
              </a:spcAft>
              <a:buClr>
                <a:schemeClr val="dk1"/>
              </a:buClr>
              <a:buSzPts val="3600"/>
              <a:buNone/>
              <a:defRPr b="1" sz="3600">
                <a:solidFill>
                  <a:srgbClr val="283593"/>
                </a:solidFill>
              </a:defRPr>
            </a:lvl7pPr>
            <a:lvl8pPr lvl="7" algn="l">
              <a:lnSpc>
                <a:spcPct val="100000"/>
              </a:lnSpc>
              <a:spcBef>
                <a:spcPts val="0"/>
              </a:spcBef>
              <a:spcAft>
                <a:spcPts val="0"/>
              </a:spcAft>
              <a:buClr>
                <a:schemeClr val="dk1"/>
              </a:buClr>
              <a:buSzPts val="3600"/>
              <a:buNone/>
              <a:defRPr b="1" sz="3600">
                <a:solidFill>
                  <a:srgbClr val="283593"/>
                </a:solidFill>
              </a:defRPr>
            </a:lvl8pPr>
            <a:lvl9pPr lvl="8" algn="l">
              <a:lnSpc>
                <a:spcPct val="100000"/>
              </a:lnSpc>
              <a:spcBef>
                <a:spcPts val="0"/>
              </a:spcBef>
              <a:spcAft>
                <a:spcPts val="0"/>
              </a:spcAft>
              <a:buClr>
                <a:schemeClr val="dk1"/>
              </a:buClr>
              <a:buSzPts val="3600"/>
              <a:buNone/>
              <a:defRPr b="1" sz="3600">
                <a:solidFill>
                  <a:srgbClr val="283593"/>
                </a:solidFill>
              </a:defRPr>
            </a:lvl9pPr>
          </a:lstStyle>
          <a:p/>
        </p:txBody>
      </p:sp>
      <p:sp>
        <p:nvSpPr>
          <p:cNvPr id="60" name="Google Shape;60;p14"/>
          <p:cNvSpPr txBox="1"/>
          <p:nvPr>
            <p:ph idx="1" type="body"/>
          </p:nvPr>
        </p:nvSpPr>
        <p:spPr>
          <a:xfrm>
            <a:off x="811650" y="2432039"/>
            <a:ext cx="6458400" cy="2037600"/>
          </a:xfrm>
          <a:prstGeom prst="rect">
            <a:avLst/>
          </a:prstGeom>
          <a:noFill/>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0"/>
              </a:spcBef>
              <a:spcAft>
                <a:spcPts val="0"/>
              </a:spcAft>
              <a:buClr>
                <a:schemeClr val="dk2"/>
              </a:buClr>
              <a:buSzPts val="1400"/>
              <a:buChar char="○"/>
              <a:defRPr sz="1400">
                <a:solidFill>
                  <a:schemeClr val="dk2"/>
                </a:solidFill>
              </a:defRPr>
            </a:lvl2pPr>
            <a:lvl3pPr indent="-317500" lvl="2" marL="1371600" algn="l">
              <a:lnSpc>
                <a:spcPct val="115000"/>
              </a:lnSpc>
              <a:spcBef>
                <a:spcPts val="0"/>
              </a:spcBef>
              <a:spcAft>
                <a:spcPts val="0"/>
              </a:spcAft>
              <a:buClr>
                <a:schemeClr val="dk2"/>
              </a:buClr>
              <a:buSzPts val="1400"/>
              <a:buChar char="■"/>
              <a:defRPr sz="1400">
                <a:solidFill>
                  <a:schemeClr val="dk2"/>
                </a:solidFill>
              </a:defRPr>
            </a:lvl3pPr>
            <a:lvl4pPr indent="-317500" lvl="3" marL="1828800" algn="l">
              <a:lnSpc>
                <a:spcPct val="115000"/>
              </a:lnSpc>
              <a:spcBef>
                <a:spcPts val="0"/>
              </a:spcBef>
              <a:spcAft>
                <a:spcPts val="0"/>
              </a:spcAft>
              <a:buClr>
                <a:schemeClr val="dk2"/>
              </a:buClr>
              <a:buSzPts val="1400"/>
              <a:buChar char="●"/>
              <a:defRPr sz="1400">
                <a:solidFill>
                  <a:schemeClr val="dk2"/>
                </a:solidFill>
              </a:defRPr>
            </a:lvl4pPr>
            <a:lvl5pPr indent="-317500" lvl="4" marL="2286000" algn="l">
              <a:lnSpc>
                <a:spcPct val="115000"/>
              </a:lnSpc>
              <a:spcBef>
                <a:spcPts val="0"/>
              </a:spcBef>
              <a:spcAft>
                <a:spcPts val="0"/>
              </a:spcAft>
              <a:buClr>
                <a:schemeClr val="dk2"/>
              </a:buClr>
              <a:buSzPts val="1400"/>
              <a:buChar char="○"/>
              <a:defRPr sz="1400">
                <a:solidFill>
                  <a:schemeClr val="dk2"/>
                </a:solidFill>
              </a:defRPr>
            </a:lvl5pPr>
            <a:lvl6pPr indent="-317500" lvl="5" marL="2743200" algn="l">
              <a:lnSpc>
                <a:spcPct val="115000"/>
              </a:lnSpc>
              <a:spcBef>
                <a:spcPts val="0"/>
              </a:spcBef>
              <a:spcAft>
                <a:spcPts val="0"/>
              </a:spcAft>
              <a:buClr>
                <a:schemeClr val="dk2"/>
              </a:buClr>
              <a:buSzPts val="1400"/>
              <a:buChar char="■"/>
              <a:defRPr sz="1400">
                <a:solidFill>
                  <a:schemeClr val="dk2"/>
                </a:solidFill>
              </a:defRPr>
            </a:lvl6pPr>
            <a:lvl7pPr indent="-317500" lvl="6" marL="3200400" algn="l">
              <a:lnSpc>
                <a:spcPct val="115000"/>
              </a:lnSpc>
              <a:spcBef>
                <a:spcPts val="0"/>
              </a:spcBef>
              <a:spcAft>
                <a:spcPts val="0"/>
              </a:spcAft>
              <a:buClr>
                <a:schemeClr val="dk2"/>
              </a:buClr>
              <a:buSzPts val="1400"/>
              <a:buChar char="●"/>
              <a:defRPr sz="1400">
                <a:solidFill>
                  <a:schemeClr val="dk2"/>
                </a:solidFill>
              </a:defRPr>
            </a:lvl7pPr>
            <a:lvl8pPr indent="-317500" lvl="7" marL="3657600" algn="l">
              <a:lnSpc>
                <a:spcPct val="115000"/>
              </a:lnSpc>
              <a:spcBef>
                <a:spcPts val="0"/>
              </a:spcBef>
              <a:spcAft>
                <a:spcPts val="0"/>
              </a:spcAft>
              <a:buClr>
                <a:schemeClr val="dk2"/>
              </a:buClr>
              <a:buSzPts val="1400"/>
              <a:buChar char="○"/>
              <a:defRPr sz="1400">
                <a:solidFill>
                  <a:schemeClr val="dk2"/>
                </a:solidFill>
              </a:defRPr>
            </a:lvl8pPr>
            <a:lvl9pPr indent="-317500" lvl="8" marL="4114800" algn="l">
              <a:lnSpc>
                <a:spcPct val="115000"/>
              </a:lnSpc>
              <a:spcBef>
                <a:spcPts val="0"/>
              </a:spcBef>
              <a:spcAft>
                <a:spcPts val="0"/>
              </a:spcAft>
              <a:buClr>
                <a:schemeClr val="dk2"/>
              </a:buClr>
              <a:buSzPts val="1400"/>
              <a:buChar char="■"/>
              <a:defRPr sz="1400">
                <a:solidFill>
                  <a:schemeClr val="dk2"/>
                </a:solidFill>
              </a:defRPr>
            </a:lvl9pPr>
          </a:lstStyle>
          <a:p/>
        </p:txBody>
      </p:sp>
      <p:sp>
        <p:nvSpPr>
          <p:cNvPr id="61" name="Google Shape;61;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5009300" y="869775"/>
            <a:ext cx="3698400" cy="2164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BI: Proyecto 1</a:t>
            </a:r>
            <a:endParaRPr/>
          </a:p>
          <a:p>
            <a:pPr indent="0" lvl="0" marL="0" rtl="0" algn="l">
              <a:spcBef>
                <a:spcPts val="0"/>
              </a:spcBef>
              <a:spcAft>
                <a:spcPts val="0"/>
              </a:spcAft>
              <a:buNone/>
            </a:pPr>
            <a:r>
              <a:rPr lang="es"/>
              <a:t>Analítica de Textos</a:t>
            </a:r>
            <a:endParaRPr/>
          </a:p>
        </p:txBody>
      </p:sp>
      <p:sp>
        <p:nvSpPr>
          <p:cNvPr id="67" name="Google Shape;67;p15"/>
          <p:cNvSpPr txBox="1"/>
          <p:nvPr>
            <p:ph idx="1" type="subTitle"/>
          </p:nvPr>
        </p:nvSpPr>
        <p:spPr>
          <a:xfrm>
            <a:off x="5009300" y="3120375"/>
            <a:ext cx="3698400" cy="6573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s"/>
              <a:t>Carlos Figueredo</a:t>
            </a:r>
            <a:endParaRPr/>
          </a:p>
          <a:p>
            <a:pPr indent="0" lvl="0" marL="0" rtl="0" algn="l">
              <a:spcBef>
                <a:spcPts val="0"/>
              </a:spcBef>
              <a:spcAft>
                <a:spcPts val="0"/>
              </a:spcAft>
              <a:buNone/>
            </a:pPr>
            <a:r>
              <a:rPr lang="es"/>
              <a:t>Carlos Ballén</a:t>
            </a:r>
            <a:endParaRPr/>
          </a:p>
          <a:p>
            <a:pPr indent="0" lvl="0" marL="0" rtl="0" algn="l">
              <a:spcBef>
                <a:spcPts val="0"/>
              </a:spcBef>
              <a:spcAft>
                <a:spcPts val="0"/>
              </a:spcAft>
              <a:buNone/>
            </a:pPr>
            <a:r>
              <a:rPr lang="es"/>
              <a:t>Simón Guzmán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811800" y="394925"/>
            <a:ext cx="6334500" cy="1488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Resultados - </a:t>
            </a:r>
            <a:r>
              <a:rPr lang="es"/>
              <a:t>Regresión</a:t>
            </a:r>
            <a:r>
              <a:rPr lang="es"/>
              <a:t> </a:t>
            </a:r>
            <a:r>
              <a:rPr lang="es"/>
              <a:t>Logística</a:t>
            </a:r>
            <a:endParaRPr/>
          </a:p>
        </p:txBody>
      </p:sp>
      <p:sp>
        <p:nvSpPr>
          <p:cNvPr id="125" name="Google Shape;125;p24"/>
          <p:cNvSpPr txBox="1"/>
          <p:nvPr>
            <p:ph idx="1" type="body"/>
          </p:nvPr>
        </p:nvSpPr>
        <p:spPr>
          <a:xfrm>
            <a:off x="507775" y="2157500"/>
            <a:ext cx="3558600" cy="2037600"/>
          </a:xfrm>
          <a:prstGeom prst="rect">
            <a:avLst/>
          </a:prstGeom>
        </p:spPr>
        <p:txBody>
          <a:bodyPr anchorCtr="0" anchor="t" bIns="91425" lIns="91425" spcFirstLastPara="1" rIns="91425" wrap="square" tIns="91425">
            <a:normAutofit fontScale="77500" lnSpcReduction="20000"/>
          </a:bodyPr>
          <a:lstStyle/>
          <a:p>
            <a:pPr indent="-307340" lvl="0" marL="457200" rtl="0" algn="l">
              <a:spcBef>
                <a:spcPts val="0"/>
              </a:spcBef>
              <a:spcAft>
                <a:spcPts val="0"/>
              </a:spcAft>
              <a:buSzPct val="100000"/>
              <a:buChar char="●"/>
            </a:pPr>
            <a:r>
              <a:rPr lang="es"/>
              <a:t>Es algoritmo con mejor </a:t>
            </a:r>
            <a:r>
              <a:rPr b="1" lang="es"/>
              <a:t>exactitud: 86%</a:t>
            </a:r>
            <a:r>
              <a:rPr lang="es"/>
              <a:t>. </a:t>
            </a:r>
            <a:endParaRPr/>
          </a:p>
          <a:p>
            <a:pPr indent="-307340" lvl="0" marL="457200" rtl="0" algn="l">
              <a:spcBef>
                <a:spcPts val="0"/>
              </a:spcBef>
              <a:spcAft>
                <a:spcPts val="0"/>
              </a:spcAft>
              <a:buSzPct val="100000"/>
              <a:buChar char="●"/>
            </a:pPr>
            <a:r>
              <a:rPr lang="es"/>
              <a:t>Según</a:t>
            </a:r>
            <a:r>
              <a:rPr lang="es"/>
              <a:t> el modelo aproximadamente un 13-16% de los datos no fueron </a:t>
            </a:r>
            <a:r>
              <a:rPr lang="es"/>
              <a:t>clasificados</a:t>
            </a:r>
            <a:r>
              <a:rPr lang="es"/>
              <a:t> </a:t>
            </a:r>
            <a:r>
              <a:rPr lang="es"/>
              <a:t>adecuadamente, lo cual no está mal pero se recomienda filtrar una segunda vez estos datos para </a:t>
            </a:r>
            <a:r>
              <a:rPr b="1" lang="es"/>
              <a:t>minimizar los falsos positivos</a:t>
            </a:r>
            <a:r>
              <a:rPr lang="es"/>
              <a:t>.</a:t>
            </a:r>
            <a:endParaRPr/>
          </a:p>
          <a:p>
            <a:pPr indent="-307340" lvl="0" marL="457200" rtl="0" algn="l">
              <a:spcBef>
                <a:spcPts val="0"/>
              </a:spcBef>
              <a:spcAft>
                <a:spcPts val="0"/>
              </a:spcAft>
              <a:buSzPct val="100000"/>
              <a:buChar char="●"/>
            </a:pPr>
            <a:r>
              <a:rPr lang="es"/>
              <a:t>Se recomienda utilizar esta metodología para el negocio para dar solución al problema</a:t>
            </a:r>
            <a:endParaRPr/>
          </a:p>
        </p:txBody>
      </p:sp>
      <p:pic>
        <p:nvPicPr>
          <p:cNvPr id="126" name="Google Shape;126;p24"/>
          <p:cNvPicPr preferRelativeResize="0"/>
          <p:nvPr/>
        </p:nvPicPr>
        <p:blipFill>
          <a:blip r:embed="rId3">
            <a:alphaModFix/>
          </a:blip>
          <a:stretch>
            <a:fillRect/>
          </a:stretch>
        </p:blipFill>
        <p:spPr>
          <a:xfrm>
            <a:off x="4167350" y="2255225"/>
            <a:ext cx="4537450" cy="1488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811650" y="799744"/>
            <a:ext cx="6458400" cy="687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a:t>Problema</a:t>
            </a:r>
            <a:endParaRPr/>
          </a:p>
        </p:txBody>
      </p:sp>
      <p:sp>
        <p:nvSpPr>
          <p:cNvPr id="73" name="Google Shape;73;p16"/>
          <p:cNvSpPr txBox="1"/>
          <p:nvPr>
            <p:ph idx="1" type="body"/>
          </p:nvPr>
        </p:nvSpPr>
        <p:spPr>
          <a:xfrm>
            <a:off x="811650" y="1608300"/>
            <a:ext cx="6495000" cy="299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El negocio posee  un conjunto de datos con texto sobre la información de los estudios y las condiciones de los pacientes. Asimismo, se tienen asignado si un paciente es elegible o no para ensayos clínicos de </a:t>
            </a:r>
            <a:r>
              <a:rPr lang="es"/>
              <a:t>cáncer</a:t>
            </a:r>
            <a:r>
              <a:rPr lang="es"/>
              <a:t>. </a:t>
            </a:r>
            <a:endParaRPr/>
          </a:p>
          <a:p>
            <a:pPr indent="0" lvl="0" marL="0" rtl="0" algn="l">
              <a:spcBef>
                <a:spcPts val="1600"/>
              </a:spcBef>
              <a:spcAft>
                <a:spcPts val="1600"/>
              </a:spcAft>
              <a:buNone/>
            </a:pPr>
            <a:r>
              <a:rPr lang="es"/>
              <a:t>Con esto en mente, se busca proporcionar un modelo que tenga un alto grado de acierto bajo los criterios presentados en los datos, tal que se logre reducir el tiempo que debe </a:t>
            </a:r>
            <a:r>
              <a:rPr lang="es"/>
              <a:t>invertir</a:t>
            </a:r>
            <a:r>
              <a:rPr lang="es"/>
              <a:t> un médico para el </a:t>
            </a:r>
            <a:r>
              <a:rPr lang="es"/>
              <a:t>análisis</a:t>
            </a:r>
            <a:r>
              <a:rPr lang="es"/>
              <a:t> de cada caso particular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811650" y="799739"/>
            <a:ext cx="6458400" cy="1479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a:t>Descripción del requerimiento según el punto de vista de aprendizaje de máquina</a:t>
            </a:r>
            <a:endParaRPr/>
          </a:p>
        </p:txBody>
      </p:sp>
      <p:sp>
        <p:nvSpPr>
          <p:cNvPr id="79" name="Google Shape;79;p17"/>
          <p:cNvSpPr txBox="1"/>
          <p:nvPr>
            <p:ph idx="1" type="body"/>
          </p:nvPr>
        </p:nvSpPr>
        <p:spPr>
          <a:xfrm>
            <a:off x="811650" y="2432039"/>
            <a:ext cx="6458400" cy="20376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s"/>
              <a:t>Para llevar a cabo el aprendizaje de la </a:t>
            </a:r>
            <a:r>
              <a:rPr lang="es"/>
              <a:t>máquina</a:t>
            </a:r>
            <a:r>
              <a:rPr lang="es"/>
              <a:t>, se </a:t>
            </a:r>
            <a:r>
              <a:rPr lang="es"/>
              <a:t>requiere</a:t>
            </a:r>
            <a:r>
              <a:rPr lang="es"/>
              <a:t> </a:t>
            </a:r>
            <a:r>
              <a:rPr lang="es"/>
              <a:t>analizar</a:t>
            </a:r>
            <a:r>
              <a:rPr lang="es"/>
              <a:t> los textos con el fin de relacionar la </a:t>
            </a:r>
            <a:r>
              <a:rPr lang="es"/>
              <a:t>concurrencia</a:t>
            </a:r>
            <a:r>
              <a:rPr lang="es"/>
              <a:t> de las palabras en los estudios, con la </a:t>
            </a:r>
            <a:r>
              <a:rPr lang="es"/>
              <a:t>etiqueta</a:t>
            </a:r>
            <a:r>
              <a:rPr lang="es"/>
              <a:t> de elegibilidad.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811650" y="799739"/>
            <a:ext cx="6458400" cy="1479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Comprensión de los datos y su enfoque</a:t>
            </a:r>
            <a:endParaRPr/>
          </a:p>
        </p:txBody>
      </p:sp>
      <p:sp>
        <p:nvSpPr>
          <p:cNvPr id="85" name="Google Shape;85;p18"/>
          <p:cNvSpPr txBox="1"/>
          <p:nvPr>
            <p:ph idx="1" type="body"/>
          </p:nvPr>
        </p:nvSpPr>
        <p:spPr>
          <a:xfrm>
            <a:off x="811650" y="2432039"/>
            <a:ext cx="6458400" cy="20376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s"/>
              <a:t>Al revisar los datos, se observa que la primera columna hace referencia a si un paciente es elegible o no para </a:t>
            </a:r>
            <a:r>
              <a:rPr lang="es"/>
              <a:t>diagnóstico</a:t>
            </a:r>
            <a:r>
              <a:rPr lang="es"/>
              <a:t>, mientras que la segunda, contienen el texto con la información relevante de cada paciente.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529550" y="357800"/>
            <a:ext cx="8187000" cy="864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Tablero de control de los datos</a:t>
            </a:r>
            <a:endParaRPr/>
          </a:p>
        </p:txBody>
      </p:sp>
      <p:pic>
        <p:nvPicPr>
          <p:cNvPr id="91" name="Google Shape;91;p19"/>
          <p:cNvPicPr preferRelativeResize="0"/>
          <p:nvPr/>
        </p:nvPicPr>
        <p:blipFill>
          <a:blip r:embed="rId3">
            <a:alphaModFix/>
          </a:blip>
          <a:stretch>
            <a:fillRect/>
          </a:stretch>
        </p:blipFill>
        <p:spPr>
          <a:xfrm>
            <a:off x="1009200" y="1139800"/>
            <a:ext cx="6738951" cy="3794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811650" y="799739"/>
            <a:ext cx="6458400" cy="1479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Modelado y evaluación</a:t>
            </a:r>
            <a:endParaRPr/>
          </a:p>
        </p:txBody>
      </p:sp>
      <p:sp>
        <p:nvSpPr>
          <p:cNvPr id="97" name="Google Shape;97;p20"/>
          <p:cNvSpPr txBox="1"/>
          <p:nvPr>
            <p:ph idx="1" type="body"/>
          </p:nvPr>
        </p:nvSpPr>
        <p:spPr>
          <a:xfrm>
            <a:off x="811650" y="2432039"/>
            <a:ext cx="6458400" cy="20376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s"/>
              <a:t>Se implementaron tres diferentes modelos, para así seleccionar el más adecuado con base a la precisión de las predicciones. Los tres algoritmos usados fueron </a:t>
            </a:r>
            <a:r>
              <a:rPr b="1" lang="es"/>
              <a:t>Random Forest</a:t>
            </a:r>
            <a:r>
              <a:rPr lang="es"/>
              <a:t>, </a:t>
            </a:r>
            <a:r>
              <a:rPr b="1" lang="es"/>
              <a:t>Support Vector Machines</a:t>
            </a:r>
            <a:r>
              <a:rPr lang="es"/>
              <a:t> y </a:t>
            </a:r>
            <a:r>
              <a:rPr b="1" lang="es"/>
              <a:t>Regresión Logística</a:t>
            </a:r>
            <a:r>
              <a:rPr lang="es"/>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811650" y="561395"/>
            <a:ext cx="6458400" cy="807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Random Forest</a:t>
            </a:r>
            <a:endParaRPr/>
          </a:p>
        </p:txBody>
      </p:sp>
      <p:sp>
        <p:nvSpPr>
          <p:cNvPr id="103" name="Google Shape;103;p21"/>
          <p:cNvSpPr txBox="1"/>
          <p:nvPr>
            <p:ph idx="1" type="body"/>
          </p:nvPr>
        </p:nvSpPr>
        <p:spPr>
          <a:xfrm>
            <a:off x="811650" y="1608300"/>
            <a:ext cx="4347000" cy="2694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78571"/>
              <a:buFont typeface="Arial"/>
              <a:buNone/>
            </a:pPr>
            <a:r>
              <a:rPr lang="es" sz="1400">
                <a:solidFill>
                  <a:srgbClr val="212529"/>
                </a:solidFill>
                <a:highlight>
                  <a:srgbClr val="FFFFFF"/>
                </a:highlight>
              </a:rPr>
              <a:t>El algoritmo Random Forest es un meta estimador que ajusta un número de clasificadores de árboles de decisión en varias submuestras del conjunto de datos y usa el promedio para mejorar la precisión predictiva y controlar el sobreajuste. El tamaño de las submuestras es controlado con el parámetro</a:t>
            </a:r>
            <a:r>
              <a:rPr lang="es" sz="1400">
                <a:solidFill>
                  <a:srgbClr val="212529"/>
                </a:solidFill>
                <a:highlight>
                  <a:srgbClr val="FFFFFF"/>
                </a:highlight>
                <a:latin typeface="Roboto"/>
                <a:ea typeface="Roboto"/>
                <a:cs typeface="Roboto"/>
                <a:sym typeface="Roboto"/>
              </a:rPr>
              <a:t> </a:t>
            </a:r>
            <a:r>
              <a:rPr lang="es" sz="1250">
                <a:solidFill>
                  <a:srgbClr val="222222"/>
                </a:solidFill>
                <a:highlight>
                  <a:srgbClr val="ECF0F3"/>
                </a:highlight>
                <a:latin typeface="Courier New"/>
                <a:ea typeface="Courier New"/>
                <a:cs typeface="Courier New"/>
                <a:sym typeface="Courier New"/>
              </a:rPr>
              <a:t>max_samples</a:t>
            </a:r>
            <a:r>
              <a:rPr lang="es" sz="1400">
                <a:solidFill>
                  <a:srgbClr val="212529"/>
                </a:solidFill>
                <a:highlight>
                  <a:srgbClr val="FFFFFF"/>
                </a:highlight>
                <a:latin typeface="Roboto"/>
                <a:ea typeface="Roboto"/>
                <a:cs typeface="Roboto"/>
                <a:sym typeface="Roboto"/>
              </a:rPr>
              <a:t> </a:t>
            </a:r>
            <a:r>
              <a:rPr lang="es" sz="1400">
                <a:solidFill>
                  <a:srgbClr val="212529"/>
                </a:solidFill>
                <a:highlight>
                  <a:srgbClr val="FFFFFF"/>
                </a:highlight>
              </a:rPr>
              <a:t>si</a:t>
            </a:r>
            <a:r>
              <a:rPr lang="es" sz="1400">
                <a:solidFill>
                  <a:srgbClr val="212529"/>
                </a:solidFill>
                <a:highlight>
                  <a:srgbClr val="FFFFFF"/>
                </a:highlight>
                <a:latin typeface="Roboto"/>
                <a:ea typeface="Roboto"/>
                <a:cs typeface="Roboto"/>
                <a:sym typeface="Roboto"/>
              </a:rPr>
              <a:t> </a:t>
            </a:r>
            <a:r>
              <a:rPr lang="es" sz="1250">
                <a:solidFill>
                  <a:srgbClr val="222222"/>
                </a:solidFill>
                <a:highlight>
                  <a:srgbClr val="ECF0F3"/>
                </a:highlight>
                <a:latin typeface="Courier New"/>
                <a:ea typeface="Courier New"/>
                <a:cs typeface="Courier New"/>
                <a:sym typeface="Courier New"/>
              </a:rPr>
              <a:t>bootstrap=True</a:t>
            </a:r>
            <a:r>
              <a:rPr lang="es" sz="1400">
                <a:solidFill>
                  <a:srgbClr val="212529"/>
                </a:solidFill>
                <a:highlight>
                  <a:srgbClr val="FFFFFF"/>
                </a:highlight>
              </a:rPr>
              <a:t>(default), de otra manera el conjunto de datos completo es usado para construir cada árbol.</a:t>
            </a:r>
            <a:endParaRPr sz="1400">
              <a:solidFill>
                <a:srgbClr val="212529"/>
              </a:solidFill>
              <a:highlight>
                <a:srgbClr val="FFFFFF"/>
              </a:highlight>
            </a:endParaRPr>
          </a:p>
          <a:p>
            <a:pPr indent="0" lvl="0" marL="0" rtl="0" algn="l">
              <a:spcBef>
                <a:spcPts val="0"/>
              </a:spcBef>
              <a:spcAft>
                <a:spcPts val="0"/>
              </a:spcAft>
              <a:buClr>
                <a:schemeClr val="dk1"/>
              </a:buClr>
              <a:buSzPct val="78571"/>
              <a:buFont typeface="Arial"/>
              <a:buNone/>
            </a:pPr>
            <a:r>
              <a:t/>
            </a:r>
            <a:endParaRPr sz="1400">
              <a:solidFill>
                <a:srgbClr val="212529"/>
              </a:solidFill>
              <a:highlight>
                <a:srgbClr val="FFFFFF"/>
              </a:highlight>
            </a:endParaRPr>
          </a:p>
          <a:p>
            <a:pPr indent="0" lvl="0" marL="0" rtl="0" algn="just">
              <a:spcBef>
                <a:spcPts val="0"/>
              </a:spcBef>
              <a:spcAft>
                <a:spcPts val="0"/>
              </a:spcAft>
              <a:buClr>
                <a:schemeClr val="dk1"/>
              </a:buClr>
              <a:buSzPct val="84090"/>
              <a:buFont typeface="Arial"/>
              <a:buNone/>
            </a:pPr>
            <a:r>
              <a:rPr lang="es" sz="1308">
                <a:solidFill>
                  <a:srgbClr val="212529"/>
                </a:solidFill>
                <a:highlight>
                  <a:srgbClr val="FFFFFF"/>
                </a:highlight>
              </a:rPr>
              <a:t>Al aplicar el algoritmo sobre los datos se obtuvo una </a:t>
            </a:r>
            <a:r>
              <a:rPr b="1" lang="es" sz="1308">
                <a:solidFill>
                  <a:srgbClr val="212529"/>
                </a:solidFill>
                <a:highlight>
                  <a:srgbClr val="FFFFFF"/>
                </a:highlight>
              </a:rPr>
              <a:t>exactitud del 81%</a:t>
            </a:r>
            <a:endParaRPr b="1" sz="1308">
              <a:solidFill>
                <a:srgbClr val="212529"/>
              </a:solidFill>
              <a:highlight>
                <a:srgbClr val="FFFFFF"/>
              </a:highlight>
            </a:endParaRPr>
          </a:p>
          <a:p>
            <a:pPr indent="0" lvl="0" marL="0" rtl="0" algn="l">
              <a:spcBef>
                <a:spcPts val="0"/>
              </a:spcBef>
              <a:spcAft>
                <a:spcPts val="0"/>
              </a:spcAft>
              <a:buClr>
                <a:schemeClr val="dk1"/>
              </a:buClr>
              <a:buSzPct val="78571"/>
              <a:buFont typeface="Arial"/>
              <a:buNone/>
            </a:pPr>
            <a:r>
              <a:t/>
            </a:r>
            <a:endParaRPr sz="1400">
              <a:solidFill>
                <a:srgbClr val="212529"/>
              </a:solidFill>
              <a:highlight>
                <a:srgbClr val="FFFFFF"/>
              </a:highlight>
            </a:endParaRPr>
          </a:p>
          <a:p>
            <a:pPr indent="0" lvl="0" marL="0" rtl="0" algn="l">
              <a:spcBef>
                <a:spcPts val="0"/>
              </a:spcBef>
              <a:spcAft>
                <a:spcPts val="1600"/>
              </a:spcAft>
              <a:buNone/>
            </a:pPr>
            <a:r>
              <a:t/>
            </a:r>
            <a:endParaRPr/>
          </a:p>
        </p:txBody>
      </p:sp>
      <p:pic>
        <p:nvPicPr>
          <p:cNvPr id="104" name="Google Shape;104;p21"/>
          <p:cNvPicPr preferRelativeResize="0"/>
          <p:nvPr/>
        </p:nvPicPr>
        <p:blipFill>
          <a:blip r:embed="rId3">
            <a:alphaModFix/>
          </a:blip>
          <a:stretch>
            <a:fillRect/>
          </a:stretch>
        </p:blipFill>
        <p:spPr>
          <a:xfrm>
            <a:off x="5158650" y="1596577"/>
            <a:ext cx="3680550" cy="1950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735750" y="567445"/>
            <a:ext cx="6458400" cy="708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a:t>Support Vector Machine</a:t>
            </a:r>
            <a:endParaRPr/>
          </a:p>
        </p:txBody>
      </p:sp>
      <p:sp>
        <p:nvSpPr>
          <p:cNvPr id="110" name="Google Shape;110;p22"/>
          <p:cNvSpPr txBox="1"/>
          <p:nvPr>
            <p:ph idx="1" type="body"/>
          </p:nvPr>
        </p:nvSpPr>
        <p:spPr>
          <a:xfrm>
            <a:off x="811650" y="1289039"/>
            <a:ext cx="6458400" cy="20376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s"/>
              <a:t>Para SVM se encontró que los mejores </a:t>
            </a:r>
            <a:r>
              <a:rPr lang="es"/>
              <a:t>parámetros</a:t>
            </a:r>
            <a:r>
              <a:rPr lang="es"/>
              <a:t> son c=100 y gamma = 1, estos usados con el fin de obtener un resultado </a:t>
            </a:r>
            <a:r>
              <a:rPr lang="es"/>
              <a:t>más</a:t>
            </a:r>
            <a:r>
              <a:rPr lang="es"/>
              <a:t> acertado con C penalizando los puntos mal clasificados. </a:t>
            </a:r>
            <a:endParaRPr/>
          </a:p>
        </p:txBody>
      </p:sp>
      <p:pic>
        <p:nvPicPr>
          <p:cNvPr id="111" name="Google Shape;111;p22"/>
          <p:cNvPicPr preferRelativeResize="0"/>
          <p:nvPr/>
        </p:nvPicPr>
        <p:blipFill>
          <a:blip r:embed="rId3">
            <a:alphaModFix/>
          </a:blip>
          <a:stretch>
            <a:fillRect/>
          </a:stretch>
        </p:blipFill>
        <p:spPr>
          <a:xfrm>
            <a:off x="1016900" y="2298525"/>
            <a:ext cx="3048150" cy="2509851"/>
          </a:xfrm>
          <a:prstGeom prst="rect">
            <a:avLst/>
          </a:prstGeom>
          <a:noFill/>
          <a:ln>
            <a:noFill/>
          </a:ln>
        </p:spPr>
      </p:pic>
      <p:pic>
        <p:nvPicPr>
          <p:cNvPr id="112" name="Google Shape;112;p22"/>
          <p:cNvPicPr preferRelativeResize="0"/>
          <p:nvPr/>
        </p:nvPicPr>
        <p:blipFill>
          <a:blip r:embed="rId4">
            <a:alphaModFix/>
          </a:blip>
          <a:stretch>
            <a:fillRect/>
          </a:stretch>
        </p:blipFill>
        <p:spPr>
          <a:xfrm>
            <a:off x="4706500" y="2930964"/>
            <a:ext cx="3238500" cy="800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745825" y="799745"/>
            <a:ext cx="6458400" cy="798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Regresión L</a:t>
            </a:r>
            <a:r>
              <a:rPr lang="es"/>
              <a:t>ogística</a:t>
            </a:r>
            <a:r>
              <a:rPr lang="es"/>
              <a:t> </a:t>
            </a:r>
            <a:endParaRPr/>
          </a:p>
        </p:txBody>
      </p:sp>
      <p:sp>
        <p:nvSpPr>
          <p:cNvPr id="118" name="Google Shape;118;p23"/>
          <p:cNvSpPr txBox="1"/>
          <p:nvPr>
            <p:ph idx="1" type="body"/>
          </p:nvPr>
        </p:nvSpPr>
        <p:spPr>
          <a:xfrm>
            <a:off x="249600" y="1655075"/>
            <a:ext cx="4322400" cy="30747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Clr>
                <a:schemeClr val="dk1"/>
              </a:buClr>
              <a:buSzPts val="1200"/>
              <a:buChar char="●"/>
            </a:pPr>
            <a:r>
              <a:rPr lang="es" sz="1200">
                <a:solidFill>
                  <a:schemeClr val="dk1"/>
                </a:solidFill>
              </a:rPr>
              <a:t>La regresión logística es un tipo de algoritmo de clasificación categórica, como lo puede ser en este caso el </a:t>
            </a:r>
            <a:r>
              <a:rPr b="1" lang="es" sz="1200">
                <a:solidFill>
                  <a:schemeClr val="dk1"/>
                </a:solidFill>
              </a:rPr>
              <a:t>label 0 y 1 </a:t>
            </a:r>
            <a:r>
              <a:rPr lang="es" sz="1200">
                <a:solidFill>
                  <a:schemeClr val="dk1"/>
                </a:solidFill>
              </a:rPr>
              <a:t>de los datos para determinar si un paciente es elegible o no para diagnóstico de cáncer.</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s" sz="1200">
                <a:solidFill>
                  <a:schemeClr val="dk1"/>
                </a:solidFill>
              </a:rPr>
              <a:t>Se utilizó este algoritmo ya que nos permite determinar probabilísticamente  el evento de si un paciente es elegible con base en los factores determinados por su estudio y condición médica.  </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s" sz="1200">
                <a:solidFill>
                  <a:schemeClr val="dk1"/>
                </a:solidFill>
              </a:rPr>
              <a:t>Con los datos trabajados el algoritmo logró una </a:t>
            </a:r>
            <a:r>
              <a:rPr b="1" lang="es" sz="1200">
                <a:solidFill>
                  <a:schemeClr val="dk1"/>
                </a:solidFill>
              </a:rPr>
              <a:t>exactitud del 86%</a:t>
            </a:r>
            <a:r>
              <a:rPr lang="es" sz="1200">
                <a:solidFill>
                  <a:schemeClr val="dk1"/>
                </a:solidFill>
              </a:rPr>
              <a:t> con una </a:t>
            </a:r>
            <a:r>
              <a:rPr b="1" lang="es" sz="1200">
                <a:solidFill>
                  <a:schemeClr val="dk1"/>
                </a:solidFill>
              </a:rPr>
              <a:t>precision del 84%</a:t>
            </a:r>
            <a:r>
              <a:rPr lang="es" sz="1200">
                <a:solidFill>
                  <a:schemeClr val="dk1"/>
                </a:solidFill>
              </a:rPr>
              <a:t> de que sea si elegible para diagnóstico de cáncer.</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p:txBody>
      </p:sp>
      <p:pic>
        <p:nvPicPr>
          <p:cNvPr id="119" name="Google Shape;119;p23"/>
          <p:cNvPicPr preferRelativeResize="0"/>
          <p:nvPr/>
        </p:nvPicPr>
        <p:blipFill>
          <a:blip r:embed="rId3">
            <a:alphaModFix/>
          </a:blip>
          <a:stretch>
            <a:fillRect/>
          </a:stretch>
        </p:blipFill>
        <p:spPr>
          <a:xfrm>
            <a:off x="4513500" y="1739800"/>
            <a:ext cx="4426325" cy="24629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