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A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uresh\Documents\GitHub\test-generation-paper\results\charts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Effectiveness!$B$26</c:f>
              <c:strCache>
                <c:ptCount val="1"/>
                <c:pt idx="0">
                  <c:v>BUSTER</c:v>
                </c:pt>
              </c:strCache>
            </c:strRef>
          </c:tx>
          <c:spPr>
            <a:pattFill prst="wdUpDiag">
              <a:fgClr>
                <a:srgbClr val="595959"/>
              </a:fgClr>
              <a:bgClr>
                <a:srgbClr val="FFFFFF"/>
              </a:bgClr>
            </a:pattFill>
            <a:ln>
              <a:solidFill>
                <a:srgbClr val="FFFFFF">
                  <a:lumMod val="85000"/>
                  <a:alpha val="47000"/>
                </a:srgbClr>
              </a:solidFill>
            </a:ln>
          </c:spPr>
          <c:cat>
            <c:strRef>
              <c:f>Effectiveness!$A$27:$A$29</c:f>
              <c:strCache>
                <c:ptCount val="3"/>
                <c:pt idx="0">
                  <c:v>Cebu-pacific</c:v>
                </c:pt>
                <c:pt idx="1">
                  <c:v>jBilling</c:v>
                </c:pt>
                <c:pt idx="2">
                  <c:v>App</c:v>
                </c:pt>
              </c:strCache>
            </c:strRef>
          </c:cat>
          <c:val>
            <c:numRef>
              <c:f>Effectiveness!$B$27:$B$29</c:f>
              <c:numCache>
                <c:formatCode>0.00</c:formatCode>
                <c:ptCount val="3"/>
                <c:pt idx="0">
                  <c:v>100</c:v>
                </c:pt>
                <c:pt idx="1">
                  <c:v>96.15384615384616</c:v>
                </c:pt>
                <c:pt idx="2">
                  <c:v>100</c:v>
                </c:pt>
              </c:numCache>
            </c:numRef>
          </c:val>
        </c:ser>
        <c:ser>
          <c:idx val="1"/>
          <c:order val="1"/>
          <c:tx>
            <c:strRef>
              <c:f>Effectiveness!$C$26</c:f>
              <c:strCache>
                <c:ptCount val="1"/>
                <c:pt idx="0">
                  <c:v>EXHAUST</c:v>
                </c:pt>
              </c:strCache>
            </c:strRef>
          </c:tx>
          <c:spPr>
            <a:pattFill prst="wdDnDiag">
              <a:fgClr>
                <a:srgbClr val="C0504D"/>
              </a:fgClr>
              <a:bgClr>
                <a:srgbClr val="FFFFFF"/>
              </a:bgClr>
            </a:pattFill>
            <a:ln>
              <a:solidFill>
                <a:srgbClr val="FFFFFF">
                  <a:lumMod val="85000"/>
                  <a:alpha val="48000"/>
                </a:srgbClr>
              </a:solidFill>
            </a:ln>
          </c:spPr>
          <c:cat>
            <c:strRef>
              <c:f>Effectiveness!$A$27:$A$29</c:f>
              <c:strCache>
                <c:ptCount val="3"/>
                <c:pt idx="0">
                  <c:v>Cebu-pacific</c:v>
                </c:pt>
                <c:pt idx="1">
                  <c:v>jBilling</c:v>
                </c:pt>
                <c:pt idx="2">
                  <c:v>App</c:v>
                </c:pt>
              </c:strCache>
            </c:strRef>
          </c:cat>
          <c:val>
            <c:numRef>
              <c:f>Effectiveness!$C$27:$C$29</c:f>
              <c:numCache>
                <c:formatCode>0.00</c:formatCode>
                <c:ptCount val="3"/>
                <c:pt idx="0">
                  <c:v>51.612903225806448</c:v>
                </c:pt>
                <c:pt idx="1">
                  <c:v>96.15384615384616</c:v>
                </c:pt>
                <c:pt idx="2">
                  <c:v>80</c:v>
                </c:pt>
              </c:numCache>
            </c:numRef>
          </c:val>
        </c:ser>
        <c:axId val="68803968"/>
        <c:axId val="69076096"/>
      </c:barChart>
      <c:catAx>
        <c:axId val="68803968"/>
        <c:scaling>
          <c:orientation val="minMax"/>
        </c:scaling>
        <c:axPos val="b"/>
        <c:tickLblPos val="nextTo"/>
        <c:txPr>
          <a:bodyPr/>
          <a:lstStyle/>
          <a:p>
            <a:pPr>
              <a:defRPr sz="1400" baseline="0">
                <a:latin typeface="Calibri" pitchFamily="34" charset="0"/>
              </a:defRPr>
            </a:pPr>
            <a:endParaRPr lang="en-US"/>
          </a:p>
        </c:txPr>
        <c:crossAx val="69076096"/>
        <c:crosses val="autoZero"/>
        <c:auto val="1"/>
        <c:lblAlgn val="ctr"/>
        <c:lblOffset val="100"/>
      </c:catAx>
      <c:valAx>
        <c:axId val="69076096"/>
        <c:scaling>
          <c:orientation val="minMax"/>
          <c:max val="100"/>
        </c:scaling>
        <c:axPos val="l"/>
        <c:majorGridlines>
          <c:spPr>
            <a:ln w="6350">
              <a:solidFill>
                <a:srgbClr val="FFFFFF">
                  <a:lumMod val="85000"/>
                </a:srgbClr>
              </a:solidFill>
            </a:ln>
          </c:spPr>
        </c:majorGridlines>
        <c:numFmt formatCode="0" sourceLinked="0"/>
        <c:tickLblPos val="nextTo"/>
        <c:txPr>
          <a:bodyPr/>
          <a:lstStyle/>
          <a:p>
            <a:pPr>
              <a:defRPr sz="1300" baseline="0"/>
            </a:pPr>
            <a:endParaRPr lang="en-US"/>
          </a:p>
        </c:txPr>
        <c:crossAx val="68803968"/>
        <c:crosses val="autoZero"/>
        <c:crossBetween val="between"/>
        <c:majorUnit val="20"/>
      </c:valAx>
    </c:plotArea>
    <c:legend>
      <c:legendPos val="b"/>
      <c:layout/>
      <c:txPr>
        <a:bodyPr/>
        <a:lstStyle/>
        <a:p>
          <a:pPr>
            <a:defRPr sz="1400" baseline="0">
              <a:latin typeface="Calibri" pitchFamily="34" charset="0"/>
            </a:defRPr>
          </a:pPr>
          <a:endParaRPr lang="en-US"/>
        </a:p>
      </c:txPr>
    </c:legend>
    <c:plotVisOnly val="1"/>
  </c:chart>
  <c:externalData r:id="rId2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C58CE-C6B2-4B7C-8F38-FE678D557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B6D77-F943-4710-86F6-3545DF9285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08B6F-D2B7-4DED-B89C-0965D003E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44810-8CE9-420B-BF10-8677000E56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1B190-0428-4C91-9202-4C8DE6879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9C21E-8E1A-4CDA-8F41-CD668019C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9633F-A945-48B0-BA2D-4AEDBE75F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C2AB0-AC22-42A2-8A0E-8698082A7D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FC501-94AE-4709-8834-11FE9F463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86D79-6DC0-4A92-A671-428422BEE8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BF913-8382-4B44-8A8D-F8D3C694F5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FB7F7D7-00EA-4EC6-839B-73B9BE63B6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/>
        </p:nvGraphicFramePr>
        <p:xfrm>
          <a:off x="152400" y="228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ＭＳ Ｐゴシック</vt:lpstr>
      <vt:lpstr>Default Design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suresh</cp:lastModifiedBy>
  <cp:revision>102</cp:revision>
  <cp:lastPrinted>1601-01-01T00:00:00Z</cp:lastPrinted>
  <dcterms:created xsi:type="dcterms:W3CDTF">2014-01-21T18:56:34Z</dcterms:created>
  <dcterms:modified xsi:type="dcterms:W3CDTF">2014-04-24T04:15:56Z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