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57"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1" autoAdjust="0"/>
    <p:restoredTop sz="94660"/>
  </p:normalViewPr>
  <p:slideViewPr>
    <p:cSldViewPr snapToGrid="0">
      <p:cViewPr varScale="1">
        <p:scale>
          <a:sx n="63" d="100"/>
          <a:sy n="63" d="100"/>
        </p:scale>
        <p:origin x="67" y="35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id-ID"/>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fld id="{664482BB-A59A-42DF-98AA-68A128B680BB}" type="datetimeFigureOut">
              <a:rPr lang="id-ID" smtClean="0"/>
              <a:t>11/12/2022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7EEB06DA-AD0A-4024-83D3-97DB09A60EFD}" type="slidenum">
              <a:rPr lang="id-ID" smtClean="0"/>
              <a:t>‹#›</a:t>
            </a:fld>
            <a:endParaRPr lang="id-ID"/>
          </a:p>
        </p:txBody>
      </p:sp>
    </p:spTree>
    <p:extLst>
      <p:ext uri="{BB962C8B-B14F-4D97-AF65-F5344CB8AC3E}">
        <p14:creationId xmlns:p14="http://schemas.microsoft.com/office/powerpoint/2010/main" val="2288358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664482BB-A59A-42DF-98AA-68A128B680BB}" type="datetimeFigureOut">
              <a:rPr lang="id-ID" smtClean="0"/>
              <a:t>11/12/2022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7EEB06DA-AD0A-4024-83D3-97DB09A60EFD}" type="slidenum">
              <a:rPr lang="id-ID" smtClean="0"/>
              <a:t>‹#›</a:t>
            </a:fld>
            <a:endParaRPr lang="id-ID"/>
          </a:p>
        </p:txBody>
      </p:sp>
    </p:spTree>
    <p:extLst>
      <p:ext uri="{BB962C8B-B14F-4D97-AF65-F5344CB8AC3E}">
        <p14:creationId xmlns:p14="http://schemas.microsoft.com/office/powerpoint/2010/main" val="3480161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664482BB-A59A-42DF-98AA-68A128B680BB}" type="datetimeFigureOut">
              <a:rPr lang="id-ID" smtClean="0"/>
              <a:t>11/12/2022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7EEB06DA-AD0A-4024-83D3-97DB09A60EFD}" type="slidenum">
              <a:rPr lang="id-ID" smtClean="0"/>
              <a:t>‹#›</a:t>
            </a:fld>
            <a:endParaRPr lang="id-ID"/>
          </a:p>
        </p:txBody>
      </p:sp>
    </p:spTree>
    <p:extLst>
      <p:ext uri="{BB962C8B-B14F-4D97-AF65-F5344CB8AC3E}">
        <p14:creationId xmlns:p14="http://schemas.microsoft.com/office/powerpoint/2010/main" val="1842607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664482BB-A59A-42DF-98AA-68A128B680BB}" type="datetimeFigureOut">
              <a:rPr lang="id-ID" smtClean="0"/>
              <a:t>11/12/2022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7EEB06DA-AD0A-4024-83D3-97DB09A60EFD}" type="slidenum">
              <a:rPr lang="id-ID" smtClean="0"/>
              <a:t>‹#›</a:t>
            </a:fld>
            <a:endParaRPr lang="id-ID"/>
          </a:p>
        </p:txBody>
      </p:sp>
    </p:spTree>
    <p:extLst>
      <p:ext uri="{BB962C8B-B14F-4D97-AF65-F5344CB8AC3E}">
        <p14:creationId xmlns:p14="http://schemas.microsoft.com/office/powerpoint/2010/main" val="2163738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id-ID"/>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64482BB-A59A-42DF-98AA-68A128B680BB}" type="datetimeFigureOut">
              <a:rPr lang="id-ID" smtClean="0"/>
              <a:t>11/12/2022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7EEB06DA-AD0A-4024-83D3-97DB09A60EFD}" type="slidenum">
              <a:rPr lang="id-ID" smtClean="0"/>
              <a:t>‹#›</a:t>
            </a:fld>
            <a:endParaRPr lang="id-ID"/>
          </a:p>
        </p:txBody>
      </p:sp>
    </p:spTree>
    <p:extLst>
      <p:ext uri="{BB962C8B-B14F-4D97-AF65-F5344CB8AC3E}">
        <p14:creationId xmlns:p14="http://schemas.microsoft.com/office/powerpoint/2010/main" val="3491255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fld id="{664482BB-A59A-42DF-98AA-68A128B680BB}" type="datetimeFigureOut">
              <a:rPr lang="id-ID" smtClean="0"/>
              <a:t>11/12/2022</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7EEB06DA-AD0A-4024-83D3-97DB09A60EFD}" type="slidenum">
              <a:rPr lang="id-ID" smtClean="0"/>
              <a:t>‹#›</a:t>
            </a:fld>
            <a:endParaRPr lang="id-ID"/>
          </a:p>
        </p:txBody>
      </p:sp>
    </p:spTree>
    <p:extLst>
      <p:ext uri="{BB962C8B-B14F-4D97-AF65-F5344CB8AC3E}">
        <p14:creationId xmlns:p14="http://schemas.microsoft.com/office/powerpoint/2010/main" val="1792078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id-ID"/>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fld id="{664482BB-A59A-42DF-98AA-68A128B680BB}" type="datetimeFigureOut">
              <a:rPr lang="id-ID" smtClean="0"/>
              <a:t>11/12/2022</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7EEB06DA-AD0A-4024-83D3-97DB09A60EFD}" type="slidenum">
              <a:rPr lang="id-ID" smtClean="0"/>
              <a:t>‹#›</a:t>
            </a:fld>
            <a:endParaRPr lang="id-ID"/>
          </a:p>
        </p:txBody>
      </p:sp>
    </p:spTree>
    <p:extLst>
      <p:ext uri="{BB962C8B-B14F-4D97-AF65-F5344CB8AC3E}">
        <p14:creationId xmlns:p14="http://schemas.microsoft.com/office/powerpoint/2010/main" val="1834246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664482BB-A59A-42DF-98AA-68A128B680BB}" type="datetimeFigureOut">
              <a:rPr lang="id-ID" smtClean="0"/>
              <a:t>11/12/2022</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7EEB06DA-AD0A-4024-83D3-97DB09A60EFD}" type="slidenum">
              <a:rPr lang="id-ID" smtClean="0"/>
              <a:t>‹#›</a:t>
            </a:fld>
            <a:endParaRPr lang="id-ID"/>
          </a:p>
        </p:txBody>
      </p:sp>
    </p:spTree>
    <p:extLst>
      <p:ext uri="{BB962C8B-B14F-4D97-AF65-F5344CB8AC3E}">
        <p14:creationId xmlns:p14="http://schemas.microsoft.com/office/powerpoint/2010/main" val="1082334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4482BB-A59A-42DF-98AA-68A128B680BB}" type="datetimeFigureOut">
              <a:rPr lang="id-ID" smtClean="0"/>
              <a:t>11/12/2022</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7EEB06DA-AD0A-4024-83D3-97DB09A60EFD}" type="slidenum">
              <a:rPr lang="id-ID" smtClean="0"/>
              <a:t>‹#›</a:t>
            </a:fld>
            <a:endParaRPr lang="id-ID"/>
          </a:p>
        </p:txBody>
      </p:sp>
    </p:spTree>
    <p:extLst>
      <p:ext uri="{BB962C8B-B14F-4D97-AF65-F5344CB8AC3E}">
        <p14:creationId xmlns:p14="http://schemas.microsoft.com/office/powerpoint/2010/main" val="254955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id-ID"/>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4482BB-A59A-42DF-98AA-68A128B680BB}" type="datetimeFigureOut">
              <a:rPr lang="id-ID" smtClean="0"/>
              <a:t>11/12/2022</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7EEB06DA-AD0A-4024-83D3-97DB09A60EFD}" type="slidenum">
              <a:rPr lang="id-ID" smtClean="0"/>
              <a:t>‹#›</a:t>
            </a:fld>
            <a:endParaRPr lang="id-ID"/>
          </a:p>
        </p:txBody>
      </p:sp>
    </p:spTree>
    <p:extLst>
      <p:ext uri="{BB962C8B-B14F-4D97-AF65-F5344CB8AC3E}">
        <p14:creationId xmlns:p14="http://schemas.microsoft.com/office/powerpoint/2010/main" val="2732326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id-ID"/>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4482BB-A59A-42DF-98AA-68A128B680BB}" type="datetimeFigureOut">
              <a:rPr lang="id-ID" smtClean="0"/>
              <a:t>11/12/2022</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7EEB06DA-AD0A-4024-83D3-97DB09A60EFD}" type="slidenum">
              <a:rPr lang="id-ID" smtClean="0"/>
              <a:t>‹#›</a:t>
            </a:fld>
            <a:endParaRPr lang="id-ID"/>
          </a:p>
        </p:txBody>
      </p:sp>
    </p:spTree>
    <p:extLst>
      <p:ext uri="{BB962C8B-B14F-4D97-AF65-F5344CB8AC3E}">
        <p14:creationId xmlns:p14="http://schemas.microsoft.com/office/powerpoint/2010/main" val="2992263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4482BB-A59A-42DF-98AA-68A128B680BB}" type="datetimeFigureOut">
              <a:rPr lang="id-ID" smtClean="0"/>
              <a:t>11/12/2022</a:t>
            </a:fld>
            <a:endParaRPr lang="id-ID"/>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EB06DA-AD0A-4024-83D3-97DB09A60EFD}" type="slidenum">
              <a:rPr lang="id-ID" smtClean="0"/>
              <a:t>‹#›</a:t>
            </a:fld>
            <a:endParaRPr lang="id-ID"/>
          </a:p>
        </p:txBody>
      </p:sp>
    </p:spTree>
    <p:extLst>
      <p:ext uri="{BB962C8B-B14F-4D97-AF65-F5344CB8AC3E}">
        <p14:creationId xmlns:p14="http://schemas.microsoft.com/office/powerpoint/2010/main" val="23280491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productplan.com/glossary/churn/#:~:text=Churn%20is%20the%20measure%20of,quarterly%2C%20or%20annual%20churn%20rat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d-ID" dirty="0" smtClean="0"/>
              <a:t>BANK CUSTOMER CHURN PREDICTION</a:t>
            </a:r>
            <a:endParaRPr lang="id-ID" dirty="0"/>
          </a:p>
        </p:txBody>
      </p:sp>
      <p:sp>
        <p:nvSpPr>
          <p:cNvPr id="3" name="Subtitle 2"/>
          <p:cNvSpPr>
            <a:spLocks noGrp="1"/>
          </p:cNvSpPr>
          <p:nvPr>
            <p:ph type="subTitle" idx="1"/>
          </p:nvPr>
        </p:nvSpPr>
        <p:spPr/>
        <p:txBody>
          <a:bodyPr/>
          <a:lstStyle/>
          <a:p>
            <a:r>
              <a:rPr lang="id-ID" dirty="0" smtClean="0"/>
              <a:t>Simon Fransiskus Hosea DS 15</a:t>
            </a:r>
            <a:endParaRPr lang="id-ID" dirty="0"/>
          </a:p>
        </p:txBody>
      </p:sp>
    </p:spTree>
    <p:extLst>
      <p:ext uri="{BB962C8B-B14F-4D97-AF65-F5344CB8AC3E}">
        <p14:creationId xmlns:p14="http://schemas.microsoft.com/office/powerpoint/2010/main" val="14182911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5775"/>
            <a:ext cx="10515600" cy="1325563"/>
          </a:xfrm>
        </p:spPr>
        <p:txBody>
          <a:bodyPr/>
          <a:lstStyle/>
          <a:p>
            <a:pPr algn="ctr"/>
            <a:r>
              <a:rPr lang="id-ID" dirty="0" smtClean="0"/>
              <a:t>Exploration Data Analisyt</a:t>
            </a:r>
            <a:endParaRPr lang="id-ID"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4845" y="994072"/>
            <a:ext cx="6799601" cy="5565224"/>
          </a:xfrm>
        </p:spPr>
      </p:pic>
      <p:sp>
        <p:nvSpPr>
          <p:cNvPr id="5" name="TextBox 4"/>
          <p:cNvSpPr txBox="1"/>
          <p:nvPr/>
        </p:nvSpPr>
        <p:spPr>
          <a:xfrm>
            <a:off x="7327392" y="1179788"/>
            <a:ext cx="4511040" cy="4801314"/>
          </a:xfrm>
          <a:prstGeom prst="rect">
            <a:avLst/>
          </a:prstGeom>
          <a:noFill/>
        </p:spPr>
        <p:txBody>
          <a:bodyPr wrap="square" rtlCol="0">
            <a:spAutoFit/>
          </a:bodyPr>
          <a:lstStyle/>
          <a:p>
            <a:r>
              <a:rPr lang="id-ID" dirty="0"/>
              <a:t>Rata-rata kehilangan pelanggan tertinggi di Jerman</a:t>
            </a:r>
            <a:r>
              <a:rPr lang="id-ID" dirty="0" smtClean="0"/>
              <a:t>.</a:t>
            </a:r>
            <a:r>
              <a:rPr lang="id-ID" dirty="0"/>
              <a:t/>
            </a:r>
            <a:br>
              <a:rPr lang="id-ID" dirty="0"/>
            </a:br>
            <a:r>
              <a:rPr lang="id-ID" dirty="0"/>
              <a:t>Pelanggan wanita lebih sering meninggalkan bank</a:t>
            </a:r>
            <a:r>
              <a:rPr lang="id-ID" dirty="0" smtClean="0"/>
              <a:t>.</a:t>
            </a:r>
            <a:r>
              <a:rPr lang="id-ID" dirty="0"/>
              <a:t/>
            </a:r>
            <a:br>
              <a:rPr lang="id-ID" dirty="0"/>
            </a:br>
            <a:r>
              <a:rPr lang="id-ID" dirty="0"/>
              <a:t>Kami tidak dapat menarik kesimpulan yang tepat dari variabel Kepemilikan. Distribusinya dekat</a:t>
            </a:r>
            <a:r>
              <a:rPr lang="id-ID" dirty="0" smtClean="0"/>
              <a:t>.</a:t>
            </a:r>
            <a:r>
              <a:rPr lang="id-ID" dirty="0"/>
              <a:t/>
            </a:r>
            <a:br>
              <a:rPr lang="id-ID" dirty="0"/>
            </a:br>
            <a:r>
              <a:rPr lang="id-ID" dirty="0"/>
              <a:t>Teramati bahwa pelanggan yang membeli lebih dari 2 produk memiliki tingkat kerugian yang tinggi, tetapi jangan lupa bahwa data kami tidak stabil. Semua nasabah (60 orang) yang membeli 4 produk keluar dari bank</a:t>
            </a:r>
            <a:r>
              <a:rPr lang="id-ID" dirty="0" smtClean="0"/>
              <a:t>.</a:t>
            </a:r>
            <a:r>
              <a:rPr lang="id-ID" dirty="0"/>
              <a:t/>
            </a:r>
            <a:br>
              <a:rPr lang="id-ID" dirty="0"/>
            </a:br>
            <a:r>
              <a:rPr lang="id-ID" dirty="0"/>
              <a:t>Tingkat churn pelanggan dengan atau tanpa kartu kredit mendekati, tetapi data dalam variabel credit_card kami tidak stabil.</a:t>
            </a:r>
          </a:p>
          <a:p>
            <a:r>
              <a:rPr lang="id-ID" dirty="0"/>
              <a:t>Pelanggan yang tidak aktif menggunakan bank lebih banyak meninggalkan bank</a:t>
            </a:r>
          </a:p>
        </p:txBody>
      </p:sp>
    </p:spTree>
    <p:extLst>
      <p:ext uri="{BB962C8B-B14F-4D97-AF65-F5344CB8AC3E}">
        <p14:creationId xmlns:p14="http://schemas.microsoft.com/office/powerpoint/2010/main" val="20490812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2856" y="-195073"/>
            <a:ext cx="10515600" cy="1325563"/>
          </a:xfrm>
        </p:spPr>
        <p:txBody>
          <a:bodyPr/>
          <a:lstStyle/>
          <a:p>
            <a:pPr algn="ctr"/>
            <a:r>
              <a:rPr lang="id-ID" dirty="0" smtClean="0"/>
              <a:t>Exploration Data Analisyt</a:t>
            </a:r>
            <a:endParaRPr lang="id-ID"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8234" y="1130490"/>
            <a:ext cx="6468366" cy="5306886"/>
          </a:xfrm>
        </p:spPr>
      </p:pic>
      <p:sp>
        <p:nvSpPr>
          <p:cNvPr id="5" name="TextBox 4"/>
          <p:cNvSpPr txBox="1"/>
          <p:nvPr/>
        </p:nvSpPr>
        <p:spPr>
          <a:xfrm>
            <a:off x="7376160" y="1130490"/>
            <a:ext cx="4181856" cy="6001643"/>
          </a:xfrm>
          <a:prstGeom prst="rect">
            <a:avLst/>
          </a:prstGeom>
          <a:noFill/>
        </p:spPr>
        <p:txBody>
          <a:bodyPr wrap="square" rtlCol="0">
            <a:spAutoFit/>
          </a:bodyPr>
          <a:lstStyle/>
          <a:p>
            <a:r>
              <a:rPr lang="id-ID" sz="1600" dirty="0">
                <a:latin typeface="Roboto"/>
              </a:rPr>
              <a:t>Tidak ada perbedaan yang terlalu mencolok dalam distribusi skor kredit antara pelanggan yang dipertahankan dan pelanggan yang di-churn.</a:t>
            </a:r>
          </a:p>
          <a:p>
            <a:r>
              <a:rPr lang="id-ID" sz="1600" dirty="0">
                <a:latin typeface="Roboto"/>
              </a:rPr>
              <a:t>Pelanggan yang lebih tua berputar lebih banyak daripada pelanggan yang lebih muda yang menyinggung perbedaan dalam preferensi layanan dalam kategori usia. Bank mungkin perlu meninjau pasar target mereka atau meninjau strategi retensi di antara kelompok usia yang berbeda</a:t>
            </a:r>
          </a:p>
          <a:p>
            <a:r>
              <a:rPr lang="id-ID" sz="1600" dirty="0">
                <a:latin typeface="Roboto"/>
              </a:rPr>
              <a:t>Berkenaan dengan masa kerja, klien di kedua ujung ekstrim (menghabiskan sedikit waktu dengan bank atau banyak waktu dengan bank) lebih mungkin untuk berhenti dibandingkan dengan masa kerja rata-rata.</a:t>
            </a:r>
          </a:p>
          <a:p>
            <a:r>
              <a:rPr lang="id-ID" sz="1600" dirty="0">
                <a:latin typeface="Roboto"/>
              </a:rPr>
              <a:t>Yang mengkhawatirkan, bank kehilangan pelanggan dengan saldo bank yang signifikan yang kemungkinan akan mencapai modal yang tersedia untuk pinjaman. Baik produk maupun gaji tidak berpengaruh signifikan terhadap kemungkinan terjadinya churn.</a:t>
            </a:r>
          </a:p>
          <a:p>
            <a:endParaRPr lang="id-ID" sz="1600" dirty="0">
              <a:latin typeface="Roboto"/>
            </a:endParaRPr>
          </a:p>
        </p:txBody>
      </p:sp>
    </p:spTree>
    <p:extLst>
      <p:ext uri="{BB962C8B-B14F-4D97-AF65-F5344CB8AC3E}">
        <p14:creationId xmlns:p14="http://schemas.microsoft.com/office/powerpoint/2010/main" val="23569517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id-ID" dirty="0" smtClean="0"/>
              <a:t>Exploration Data Analisyt</a:t>
            </a:r>
            <a:endParaRPr lang="id-ID"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1435" y="1246101"/>
            <a:ext cx="6131557" cy="4825516"/>
          </a:xfrm>
        </p:spPr>
      </p:pic>
      <p:sp>
        <p:nvSpPr>
          <p:cNvPr id="25" name="Rectangle 19"/>
          <p:cNvSpPr>
            <a:spLocks noChangeArrowheads="1"/>
          </p:cNvSpPr>
          <p:nvPr/>
        </p:nvSpPr>
        <p:spPr bwMode="auto">
          <a:xfrm>
            <a:off x="6412992" y="1961322"/>
            <a:ext cx="3997452" cy="2047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3174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id-ID" sz="1600" b="0" i="0" u="none" strike="noStrike" cap="none" normalizeH="0" baseline="0" dirty="0" smtClean="0">
                <a:ln>
                  <a:noFill/>
                </a:ln>
                <a:solidFill>
                  <a:srgbClr val="212121"/>
                </a:solidFill>
                <a:effectLst/>
                <a:latin typeface="Roboto"/>
              </a:rPr>
              <a:t>Matriks korelasi akan membantu kita dalam mengidentifikasi ketergantungan dalam variabel. Nilai apa pun yang kurang dari 0,5 dianggap sebagai korelasi yang lemah atau tidak ada dan dari plot di atas, dapat dipastikan bahwa tidak ada variabel yang memiliki ketergantungan yang kuat.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id-ID" altLang="id-ID" sz="1600" b="0" i="0" u="none" strike="noStrike" cap="none" normalizeH="0" baseline="0" dirty="0" smtClean="0">
              <a:ln>
                <a:noFill/>
              </a:ln>
              <a:solidFill>
                <a:schemeClr val="tx1"/>
              </a:solidFill>
              <a:effectLst/>
              <a:latin typeface="Arial" panose="020B0604020202020204" pitchFamily="34" charset="0"/>
            </a:endParaRPr>
          </a:p>
        </p:txBody>
      </p:sp>
      <p:sp>
        <p:nvSpPr>
          <p:cNvPr id="26" name="Rectangle 20"/>
          <p:cNvSpPr>
            <a:spLocks noChangeArrowheads="1"/>
          </p:cNvSpPr>
          <p:nvPr/>
        </p:nvSpPr>
        <p:spPr bwMode="auto">
          <a:xfrm>
            <a:off x="152400" y="1524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sp>
        <p:nvSpPr>
          <p:cNvPr id="27" name="Rectangle 21"/>
          <p:cNvSpPr>
            <a:spLocks noChangeArrowheads="1"/>
          </p:cNvSpPr>
          <p:nvPr/>
        </p:nvSpPr>
        <p:spPr bwMode="auto">
          <a:xfrm>
            <a:off x="6412992" y="3732618"/>
            <a:ext cx="3997452"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id-ID" sz="1400" b="0" i="0" u="none" strike="noStrike" cap="none" normalizeH="0" baseline="0" dirty="0" smtClean="0">
                <a:ln>
                  <a:noFill/>
                </a:ln>
                <a:solidFill>
                  <a:srgbClr val="212121"/>
                </a:solidFill>
                <a:effectLst/>
                <a:latin typeface="Roboto"/>
              </a:rPr>
              <a:t>Usia memiliki hubungan paling kuat dengan Churn (0,36). Di sini kita dapat membuat komentar berikut: Dengan bertambahnya usia pelanggan, tingkat kehilangan pelanggan meningkat. (Hubungan kuat positif)</a:t>
            </a:r>
          </a:p>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id-ID" sz="1400" b="0" i="0" u="none" strike="noStrike" cap="none" normalizeH="0" baseline="0" dirty="0" smtClean="0">
                <a:ln>
                  <a:noFill/>
                </a:ln>
                <a:solidFill>
                  <a:srgbClr val="212121"/>
                </a:solidFill>
                <a:effectLst/>
                <a:latin typeface="Roboto"/>
              </a:rPr>
              <a:t>Variabel Churn dan Balance memiliki hubungan yang relatif kuat (0,11). Churn dan variabel products_number memiliki hubungan yang cukup kuat (-0.11). Mereka memiliki hubungan negatif yang kuat.</a:t>
            </a:r>
            <a:endParaRPr kumimoji="0" lang="id-ID" altLang="id-ID" sz="1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086939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d-ID" dirty="0" smtClean="0"/>
              <a:t>Exploration Data Analisyt</a:t>
            </a:r>
            <a:endParaRPr lang="id-ID"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0289" y="1690688"/>
            <a:ext cx="5944623" cy="4697920"/>
          </a:xfrm>
        </p:spPr>
      </p:pic>
      <p:sp>
        <p:nvSpPr>
          <p:cNvPr id="5" name="TextBox 4"/>
          <p:cNvSpPr txBox="1"/>
          <p:nvPr/>
        </p:nvSpPr>
        <p:spPr>
          <a:xfrm>
            <a:off x="6534912" y="3311538"/>
            <a:ext cx="5153145" cy="1200329"/>
          </a:xfrm>
          <a:prstGeom prst="rect">
            <a:avLst/>
          </a:prstGeom>
          <a:noFill/>
        </p:spPr>
        <p:txBody>
          <a:bodyPr wrap="square" rtlCol="0">
            <a:spAutoFit/>
          </a:bodyPr>
          <a:lstStyle/>
          <a:p>
            <a:r>
              <a:rPr lang="id-ID" dirty="0"/>
              <a:t>Usia rata-rata nasabah yang tidak keluar dari bank ==&gt; 36</a:t>
            </a:r>
          </a:p>
          <a:p>
            <a:r>
              <a:rPr lang="id-ID" dirty="0"/>
              <a:t>Usia rata-rata nasabah meninggalkan bank ==&gt; 43</a:t>
            </a:r>
          </a:p>
          <a:p>
            <a:endParaRPr lang="id-ID" dirty="0"/>
          </a:p>
        </p:txBody>
      </p:sp>
    </p:spTree>
    <p:extLst>
      <p:ext uri="{BB962C8B-B14F-4D97-AF65-F5344CB8AC3E}">
        <p14:creationId xmlns:p14="http://schemas.microsoft.com/office/powerpoint/2010/main" val="38048383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9432" y="2754757"/>
            <a:ext cx="10515600" cy="1325563"/>
          </a:xfrm>
        </p:spPr>
        <p:txBody>
          <a:bodyPr/>
          <a:lstStyle/>
          <a:p>
            <a:pPr algn="ctr"/>
            <a:r>
              <a:rPr lang="id-ID" dirty="0" smtClean="0"/>
              <a:t>Modelling</a:t>
            </a:r>
            <a:endParaRPr lang="id-ID" dirty="0"/>
          </a:p>
        </p:txBody>
      </p:sp>
    </p:spTree>
    <p:extLst>
      <p:ext uri="{BB962C8B-B14F-4D97-AF65-F5344CB8AC3E}">
        <p14:creationId xmlns:p14="http://schemas.microsoft.com/office/powerpoint/2010/main" val="20363181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232283"/>
            <a:ext cx="10515600" cy="1325563"/>
          </a:xfrm>
        </p:spPr>
        <p:txBody>
          <a:bodyPr/>
          <a:lstStyle/>
          <a:p>
            <a:pPr algn="ctr"/>
            <a:r>
              <a:rPr lang="id-ID" dirty="0" smtClean="0"/>
              <a:t>Modelling</a:t>
            </a:r>
            <a:endParaRPr lang="id-ID"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3846" y="1093280"/>
            <a:ext cx="5505162" cy="5490400"/>
          </a:xfrm>
        </p:spPr>
      </p:pic>
      <p:sp>
        <p:nvSpPr>
          <p:cNvPr id="5" name="TextBox 4"/>
          <p:cNvSpPr txBox="1"/>
          <p:nvPr/>
        </p:nvSpPr>
        <p:spPr>
          <a:xfrm>
            <a:off x="5998464" y="2949512"/>
            <a:ext cx="5355335" cy="1477328"/>
          </a:xfrm>
          <a:prstGeom prst="rect">
            <a:avLst/>
          </a:prstGeom>
          <a:noFill/>
        </p:spPr>
        <p:txBody>
          <a:bodyPr wrap="square" rtlCol="0">
            <a:spAutoFit/>
          </a:bodyPr>
          <a:lstStyle/>
          <a:p>
            <a:r>
              <a:rPr lang="id-ID" dirty="0" smtClean="0"/>
              <a:t>Hypermater Tunning Grid Search CV</a:t>
            </a:r>
          </a:p>
          <a:p>
            <a:endParaRPr lang="id-ID" dirty="0"/>
          </a:p>
          <a:p>
            <a:r>
              <a:rPr lang="id-ID" dirty="0"/>
              <a:t>Rank test nomor 1 dengan score 0.27 itu dengan kedalaman decision treenya 5 dan jumlah estimatornya 50</a:t>
            </a:r>
          </a:p>
        </p:txBody>
      </p:sp>
    </p:spTree>
    <p:extLst>
      <p:ext uri="{BB962C8B-B14F-4D97-AF65-F5344CB8AC3E}">
        <p14:creationId xmlns:p14="http://schemas.microsoft.com/office/powerpoint/2010/main" val="30198574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d-ID" dirty="0" smtClean="0"/>
              <a:t>Modelling</a:t>
            </a:r>
            <a:endParaRPr lang="id-ID"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066" y="1410370"/>
            <a:ext cx="6426714" cy="5185502"/>
          </a:xfrm>
        </p:spPr>
      </p:pic>
      <p:sp>
        <p:nvSpPr>
          <p:cNvPr id="5" name="TextBox 4"/>
          <p:cNvSpPr txBox="1"/>
          <p:nvPr/>
        </p:nvSpPr>
        <p:spPr>
          <a:xfrm>
            <a:off x="7327392" y="1487424"/>
            <a:ext cx="4718304" cy="4524315"/>
          </a:xfrm>
          <a:prstGeom prst="rect">
            <a:avLst/>
          </a:prstGeom>
          <a:noFill/>
        </p:spPr>
        <p:txBody>
          <a:bodyPr wrap="square" rtlCol="0">
            <a:spAutoFit/>
          </a:bodyPr>
          <a:lstStyle/>
          <a:p>
            <a:r>
              <a:rPr lang="en-US" dirty="0"/>
              <a:t>Evaluation metrics on test data</a:t>
            </a:r>
          </a:p>
          <a:p>
            <a:endParaRPr lang="id-ID" dirty="0" smtClean="0"/>
          </a:p>
          <a:p>
            <a:r>
              <a:rPr lang="id-ID" dirty="0"/>
              <a:t>True Positif : </a:t>
            </a:r>
            <a:r>
              <a:rPr lang="id-ID" dirty="0" smtClean="0"/>
              <a:t>106 </a:t>
            </a:r>
            <a:r>
              <a:rPr lang="id-ID" dirty="0"/>
              <a:t>org diprediksi berhenti menggunakan layanan bank dan mereka benar" berhenti menggunakan layanan bank</a:t>
            </a:r>
          </a:p>
          <a:p>
            <a:r>
              <a:rPr lang="id-ID" dirty="0"/>
              <a:t>False Positif : </a:t>
            </a:r>
            <a:r>
              <a:rPr lang="id-ID" dirty="0" smtClean="0"/>
              <a:t>20 </a:t>
            </a:r>
            <a:r>
              <a:rPr lang="id-ID" dirty="0"/>
              <a:t>org di prediksi berhenti menggunakan layanan bank dan ternyata prediksi salah, mereka ttp menggunakan layanan bank</a:t>
            </a:r>
          </a:p>
          <a:p>
            <a:r>
              <a:rPr lang="id-ID" dirty="0"/>
              <a:t>False Negatif: </a:t>
            </a:r>
            <a:r>
              <a:rPr lang="id-ID" dirty="0" smtClean="0"/>
              <a:t>287 </a:t>
            </a:r>
            <a:r>
              <a:rPr lang="id-ID" dirty="0"/>
              <a:t>diprediksi terus menggunakan menggunakan layanan bank, tetapi prediksi salah. Mereka meninggalkan layanan bank</a:t>
            </a:r>
          </a:p>
          <a:p>
            <a:r>
              <a:rPr lang="id-ID" dirty="0"/>
              <a:t>Tn: </a:t>
            </a:r>
            <a:r>
              <a:rPr lang="id-ID" dirty="0" smtClean="0"/>
              <a:t>1587 </a:t>
            </a:r>
            <a:r>
              <a:rPr lang="id-ID" dirty="0"/>
              <a:t>diprediksi terus menggunakan layanan bank dan mereka terus menggunakan layanan bank</a:t>
            </a:r>
          </a:p>
          <a:p>
            <a:endParaRPr lang="id-ID" dirty="0"/>
          </a:p>
        </p:txBody>
      </p:sp>
    </p:spTree>
    <p:extLst>
      <p:ext uri="{BB962C8B-B14F-4D97-AF65-F5344CB8AC3E}">
        <p14:creationId xmlns:p14="http://schemas.microsoft.com/office/powerpoint/2010/main" val="27986914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8472" y="472731"/>
            <a:ext cx="10515600" cy="1325563"/>
          </a:xfrm>
        </p:spPr>
        <p:txBody>
          <a:bodyPr/>
          <a:lstStyle/>
          <a:p>
            <a:pPr algn="ctr"/>
            <a:r>
              <a:rPr lang="id-ID" dirty="0" smtClean="0"/>
              <a:t>Modelling</a:t>
            </a:r>
            <a:endParaRPr lang="id-ID"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5865" y="1798294"/>
            <a:ext cx="4696968" cy="4127018"/>
          </a:xfrm>
        </p:spPr>
      </p:pic>
      <p:sp>
        <p:nvSpPr>
          <p:cNvPr id="5" name="TextBox 4"/>
          <p:cNvSpPr txBox="1"/>
          <p:nvPr/>
        </p:nvSpPr>
        <p:spPr>
          <a:xfrm>
            <a:off x="6278880" y="2962656"/>
            <a:ext cx="4425696" cy="1477328"/>
          </a:xfrm>
          <a:prstGeom prst="rect">
            <a:avLst/>
          </a:prstGeom>
          <a:noFill/>
        </p:spPr>
        <p:txBody>
          <a:bodyPr wrap="square" rtlCol="0">
            <a:spAutoFit/>
          </a:bodyPr>
          <a:lstStyle/>
          <a:p>
            <a:r>
              <a:rPr lang="id-ID" dirty="0">
                <a:latin typeface="Roboto"/>
              </a:rPr>
              <a:t>Precision : Dari tes data prediksi positif, 84% yang sesungguhnya positif</a:t>
            </a:r>
          </a:p>
          <a:p>
            <a:r>
              <a:rPr lang="id-ID" dirty="0">
                <a:latin typeface="Roboto"/>
              </a:rPr>
              <a:t>Recall : Dari semua yang sebenernya positif, yang berhasil di prediksi positif adalah 25%</a:t>
            </a:r>
          </a:p>
        </p:txBody>
      </p:sp>
    </p:spTree>
    <p:extLst>
      <p:ext uri="{BB962C8B-B14F-4D97-AF65-F5344CB8AC3E}">
        <p14:creationId xmlns:p14="http://schemas.microsoft.com/office/powerpoint/2010/main" val="40824360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1352" y="2779141"/>
            <a:ext cx="10515600" cy="1325563"/>
          </a:xfrm>
        </p:spPr>
        <p:txBody>
          <a:bodyPr/>
          <a:lstStyle/>
          <a:p>
            <a:pPr algn="ctr"/>
            <a:r>
              <a:rPr lang="id-ID" dirty="0" smtClean="0"/>
              <a:t>Conclusion</a:t>
            </a:r>
            <a:endParaRPr lang="id-ID" dirty="0"/>
          </a:p>
        </p:txBody>
      </p:sp>
    </p:spTree>
    <p:extLst>
      <p:ext uri="{BB962C8B-B14F-4D97-AF65-F5344CB8AC3E}">
        <p14:creationId xmlns:p14="http://schemas.microsoft.com/office/powerpoint/2010/main" val="34723731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d-ID" dirty="0" smtClean="0"/>
              <a:t>Conclusion</a:t>
            </a:r>
            <a:endParaRPr lang="id-ID" dirty="0"/>
          </a:p>
        </p:txBody>
      </p:sp>
      <p:sp>
        <p:nvSpPr>
          <p:cNvPr id="3" name="Content Placeholder 2"/>
          <p:cNvSpPr>
            <a:spLocks noGrp="1"/>
          </p:cNvSpPr>
          <p:nvPr>
            <p:ph idx="1"/>
          </p:nvPr>
        </p:nvSpPr>
        <p:spPr/>
        <p:txBody>
          <a:bodyPr/>
          <a:lstStyle/>
          <a:p>
            <a:r>
              <a:rPr lang="id-ID" dirty="0"/>
              <a:t>Sebagian besar pelanggan yang menggunakan produk 3 dan 4 berhenti </a:t>
            </a:r>
            <a:r>
              <a:rPr lang="id-ID" dirty="0" smtClean="0"/>
              <a:t>bekerja sama </a:t>
            </a:r>
            <a:r>
              <a:rPr lang="id-ID" dirty="0"/>
              <a:t>dengan bank</a:t>
            </a:r>
            <a:r>
              <a:rPr lang="id-ID" dirty="0" smtClean="0"/>
              <a:t>.</a:t>
            </a:r>
            <a:endParaRPr lang="id-ID" dirty="0"/>
          </a:p>
          <a:p>
            <a:r>
              <a:rPr lang="id-ID" dirty="0"/>
              <a:t>Pelanggan berusia antara 40 dan 65 tahun lebih cenderung keluar dari bank. Mereka yang memiliki skor kredit di bawah 450 memiliki tingkat pengabaian yang tinggi</a:t>
            </a:r>
            <a:r>
              <a:rPr lang="id-ID" dirty="0" smtClean="0"/>
              <a:t>.</a:t>
            </a:r>
          </a:p>
          <a:p>
            <a:r>
              <a:rPr lang="id-ID" dirty="0"/>
              <a:t>Mereka yang memiliki skor kredit di bawah 450 memiliki tingkat pengabaian yang tinggi.</a:t>
            </a:r>
          </a:p>
          <a:p>
            <a:endParaRPr lang="id-ID" dirty="0"/>
          </a:p>
          <a:p>
            <a:pPr marL="0" indent="0">
              <a:buNone/>
            </a:pPr>
            <a:endParaRPr lang="id-ID" dirty="0"/>
          </a:p>
        </p:txBody>
      </p:sp>
    </p:spTree>
    <p:extLst>
      <p:ext uri="{BB962C8B-B14F-4D97-AF65-F5344CB8AC3E}">
        <p14:creationId xmlns:p14="http://schemas.microsoft.com/office/powerpoint/2010/main" val="6236991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Outline 	</a:t>
            </a:r>
            <a:endParaRPr lang="id-ID" dirty="0"/>
          </a:p>
        </p:txBody>
      </p:sp>
      <p:sp>
        <p:nvSpPr>
          <p:cNvPr id="3" name="Content Placeholder 2"/>
          <p:cNvSpPr>
            <a:spLocks noGrp="1"/>
          </p:cNvSpPr>
          <p:nvPr>
            <p:ph idx="1"/>
          </p:nvPr>
        </p:nvSpPr>
        <p:spPr/>
        <p:txBody>
          <a:bodyPr/>
          <a:lstStyle/>
          <a:p>
            <a:r>
              <a:rPr lang="id-ID" dirty="0" smtClean="0"/>
              <a:t>Intro </a:t>
            </a:r>
          </a:p>
          <a:p>
            <a:r>
              <a:rPr lang="id-ID" dirty="0" smtClean="0"/>
              <a:t>Data Features and EDA</a:t>
            </a:r>
          </a:p>
          <a:p>
            <a:r>
              <a:rPr lang="id-ID" dirty="0" smtClean="0"/>
              <a:t>Modelling</a:t>
            </a:r>
          </a:p>
          <a:p>
            <a:r>
              <a:rPr lang="id-ID" dirty="0" smtClean="0"/>
              <a:t>Conclusion	</a:t>
            </a:r>
            <a:endParaRPr lang="id-ID" dirty="0"/>
          </a:p>
        </p:txBody>
      </p:sp>
    </p:spTree>
    <p:extLst>
      <p:ext uri="{BB962C8B-B14F-4D97-AF65-F5344CB8AC3E}">
        <p14:creationId xmlns:p14="http://schemas.microsoft.com/office/powerpoint/2010/main" val="12876832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d-ID" dirty="0" smtClean="0"/>
              <a:t>Conclusion</a:t>
            </a:r>
            <a:endParaRPr lang="id-ID" dirty="0"/>
          </a:p>
        </p:txBody>
      </p:sp>
      <p:sp>
        <p:nvSpPr>
          <p:cNvPr id="3" name="Content Placeholder 2"/>
          <p:cNvSpPr>
            <a:spLocks noGrp="1"/>
          </p:cNvSpPr>
          <p:nvPr>
            <p:ph idx="1"/>
          </p:nvPr>
        </p:nvSpPr>
        <p:spPr/>
        <p:txBody>
          <a:bodyPr>
            <a:normAutofit/>
          </a:bodyPr>
          <a:lstStyle/>
          <a:p>
            <a:pPr marL="0" indent="0">
              <a:buNone/>
            </a:pPr>
            <a:r>
              <a:rPr lang="id-ID" sz="1800" dirty="0" smtClean="0"/>
              <a:t>Bussines Recomendation</a:t>
            </a:r>
          </a:p>
          <a:p>
            <a:pPr marL="0" indent="0">
              <a:buNone/>
            </a:pPr>
            <a:r>
              <a:rPr lang="id-ID" sz="1800" dirty="0" smtClean="0"/>
              <a:t>1.	Pelanggan yang lebih tua, mereka cenderung memiliki lebih banyak churn.</a:t>
            </a:r>
          </a:p>
          <a:p>
            <a:pPr marL="0" indent="0">
              <a:buNone/>
            </a:pPr>
            <a:r>
              <a:rPr lang="id-ID" sz="1800" dirty="0" smtClean="0"/>
              <a:t>=&gt;  Kami harus fokus pada pelanggan yang berusia 40 tahun ke atas. Kitadapat fokus untuk meningkatkan dana pensiun. Atau kita bisa fokus untuk meningkatkanpada tabungan pendidikan, karena mereka yang memberikan uang kepada anaknya atautabungan juga dari orang tua. Terlebih lagi, kita harus lebih mendorong kitaproduk seperti asuransi kesehatan dan jiwa.</a:t>
            </a:r>
            <a:endParaRPr lang="id-ID" sz="1800" dirty="0"/>
          </a:p>
          <a:p>
            <a:pPr marL="342900" indent="-342900">
              <a:buAutoNum type="arabicPeriod" startAt="2"/>
            </a:pPr>
            <a:r>
              <a:rPr lang="id-ID" sz="1800" dirty="0" smtClean="0"/>
              <a:t>Semakin lama orang tersebut menjadi pelanggan kita, mereka cenderung memiliki untuk churn</a:t>
            </a:r>
          </a:p>
          <a:p>
            <a:pPr marL="0" indent="0">
              <a:buNone/>
            </a:pPr>
            <a:r>
              <a:rPr lang="id-ID" sz="1800" dirty="0" smtClean="0"/>
              <a:t>=&gt; Kita harus meningkatkan divisi layanan pelanggan kita, dan membuka </a:t>
            </a:r>
            <a:r>
              <a:rPr lang="id-ID" sz="1800" smtClean="0"/>
              <a:t>yang </a:t>
            </a:r>
            <a:r>
              <a:rPr lang="id-ID" sz="1800" smtClean="0"/>
              <a:t>baru program </a:t>
            </a:r>
            <a:r>
              <a:rPr lang="id-ID" sz="1800" dirty="0" smtClean="0"/>
              <a:t>tabungan untuk menghargai pelanggan tetap kami yang menawarkanbunga bank yang lebih menarik</a:t>
            </a:r>
            <a:endParaRPr lang="id-ID" sz="1800" dirty="0"/>
          </a:p>
        </p:txBody>
      </p:sp>
    </p:spTree>
    <p:extLst>
      <p:ext uri="{BB962C8B-B14F-4D97-AF65-F5344CB8AC3E}">
        <p14:creationId xmlns:p14="http://schemas.microsoft.com/office/powerpoint/2010/main" val="36794606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5464" y="2803525"/>
            <a:ext cx="10515600" cy="1325563"/>
          </a:xfrm>
        </p:spPr>
        <p:txBody>
          <a:bodyPr/>
          <a:lstStyle/>
          <a:p>
            <a:pPr algn="ctr"/>
            <a:r>
              <a:rPr lang="id-ID" dirty="0" smtClean="0"/>
              <a:t>Intro</a:t>
            </a:r>
            <a:endParaRPr lang="id-ID" dirty="0"/>
          </a:p>
        </p:txBody>
      </p:sp>
    </p:spTree>
    <p:extLst>
      <p:ext uri="{BB962C8B-B14F-4D97-AF65-F5344CB8AC3E}">
        <p14:creationId xmlns:p14="http://schemas.microsoft.com/office/powerpoint/2010/main" val="33887998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id-ID" sz="1800" u="sng" dirty="0">
                <a:hlinkClick r:id="rId2"/>
              </a:rPr>
              <a:t>Churn</a:t>
            </a:r>
            <a:r>
              <a:rPr lang="id-ID" sz="1800" dirty="0"/>
              <a:t> adalah ukuran seberapa banyak pelanggan berhenti menggunakan suatu produk. Ini dapat diukur berdasarkan penggunaan aktual atau kegagalan untuk memperbaharui (ketika produk dijual menggunakan model berlangganan). Sering dievaluasi untuk jangka waktu tertentu, bisa ada tingkat churn bulanan, triwulanan, atau tahunan</a:t>
            </a:r>
            <a:r>
              <a:rPr lang="id-ID" sz="1800" dirty="0" smtClean="0"/>
              <a:t>.</a:t>
            </a:r>
          </a:p>
          <a:p>
            <a:pPr marL="0" indent="0">
              <a:buNone/>
            </a:pPr>
            <a:r>
              <a:rPr lang="id-ID" sz="1800" dirty="0" smtClean="0"/>
              <a:t>	</a:t>
            </a:r>
            <a:r>
              <a:rPr lang="id-ID" sz="1800" dirty="0"/>
              <a:t>Ketika pelanggan baru mulai membeli dan/atau menggunakan produk di bank, setiap pengguna baru berkontribusi pada tingkat pertumbuhan produk bank. Tentu saja, beberapa dari pelanggan tersebut pada waktunya akan menghentikan penggunaannya atau mengakhiri langganannya; ini mungkin karena mereka beralih ke pesaing, tidak lagi membutuhkan layanan bank, mereka tidak puas dengan pengalaman penggunanya, atau tidak mampu lagi membayar </a:t>
            </a:r>
            <a:r>
              <a:rPr lang="id-ID" sz="1800" dirty="0" smtClean="0"/>
              <a:t>biayanya</a:t>
            </a:r>
          </a:p>
          <a:p>
            <a:pPr marL="0" indent="0">
              <a:buNone/>
            </a:pPr>
            <a:r>
              <a:rPr lang="id-ID" sz="1800" dirty="0"/>
              <a:t>	Seperti yang kita ketahui, jauh lebih mahal untuk mendapatkan klien baru daripada mempertahankan klien yang sudah ada dan fakta bahwa lebih banyak keuntungan dihasilkan melalui pelanggan jangka panjang. Oleh karena itu, retensi pelanggan meningkatkan profitabilitas. Karena pelanggan adalah aset paling berharga dari sebagian besar lembaga perbankan, bank perlu mengetahui apa yang mengarahkan klien ke arah keputusan untuk meninggalkan perusahaan. </a:t>
            </a:r>
          </a:p>
        </p:txBody>
      </p:sp>
    </p:spTree>
    <p:extLst>
      <p:ext uri="{BB962C8B-B14F-4D97-AF65-F5344CB8AC3E}">
        <p14:creationId xmlns:p14="http://schemas.microsoft.com/office/powerpoint/2010/main" val="7992107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6280" y="2840101"/>
            <a:ext cx="10515600" cy="1325563"/>
          </a:xfrm>
        </p:spPr>
        <p:txBody>
          <a:bodyPr>
            <a:normAutofit fontScale="90000"/>
          </a:bodyPr>
          <a:lstStyle/>
          <a:p>
            <a:r>
              <a:rPr lang="id-ID" sz="1800" dirty="0" smtClean="0"/>
              <a:t>Jadi </a:t>
            </a:r>
            <a:r>
              <a:rPr lang="id-ID" sz="1800" dirty="0"/>
              <a:t>memulai analisis ini dengan tujuan untuk menemukan wawasan kunci dari database nasabah bank dan mempelajari demografi nasabah seperti nasabah (jenis kelamin, usia, dan lokasi). Selain itu, saya cenderung memahami produk perusahaan dan sejarah keuangan pelanggan seperti pelanggan (skor kredit, perkiraan gaji, saldo, masa kerja, kepemilikan kartu kredit, dll.). Terakhir, bagaimana variabel seperti demografi pelanggan dan riwayat keuangan memengaruhi tingkat churn pelanggan.</a:t>
            </a:r>
          </a:p>
        </p:txBody>
      </p:sp>
    </p:spTree>
    <p:extLst>
      <p:ext uri="{BB962C8B-B14F-4D97-AF65-F5344CB8AC3E}">
        <p14:creationId xmlns:p14="http://schemas.microsoft.com/office/powerpoint/2010/main" val="32967007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59557"/>
            <a:ext cx="10515600" cy="1325563"/>
          </a:xfrm>
        </p:spPr>
        <p:txBody>
          <a:bodyPr/>
          <a:lstStyle/>
          <a:p>
            <a:pPr algn="ctr"/>
            <a:r>
              <a:rPr lang="id-ID" dirty="0" smtClean="0"/>
              <a:t>Data Features dan EDA</a:t>
            </a:r>
            <a:endParaRPr lang="id-ID" dirty="0"/>
          </a:p>
        </p:txBody>
      </p:sp>
    </p:spTree>
    <p:extLst>
      <p:ext uri="{BB962C8B-B14F-4D97-AF65-F5344CB8AC3E}">
        <p14:creationId xmlns:p14="http://schemas.microsoft.com/office/powerpoint/2010/main" val="194724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8193" y="902208"/>
            <a:ext cx="10878546" cy="5104067"/>
          </a:xfrm>
        </p:spPr>
      </p:pic>
    </p:spTree>
    <p:extLst>
      <p:ext uri="{BB962C8B-B14F-4D97-AF65-F5344CB8AC3E}">
        <p14:creationId xmlns:p14="http://schemas.microsoft.com/office/powerpoint/2010/main" val="14600134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t>Drop the column</a:t>
            </a:r>
            <a:endParaRPr lang="id-ID" b="1" dirty="0"/>
          </a:p>
        </p:txBody>
      </p:sp>
      <p:sp>
        <p:nvSpPr>
          <p:cNvPr id="3" name="Content Placeholder 2"/>
          <p:cNvSpPr>
            <a:spLocks noGrp="1"/>
          </p:cNvSpPr>
          <p:nvPr>
            <p:ph idx="1"/>
          </p:nvPr>
        </p:nvSpPr>
        <p:spPr/>
        <p:txBody>
          <a:bodyPr>
            <a:normAutofit/>
          </a:bodyPr>
          <a:lstStyle/>
          <a:p>
            <a:pPr marL="0" indent="0" algn="ctr">
              <a:buNone/>
            </a:pPr>
            <a:r>
              <a:rPr lang="id-ID" sz="1800" dirty="0" smtClean="0"/>
              <a:t>Drop 1 Column yaitu customer_id</a:t>
            </a:r>
            <a:endParaRPr lang="id-ID" sz="1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2796453"/>
            <a:ext cx="10058400" cy="1968111"/>
          </a:xfrm>
          <a:prstGeom prst="rect">
            <a:avLst/>
          </a:prstGeom>
        </p:spPr>
      </p:pic>
    </p:spTree>
    <p:extLst>
      <p:ext uri="{BB962C8B-B14F-4D97-AF65-F5344CB8AC3E}">
        <p14:creationId xmlns:p14="http://schemas.microsoft.com/office/powerpoint/2010/main" val="34426761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0936" y="96901"/>
            <a:ext cx="10515600" cy="1325563"/>
          </a:xfrm>
        </p:spPr>
        <p:txBody>
          <a:bodyPr/>
          <a:lstStyle/>
          <a:p>
            <a:pPr algn="ctr"/>
            <a:r>
              <a:rPr lang="id-ID" dirty="0" smtClean="0"/>
              <a:t>Exploration Data Analisyt</a:t>
            </a:r>
            <a:endParaRPr lang="id-ID"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57479" y="1581005"/>
            <a:ext cx="5730737" cy="4084674"/>
          </a:xfrm>
        </p:spPr>
      </p:pic>
      <p:sp>
        <p:nvSpPr>
          <p:cNvPr id="5" name="TextBox 4"/>
          <p:cNvSpPr txBox="1"/>
          <p:nvPr/>
        </p:nvSpPr>
        <p:spPr>
          <a:xfrm rot="10800000" flipV="1">
            <a:off x="1072895" y="5599755"/>
            <a:ext cx="10253472" cy="646331"/>
          </a:xfrm>
          <a:prstGeom prst="rect">
            <a:avLst/>
          </a:prstGeom>
          <a:noFill/>
        </p:spPr>
        <p:txBody>
          <a:bodyPr wrap="square" rtlCol="0">
            <a:spAutoFit/>
          </a:bodyPr>
          <a:lstStyle/>
          <a:p>
            <a:r>
              <a:rPr lang="sv-SE" dirty="0" smtClean="0"/>
              <a:t>Jadi sekitar 20</a:t>
            </a:r>
            <a:r>
              <a:rPr lang="id-ID" dirty="0" smtClean="0"/>
              <a:t>.4</a:t>
            </a:r>
            <a:r>
              <a:rPr lang="sv-SE" dirty="0" smtClean="0"/>
              <a:t>% dari pelanggan telah bergejolak. Jadi model dasarnya bisa memprediksi bahwa 20% pelanggan akan berhenti</a:t>
            </a:r>
            <a:r>
              <a:rPr lang="id-ID" dirty="0" smtClean="0"/>
              <a:t> dan pelanggan yang bertahan ada 79.6%</a:t>
            </a:r>
            <a:endParaRPr lang="id-ID" dirty="0"/>
          </a:p>
        </p:txBody>
      </p:sp>
    </p:spTree>
    <p:extLst>
      <p:ext uri="{BB962C8B-B14F-4D97-AF65-F5344CB8AC3E}">
        <p14:creationId xmlns:p14="http://schemas.microsoft.com/office/powerpoint/2010/main" val="226299569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2094</TotalTime>
  <Words>547</Words>
  <Application>Microsoft Office PowerPoint</Application>
  <PresentationFormat>Widescreen</PresentationFormat>
  <Paragraphs>58</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Roboto</vt:lpstr>
      <vt:lpstr>Office Theme</vt:lpstr>
      <vt:lpstr>BANK CUSTOMER CHURN PREDICTION</vt:lpstr>
      <vt:lpstr>Outline  </vt:lpstr>
      <vt:lpstr>Intro</vt:lpstr>
      <vt:lpstr>PowerPoint Presentation</vt:lpstr>
      <vt:lpstr>Jadi memulai analisis ini dengan tujuan untuk menemukan wawasan kunci dari database nasabah bank dan mempelajari demografi nasabah seperti nasabah (jenis kelamin, usia, dan lokasi). Selain itu, saya cenderung memahami produk perusahaan dan sejarah keuangan pelanggan seperti pelanggan (skor kredit, perkiraan gaji, saldo, masa kerja, kepemilikan kartu kredit, dll.). Terakhir, bagaimana variabel seperti demografi pelanggan dan riwayat keuangan memengaruhi tingkat churn pelanggan.</vt:lpstr>
      <vt:lpstr>Data Features dan EDA</vt:lpstr>
      <vt:lpstr>PowerPoint Presentation</vt:lpstr>
      <vt:lpstr>Drop the column</vt:lpstr>
      <vt:lpstr>Exploration Data Analisyt</vt:lpstr>
      <vt:lpstr>Exploration Data Analisyt</vt:lpstr>
      <vt:lpstr>Exploration Data Analisyt</vt:lpstr>
      <vt:lpstr>Exploration Data Analisyt</vt:lpstr>
      <vt:lpstr>Exploration Data Analisyt</vt:lpstr>
      <vt:lpstr>Modelling</vt:lpstr>
      <vt:lpstr>Modelling</vt:lpstr>
      <vt:lpstr>Modelling</vt:lpstr>
      <vt:lpstr>Modelling</vt:lpstr>
      <vt:lpstr>Conclusion</vt:lpstr>
      <vt:lpstr>Conclusion</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CUSTOMER CHURN PREDICTION</dc:title>
  <dc:creator>Simon Hosea</dc:creator>
  <cp:lastModifiedBy>Simon Hosea</cp:lastModifiedBy>
  <cp:revision>14</cp:revision>
  <dcterms:created xsi:type="dcterms:W3CDTF">2022-12-09T12:19:53Z</dcterms:created>
  <dcterms:modified xsi:type="dcterms:W3CDTF">2022-12-11T01:34:21Z</dcterms:modified>
</cp:coreProperties>
</file>