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1" r:id="rId5"/>
    <p:sldId id="257" r:id="rId6"/>
    <p:sldId id="258" r:id="rId7"/>
    <p:sldId id="264" r:id="rId8"/>
    <p:sldId id="265" r:id="rId9"/>
    <p:sldId id="266" r:id="rId10"/>
    <p:sldId id="262" r:id="rId11"/>
    <p:sldId id="263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700" autoAdjust="0"/>
  </p:normalViewPr>
  <p:slideViewPr>
    <p:cSldViewPr>
      <p:cViewPr varScale="1">
        <p:scale>
          <a:sx n="93" d="100"/>
          <a:sy n="93" d="100"/>
        </p:scale>
        <p:origin x="-10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E345-8F28-41AA-8FB0-ADC51AE0AD4D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07DC-5D27-4F70-A3DE-6128659672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228600"/>
            <a:ext cx="59055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Window into LA Animal Shelters</a:t>
            </a:r>
            <a:endParaRPr lang="en-US" sz="4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724400"/>
            <a:ext cx="6019800" cy="19050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DUELISTS UNITED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Lisa Cheng ▪ Simon Hua 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▪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Pearl Liang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Chris Pulido </a:t>
            </a: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▪ Brandon Yu</a:t>
            </a:r>
          </a:p>
          <a:p>
            <a:endParaRPr lang="en-US" sz="18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STATS 101C Final Project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07" y="1789607"/>
            <a:ext cx="2856787" cy="278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vignette4.wikia.nocookie.net/yugioh/images/9/92/RescueCat-TU03-EN-SR-UE.png/revision/latest?cb=201007261900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1572208" cy="2286000"/>
          </a:xfrm>
          <a:prstGeom prst="rect">
            <a:avLst/>
          </a:prstGeom>
          <a:noFill/>
        </p:spPr>
      </p:pic>
      <p:pic>
        <p:nvPicPr>
          <p:cNvPr id="1030" name="Picture 6" descr="http://vignette2.wikia.nocookie.net/yugioh/images/c/c6/ShibaWarriorTaro-YAP1-EN-UR-LE.png/revision/latest?cb=2014080416235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209800"/>
            <a:ext cx="1569427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0" y="138178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cs typeface="Times New Roman" pitchFamily="18" charset="0"/>
              </a:rPr>
              <a:t>Dummy Coding for AKC Classification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150110"/>
          <a:ext cx="4508500" cy="4174490"/>
        </p:xfrm>
        <a:graphic>
          <a:graphicData uri="http://schemas.openxmlformats.org/drawingml/2006/table">
            <a:tbl>
              <a:tblPr/>
              <a:tblGrid>
                <a:gridCol w="1066800"/>
                <a:gridCol w="2133600"/>
                <a:gridCol w="1308100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Indicator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AKC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A0009893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A0010158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Not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A0024956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A0026164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A0037180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A0040877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A0041138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A0046704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A0049236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Not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A0053081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A0054674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2286000"/>
          <a:ext cx="4038600" cy="3505200"/>
        </p:xfrm>
        <a:graphic>
          <a:graphicData uri="http://schemas.openxmlformats.org/drawingml/2006/table">
            <a:tbl>
              <a:tblPr/>
              <a:tblGrid>
                <a:gridCol w="990600"/>
                <a:gridCol w="2138943"/>
                <a:gridCol w="909057"/>
              </a:tblGrid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Indicator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AKC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A0009893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A0024956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A0026164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A0037180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A0040877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A0041138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A0053081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Breed Present/Color Present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143000"/>
          </a:xfrm>
        </p:spPr>
        <p:txBody>
          <a:bodyPr/>
          <a:lstStyle/>
          <a:p>
            <a:r>
              <a:rPr lang="en-US" b="1" dirty="0" smtClean="0"/>
              <a:t>XGBoost and Psych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350838"/>
            <a:ext cx="5562600" cy="1020762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Dummy </a:t>
            </a:r>
            <a:r>
              <a:rPr lang="en-US" b="1" dirty="0" smtClean="0">
                <a:cs typeface="Times New Roman" pitchFamily="18" charset="0"/>
              </a:rPr>
              <a:t>Coding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" y="1730514"/>
            <a:ext cx="78486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itchFamily="18" charset="0"/>
              </a:rPr>
              <a:t>l</a:t>
            </a:r>
            <a:r>
              <a:rPr lang="en-US" sz="2000" dirty="0" smtClean="0">
                <a:latin typeface="+mj-lt"/>
                <a:cs typeface="Times New Roman" pitchFamily="18" charset="0"/>
              </a:rPr>
              <a:t>ibrary(psych)</a:t>
            </a:r>
          </a:p>
          <a:p>
            <a:r>
              <a:rPr lang="en-US" sz="2000" dirty="0" smtClean="0">
                <a:latin typeface="+mj-lt"/>
                <a:cs typeface="Times New Roman" pitchFamily="18" charset="0"/>
              </a:rPr>
              <a:t>AKC_factor &lt;- dummy.code(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breed_color_train$AKC.Class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819398"/>
          <a:ext cx="1905000" cy="3581402"/>
        </p:xfrm>
        <a:graphic>
          <a:graphicData uri="http://schemas.openxmlformats.org/drawingml/2006/table">
            <a:tbl>
              <a:tblPr/>
              <a:tblGrid>
                <a:gridCol w="1905000"/>
              </a:tblGrid>
              <a:tr h="544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AKC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37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81400" y="2819398"/>
          <a:ext cx="4933951" cy="3160395"/>
        </p:xfrm>
        <a:graphic>
          <a:graphicData uri="http://schemas.openxmlformats.org/drawingml/2006/table">
            <a:tbl>
              <a:tblPr/>
              <a:tblGrid>
                <a:gridCol w="1587510"/>
                <a:gridCol w="1669493"/>
                <a:gridCol w="1676948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Herding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Sporting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Working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667000" y="4343398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16251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858000" cy="1143000"/>
          </a:xfrm>
        </p:spPr>
        <p:txBody>
          <a:bodyPr/>
          <a:lstStyle/>
          <a:p>
            <a:r>
              <a:rPr lang="en-US" b="1" dirty="0" smtClean="0"/>
              <a:t>XGBoost and Psych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3437"/>
            <a:ext cx="6575379" cy="335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38" y="4859151"/>
            <a:ext cx="1732762" cy="154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14478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tinkered around with the XGBoost parameters and settled on:</a:t>
            </a:r>
          </a:p>
          <a:p>
            <a:r>
              <a:rPr lang="en-US" dirty="0" err="1" smtClean="0"/>
              <a:t>nround</a:t>
            </a:r>
            <a:r>
              <a:rPr lang="en-US" dirty="0" smtClean="0"/>
              <a:t> = 3000, eta = 0.01, </a:t>
            </a:r>
            <a:r>
              <a:rPr lang="en-US" dirty="0" err="1" smtClean="0"/>
              <a:t>max.depth</a:t>
            </a:r>
            <a:r>
              <a:rPr lang="en-US" dirty="0" smtClean="0"/>
              <a:t> = 6</a:t>
            </a:r>
          </a:p>
          <a:p>
            <a:endParaRPr lang="en-US" dirty="0"/>
          </a:p>
          <a:p>
            <a:r>
              <a:rPr lang="en-US" dirty="0" smtClean="0"/>
              <a:t>We also ran a feature importance graph to see the relative strength of each predictor.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04800"/>
            <a:ext cx="6248400" cy="1249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Ensemble Modeling With randomForest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45298" y="228600"/>
            <a:ext cx="1793102" cy="14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0"/>
            <a:ext cx="8120063" cy="89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1816417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boosting model was working well, but our score started to plateau even with new predictors. </a:t>
            </a:r>
          </a:p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found that running multiple models and synthesizing the results can improve predictive accuracy.</a:t>
            </a:r>
          </a:p>
          <a:p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 chose randomForest because it is more robust to overfitting and complements boosting well.</a:t>
            </a:r>
          </a:p>
          <a:p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trying multiple weights, we found the optimal weights were 0.67(boosting) and 0.33(randomForest).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Problems We Encountered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600" dirty="0" smtClean="0"/>
              <a:t>Lots of NAs</a:t>
            </a:r>
          </a:p>
          <a:p>
            <a:pPr lvl="1"/>
            <a:r>
              <a:rPr lang="en-US" sz="2600" dirty="0" smtClean="0"/>
              <a:t>Split the data</a:t>
            </a:r>
          </a:p>
          <a:p>
            <a:pPr lvl="1"/>
            <a:r>
              <a:rPr lang="en-US" sz="2600" dirty="0" smtClean="0"/>
              <a:t>Used mean substitution for Age and Length of Stay</a:t>
            </a:r>
          </a:p>
          <a:p>
            <a:pPr>
              <a:buNone/>
            </a:pPr>
            <a:r>
              <a:rPr lang="en-US" sz="2600" dirty="0" smtClean="0"/>
              <a:t>- Not all breeds had an AKC classification</a:t>
            </a:r>
          </a:p>
          <a:p>
            <a:pPr lvl="1"/>
            <a:r>
              <a:rPr lang="en-US" sz="2600" dirty="0" smtClean="0"/>
              <a:t>Had to infer based on the breed’s characteristics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05599" y="4836724"/>
            <a:ext cx="2037517" cy="155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Splitting data</a:t>
            </a:r>
          </a:p>
          <a:p>
            <a:pPr>
              <a:buFontTx/>
              <a:buChar char="-"/>
            </a:pPr>
            <a:r>
              <a:rPr lang="en-US" dirty="0" smtClean="0"/>
              <a:t>Explore data with Excel</a:t>
            </a:r>
          </a:p>
          <a:p>
            <a:pPr>
              <a:buFontTx/>
              <a:buChar char="-"/>
            </a:pPr>
            <a:r>
              <a:rPr lang="en-US" dirty="0" smtClean="0"/>
              <a:t>Creating new predictors by scraping external data</a:t>
            </a:r>
          </a:p>
          <a:p>
            <a:pPr>
              <a:buFontTx/>
              <a:buChar char="-"/>
            </a:pPr>
            <a:r>
              <a:rPr lang="en-US" dirty="0" smtClean="0"/>
              <a:t>Boosting and randomForest</a:t>
            </a:r>
          </a:p>
          <a:p>
            <a:pPr>
              <a:buFontTx/>
              <a:buChar char="-"/>
            </a:pPr>
            <a:r>
              <a:rPr lang="en-US" dirty="0" smtClean="0"/>
              <a:t>Problems we encountered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5614" y="4648200"/>
            <a:ext cx="1980248" cy="173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75047"/>
            <a:ext cx="853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+mj-lt"/>
                <a:cs typeface="Times New Roman" pitchFamily="18" charset="0"/>
              </a:rPr>
              <a:t>Missing Information Can Be Good</a:t>
            </a:r>
            <a:endParaRPr lang="en-US" sz="3400" b="1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429000"/>
          <a:ext cx="8382000" cy="3048000"/>
        </p:xfrm>
        <a:graphic>
          <a:graphicData uri="http://schemas.openxmlformats.org/drawingml/2006/table">
            <a:tbl>
              <a:tblPr/>
              <a:tblGrid>
                <a:gridCol w="4070939"/>
                <a:gridCol w="1407237"/>
                <a:gridCol w="1662048"/>
                <a:gridCol w="1241776"/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Dog Type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Adoption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Euthanasia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Breed Not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Present / Color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Not Present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35.56%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24.10%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40.34%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Breed Not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Present / Color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Present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35.06%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30.51%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34.43%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Breed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Present / Color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Not Present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41.63%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21.89%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36.48%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Breed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Present / Color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Present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42.28%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25.22%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32.50%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057400"/>
          <a:ext cx="8229600" cy="1143000"/>
        </p:xfrm>
        <a:graphic>
          <a:graphicData uri="http://schemas.openxmlformats.org/drawingml/2006/table">
            <a:tbl>
              <a:tblPr/>
              <a:tblGrid>
                <a:gridCol w="1913021"/>
                <a:gridCol w="2165685"/>
                <a:gridCol w="2418347"/>
                <a:gridCol w="1732547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Adoption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Euthanasia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+mj-lt"/>
                          <a:cs typeface="Times New Roman" pitchFamily="18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CAT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26.91%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58.36%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14.74%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37.93%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26.48%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35.60%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39611"/>
            <a:ext cx="1038225" cy="74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971800" y="1295400"/>
            <a:ext cx="1066800" cy="74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1118507"/>
            <a:ext cx="762000" cy="93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Splitting Training Data</a:t>
            </a:r>
            <a:endParaRPr lang="en-US" b="1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0" y="1295400"/>
            <a:ext cx="350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+mj-lt"/>
                <a:cs typeface="Times New Roman" pitchFamily="18" charset="0"/>
              </a:rPr>
              <a:t>Training Data</a:t>
            </a:r>
            <a:endParaRPr lang="en-US" sz="32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514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+mj-lt"/>
                <a:cs typeface="Times New Roman" pitchFamily="18" charset="0"/>
              </a:rPr>
              <a:t>Cats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+mj-lt"/>
                <a:cs typeface="Times New Roman" pitchFamily="18" charset="0"/>
              </a:rPr>
              <a:t>Dogs</a:t>
            </a:r>
          </a:p>
        </p:txBody>
      </p:sp>
      <p:sp>
        <p:nvSpPr>
          <p:cNvPr id="16" name="Oval 15"/>
          <p:cNvSpPr/>
          <p:nvPr/>
        </p:nvSpPr>
        <p:spPr>
          <a:xfrm>
            <a:off x="2895600" y="53340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No Breed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No Color</a:t>
            </a:r>
          </a:p>
        </p:txBody>
      </p:sp>
      <p:sp>
        <p:nvSpPr>
          <p:cNvPr id="17" name="Oval 16"/>
          <p:cNvSpPr/>
          <p:nvPr/>
        </p:nvSpPr>
        <p:spPr>
          <a:xfrm>
            <a:off x="5105400" y="44196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Color Present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62800" y="44196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No Color Present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5" idx="2"/>
            <a:endCxn id="17" idx="0"/>
          </p:cNvCxnSpPr>
          <p:nvPr/>
        </p:nvCxnSpPr>
        <p:spPr>
          <a:xfrm flipH="1">
            <a:off x="6019800" y="3505200"/>
            <a:ext cx="10287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8" idx="0"/>
          </p:cNvCxnSpPr>
          <p:nvPr/>
        </p:nvCxnSpPr>
        <p:spPr>
          <a:xfrm>
            <a:off x="7048500" y="3505200"/>
            <a:ext cx="10287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8600" y="38862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Breed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Color</a:t>
            </a:r>
          </a:p>
        </p:txBody>
      </p:sp>
      <p:sp>
        <p:nvSpPr>
          <p:cNvPr id="24" name="Oval 23"/>
          <p:cNvSpPr/>
          <p:nvPr/>
        </p:nvSpPr>
        <p:spPr>
          <a:xfrm>
            <a:off x="152400" y="5334000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Breed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No Color</a:t>
            </a:r>
          </a:p>
        </p:txBody>
      </p:sp>
      <p:sp>
        <p:nvSpPr>
          <p:cNvPr id="25" name="Oval 24"/>
          <p:cNvSpPr/>
          <p:nvPr/>
        </p:nvSpPr>
        <p:spPr>
          <a:xfrm>
            <a:off x="2667000" y="39624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No Breed</a:t>
            </a:r>
          </a:p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Color</a:t>
            </a:r>
          </a:p>
        </p:txBody>
      </p:sp>
      <p:cxnSp>
        <p:nvCxnSpPr>
          <p:cNvPr id="27" name="Straight Arrow Connector 26"/>
          <p:cNvCxnSpPr>
            <a:stCxn id="6" idx="2"/>
            <a:endCxn id="23" idx="0"/>
          </p:cNvCxnSpPr>
          <p:nvPr/>
        </p:nvCxnSpPr>
        <p:spPr>
          <a:xfrm flipH="1">
            <a:off x="1143000" y="35052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25" idx="0"/>
          </p:cNvCxnSpPr>
          <p:nvPr/>
        </p:nvCxnSpPr>
        <p:spPr>
          <a:xfrm>
            <a:off x="2362200" y="3505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6" idx="2"/>
            <a:endCxn id="16" idx="2"/>
          </p:cNvCxnSpPr>
          <p:nvPr/>
        </p:nvCxnSpPr>
        <p:spPr>
          <a:xfrm rot="16200000" flipH="1">
            <a:off x="1409700" y="4457700"/>
            <a:ext cx="24384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6" idx="2"/>
            <a:endCxn id="24" idx="6"/>
          </p:cNvCxnSpPr>
          <p:nvPr/>
        </p:nvCxnSpPr>
        <p:spPr>
          <a:xfrm rot="5400000">
            <a:off x="952500" y="4533900"/>
            <a:ext cx="24384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2"/>
            <a:endCxn id="6" idx="0"/>
          </p:cNvCxnSpPr>
          <p:nvPr/>
        </p:nvCxnSpPr>
        <p:spPr>
          <a:xfrm flipH="1">
            <a:off x="2362200" y="20574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2"/>
            <a:endCxn id="5" idx="0"/>
          </p:cNvCxnSpPr>
          <p:nvPr/>
        </p:nvCxnSpPr>
        <p:spPr>
          <a:xfrm>
            <a:off x="4572000" y="2057400"/>
            <a:ext cx="2476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4724400" cy="1036638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 Data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295400"/>
            <a:ext cx="2236694" cy="92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42900" y="25146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Considered median income for each zip code, dog breed characteristics, proximity to other shelters, and more.</a:t>
            </a:r>
          </a:p>
          <a:p>
            <a:endParaRPr lang="en-US" sz="2000" dirty="0"/>
          </a:p>
          <a:p>
            <a:r>
              <a:rPr lang="en-US" sz="2000" dirty="0" smtClean="0"/>
              <a:t>Some external data was easy to obtain, but others were not…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037" y="685800"/>
            <a:ext cx="1604963" cy="161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950" y="4038600"/>
            <a:ext cx="5886450" cy="26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0325" y="4343400"/>
            <a:ext cx="2428875" cy="2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7762" y="1493292"/>
            <a:ext cx="2052638" cy="71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330804"/>
            <a:ext cx="4029257" cy="21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17467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042" y="2057400"/>
            <a:ext cx="433475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6425" y="228600"/>
            <a:ext cx="31527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4724400" cy="1036638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External Data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14594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scraping makes getting external data very fast and easy.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943600" cy="1401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Times New Roman" pitchFamily="18" charset="0"/>
              </a:rPr>
              <a:t>Using Excel to Explore Layers of Interaction</a:t>
            </a:r>
            <a:endParaRPr lang="en-US" sz="3600" b="1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5247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  <a:cs typeface="Times New Roman" pitchFamily="18" charset="0"/>
              </a:rPr>
              <a:t>Simple Table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pic>
        <p:nvPicPr>
          <p:cNvPr id="17410" name="Picture 2" descr="C:\Users\Brandon K. Yu\Desktop\Spring 2016\Stats 101C\Final Datasets Revised\Slides\fieldlis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132750"/>
            <a:ext cx="2448267" cy="5191850"/>
          </a:xfrm>
          <a:prstGeom prst="rect">
            <a:avLst/>
          </a:prstGeom>
          <a:noFill/>
        </p:spPr>
      </p:pic>
      <p:pic>
        <p:nvPicPr>
          <p:cNvPr id="17412" name="Picture 4" descr="C:\Users\Brandon K. Yu\Desktop\Spring 2016\Stats 101C\Final Datasets Revised\Slides\t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00400"/>
            <a:ext cx="6125430" cy="132416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553200" y="1600200"/>
            <a:ext cx="2133600" cy="2514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86400" y="213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4800" y="1905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Field List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4343400"/>
            <a:ext cx="22098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86400" y="5638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0" y="5410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Fields in Table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953000"/>
            <a:ext cx="1676400" cy="149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Times New Roman" pitchFamily="18" charset="0"/>
              </a:rPr>
              <a:t>Adding Complexity</a:t>
            </a:r>
            <a:endParaRPr lang="en-US" b="1" dirty="0">
              <a:cs typeface="Times New Roman" pitchFamily="18" charset="0"/>
            </a:endParaRPr>
          </a:p>
        </p:txBody>
      </p:sp>
      <p:pic>
        <p:nvPicPr>
          <p:cNvPr id="18434" name="Picture 2" descr="C:\Users\Brandon K. Yu\Desktop\Spring 2016\Stats 101C\Final Datasets Revised\Slides\fieldlis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447800"/>
            <a:ext cx="2794308" cy="462029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19800" y="5257800"/>
            <a:ext cx="1371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5" name="Picture 3" descr="C:\Users\Brandon K. Yu\Desktop\Spring 2016\Stats 101C\Final Datasets Revised\Slides\tabl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57017"/>
            <a:ext cx="5858693" cy="2562583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>
            <a:off x="5029200" y="541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49530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Adding additional layer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800600"/>
            <a:ext cx="1295400" cy="16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2100" y="228600"/>
            <a:ext cx="6019800" cy="9906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cs typeface="Times New Roman" pitchFamily="18" charset="0"/>
              </a:rPr>
              <a:t>Can Add Even More</a:t>
            </a:r>
            <a:endParaRPr lang="en-US" sz="3800" b="1" dirty="0">
              <a:cs typeface="Times New Roman" pitchFamily="18" charset="0"/>
            </a:endParaRPr>
          </a:p>
        </p:txBody>
      </p:sp>
      <p:pic>
        <p:nvPicPr>
          <p:cNvPr id="19458" name="Picture 2" descr="C:\Users\Brandon K. Yu\Desktop\Spring 2016\Stats 101C\Final Datasets Revised\Slides\fieldlis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42340"/>
            <a:ext cx="2905531" cy="490606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867400" y="5791200"/>
            <a:ext cx="1295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76800" y="5943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571053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Shelter layer</a:t>
            </a:r>
          </a:p>
        </p:txBody>
      </p:sp>
      <p:pic>
        <p:nvPicPr>
          <p:cNvPr id="19459" name="Picture 3" descr="C:\Users\Brandon K. Yu\Desktop\Spring 2016\Stats 101C\Final Datasets Revised\Slides\tabl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61478"/>
            <a:ext cx="4620270" cy="427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490</Words>
  <Application>Microsoft Office PowerPoint</Application>
  <PresentationFormat>On-screen Show (4:3)</PresentationFormat>
  <Paragraphs>191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Window into LA Animal Shelters</vt:lpstr>
      <vt:lpstr>Overview</vt:lpstr>
      <vt:lpstr>Slide 3</vt:lpstr>
      <vt:lpstr>Splitting Training Data</vt:lpstr>
      <vt:lpstr>External Data</vt:lpstr>
      <vt:lpstr>External Data</vt:lpstr>
      <vt:lpstr>Using Excel to Explore Layers of Interaction</vt:lpstr>
      <vt:lpstr>Adding Complexity</vt:lpstr>
      <vt:lpstr>Can Add Even More</vt:lpstr>
      <vt:lpstr>XGBoost and Psych</vt:lpstr>
      <vt:lpstr>Dummy Coding</vt:lpstr>
      <vt:lpstr>XGBoost and Psych</vt:lpstr>
      <vt:lpstr>Ensemble Modeling With randomForest</vt:lpstr>
      <vt:lpstr>Problems We Encountered</vt:lpstr>
    </vt:vector>
  </TitlesOfParts>
  <Company>Mathematics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Window into LA Animal Shelters</dc:title>
  <dc:creator>Administrator</dc:creator>
  <cp:lastModifiedBy>Administrator</cp:lastModifiedBy>
  <cp:revision>27</cp:revision>
  <dcterms:created xsi:type="dcterms:W3CDTF">2016-06-06T22:01:34Z</dcterms:created>
  <dcterms:modified xsi:type="dcterms:W3CDTF">2016-06-07T00:40:17Z</dcterms:modified>
</cp:coreProperties>
</file>