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80"/>
  </p:notesMasterIdLst>
  <p:sldIdLst>
    <p:sldId id="256" r:id="rId2"/>
    <p:sldId id="265" r:id="rId3"/>
    <p:sldId id="276" r:id="rId4"/>
    <p:sldId id="322" r:id="rId5"/>
    <p:sldId id="257" r:id="rId6"/>
    <p:sldId id="258" r:id="rId7"/>
    <p:sldId id="259" r:id="rId8"/>
    <p:sldId id="337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5" r:id="rId17"/>
    <p:sldId id="261" r:id="rId18"/>
    <p:sldId id="273" r:id="rId19"/>
    <p:sldId id="260" r:id="rId20"/>
    <p:sldId id="262" r:id="rId21"/>
    <p:sldId id="264" r:id="rId22"/>
    <p:sldId id="263" r:id="rId23"/>
    <p:sldId id="274" r:id="rId24"/>
    <p:sldId id="277" r:id="rId25"/>
    <p:sldId id="279" r:id="rId26"/>
    <p:sldId id="282" r:id="rId27"/>
    <p:sldId id="280" r:id="rId28"/>
    <p:sldId id="281" r:id="rId29"/>
    <p:sldId id="340" r:id="rId30"/>
    <p:sldId id="339" r:id="rId31"/>
    <p:sldId id="341" r:id="rId32"/>
    <p:sldId id="335" r:id="rId33"/>
    <p:sldId id="310" r:id="rId34"/>
    <p:sldId id="311" r:id="rId35"/>
    <p:sldId id="283" r:id="rId36"/>
    <p:sldId id="333" r:id="rId37"/>
    <p:sldId id="285" r:id="rId38"/>
    <p:sldId id="287" r:id="rId39"/>
    <p:sldId id="288" r:id="rId40"/>
    <p:sldId id="314" r:id="rId41"/>
    <p:sldId id="320" r:id="rId42"/>
    <p:sldId id="315" r:id="rId43"/>
    <p:sldId id="316" r:id="rId44"/>
    <p:sldId id="317" r:id="rId45"/>
    <p:sldId id="318" r:id="rId46"/>
    <p:sldId id="319" r:id="rId47"/>
    <p:sldId id="336" r:id="rId48"/>
    <p:sldId id="286" r:id="rId49"/>
    <p:sldId id="289" r:id="rId50"/>
    <p:sldId id="290" r:id="rId51"/>
    <p:sldId id="291" r:id="rId52"/>
    <p:sldId id="297" r:id="rId53"/>
    <p:sldId id="298" r:id="rId54"/>
    <p:sldId id="301" r:id="rId55"/>
    <p:sldId id="303" r:id="rId56"/>
    <p:sldId id="302" r:id="rId57"/>
    <p:sldId id="292" r:id="rId58"/>
    <p:sldId id="305" r:id="rId59"/>
    <p:sldId id="307" r:id="rId60"/>
    <p:sldId id="304" r:id="rId61"/>
    <p:sldId id="306" r:id="rId62"/>
    <p:sldId id="334" r:id="rId63"/>
    <p:sldId id="338" r:id="rId64"/>
    <p:sldId id="308" r:id="rId65"/>
    <p:sldId id="321" r:id="rId66"/>
    <p:sldId id="323" r:id="rId67"/>
    <p:sldId id="324" r:id="rId68"/>
    <p:sldId id="325" r:id="rId69"/>
    <p:sldId id="326" r:id="rId70"/>
    <p:sldId id="327" r:id="rId71"/>
    <p:sldId id="328" r:id="rId72"/>
    <p:sldId id="309" r:id="rId73"/>
    <p:sldId id="330" r:id="rId74"/>
    <p:sldId id="331" r:id="rId75"/>
    <p:sldId id="332" r:id="rId76"/>
    <p:sldId id="329" r:id="rId77"/>
    <p:sldId id="299" r:id="rId78"/>
    <p:sldId id="300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90968" autoAdjust="0"/>
  </p:normalViewPr>
  <p:slideViewPr>
    <p:cSldViewPr snapToGrid="0" snapToObjects="1">
      <p:cViewPr>
        <p:scale>
          <a:sx n="95" d="100"/>
          <a:sy n="95" d="100"/>
        </p:scale>
        <p:origin x="-71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EF03-DC0C-4148-9942-4394F6E81812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BC051-DE56-B046-89D5-51B05A2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around, what are their learning goals from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r>
              <a:rPr lang="en-US" baseline="0" dirty="0" smtClean="0"/>
              <a:t> into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www.nltk.org</a:t>
            </a:r>
            <a:r>
              <a:rPr lang="en-US" dirty="0" smtClean="0"/>
              <a:t>/book/ch06.html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8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scott.fortmann-roe.com</a:t>
            </a:r>
            <a:r>
              <a:rPr lang="en-US" dirty="0" smtClean="0"/>
              <a:t>/docs/</a:t>
            </a:r>
            <a:r>
              <a:rPr lang="en-US" dirty="0" err="1" smtClean="0"/>
              <a:t>MeasuringError.html</a:t>
            </a:r>
            <a:r>
              <a:rPr lang="en-US" dirty="0" smtClean="0"/>
              <a:t>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r>
              <a:rPr lang="en-US" baseline="0" dirty="0" smtClean="0"/>
              <a:t> images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Euclidean_distance</a:t>
            </a:r>
            <a:r>
              <a:rPr lang="en-US" baseline="0" dirty="0" smtClean="0"/>
              <a:t>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 Large data values dominate</a:t>
            </a:r>
            <a:r>
              <a:rPr lang="en-US" baseline="0" dirty="0" smtClean="0"/>
              <a:t> the</a:t>
            </a:r>
            <a:endParaRPr lang="en-US" dirty="0" smtClean="0"/>
          </a:p>
          <a:p>
            <a:r>
              <a:rPr lang="en-US" dirty="0" smtClean="0"/>
              <a:t>Equation images from </a:t>
            </a:r>
            <a:r>
              <a:rPr lang="en-US" dirty="0" err="1" smtClean="0"/>
              <a:t>wikipedia</a:t>
            </a:r>
            <a:r>
              <a:rPr lang="en-US" dirty="0" smtClean="0"/>
              <a:t>: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/wiki/Normalization_(statistics) 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truth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www.netstorm.be</a:t>
            </a:r>
            <a:r>
              <a:rPr lang="en-US" dirty="0" smtClean="0"/>
              <a:t>/content/11/4/ (last</a:t>
            </a:r>
            <a:r>
              <a:rPr lang="en-US" baseline="0" dirty="0" smtClean="0"/>
              <a:t> accessed </a:t>
            </a:r>
            <a:r>
              <a:rPr lang="en-US" dirty="0" smtClean="0"/>
              <a:t>10/8/2014)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4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www.saedsayad.com</a:t>
            </a:r>
            <a:r>
              <a:rPr lang="en-US" dirty="0" smtClean="0"/>
              <a:t>/</a:t>
            </a:r>
            <a:r>
              <a:rPr lang="en-US" dirty="0" err="1" smtClean="0"/>
              <a:t>decision_tree.htm</a:t>
            </a:r>
            <a:r>
              <a:rPr lang="en-US" dirty="0" smtClean="0"/>
              <a:t> (last accessed 10/8/2014)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baseline="0" dirty="0" smtClean="0"/>
              <a:t> trained on the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Titanic dataset</a:t>
            </a:r>
            <a:endParaRPr lang="en-US" dirty="0" smtClean="0"/>
          </a:p>
          <a:p>
            <a:r>
              <a:rPr lang="en-US" dirty="0" smtClean="0"/>
              <a:t>Left branch</a:t>
            </a:r>
            <a:r>
              <a:rPr lang="en-US" baseline="0" dirty="0" smtClean="0"/>
              <a:t> yes, right branch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Mitchel – i.e. the algorithm learns to reduce the</a:t>
            </a:r>
            <a:r>
              <a:rPr lang="en-US" baseline="0" dirty="0" smtClean="0"/>
              <a:t> number of mistakes (classification) or the size of the error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PageRank is a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– training a car to race around a </a:t>
            </a:r>
            <a:r>
              <a:rPr lang="en-US" baseline="0" smtClean="0"/>
              <a:t>virtual track.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October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October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Thursday, October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wenty_Questions%23Computers.2C_scientific_method_and_situation_puzzles" TargetMode="External"/><Relationship Id="rId3" Type="http://schemas.openxmlformats.org/officeDocument/2006/relationships/hyperlink" Target="http://www.20q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ikato.ac.nz/ml/weka/downloading.htm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lr.cs.umass.edu/ml/machine-learning-databases/iris/iris.data" TargetMode="External"/><Relationship Id="rId4" Type="http://schemas.openxmlformats.org/officeDocument/2006/relationships/hyperlink" Target="https://www.kaggle.com/c/titanic-gettingStarted/data?train.cs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xon.cs.byu.edu/~martinez/classes/478/stuff/labhints/tennis.arff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Machine Learning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Arises from the 2 fields of artificial intelligence and statistics</a:t>
            </a:r>
          </a:p>
          <a:p>
            <a:r>
              <a:rPr lang="en-US" dirty="0"/>
              <a:t>The most </a:t>
            </a:r>
            <a:r>
              <a:rPr lang="en-US" dirty="0" smtClean="0"/>
              <a:t>commercially successful </a:t>
            </a:r>
            <a:r>
              <a:rPr lang="en-US" dirty="0"/>
              <a:t>application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Traditional AI deals with </a:t>
            </a:r>
            <a:r>
              <a:rPr lang="en-US" b="1" dirty="0" smtClean="0"/>
              <a:t>reasoning</a:t>
            </a:r>
            <a:r>
              <a:rPr lang="en-US" dirty="0" smtClean="0"/>
              <a:t> i.e. logical inference, game theory and planning.</a:t>
            </a:r>
          </a:p>
          <a:p>
            <a:r>
              <a:rPr lang="en-US" dirty="0" smtClean="0"/>
              <a:t>Machine learning focuses on </a:t>
            </a:r>
            <a:r>
              <a:rPr lang="en-US" b="1" dirty="0" smtClean="0"/>
              <a:t>learning</a:t>
            </a:r>
            <a:r>
              <a:rPr lang="en-US" dirty="0" smtClean="0"/>
              <a:t> from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552" y="388219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Machine Learning in the Web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552" y="4886160"/>
            <a:ext cx="8229600" cy="71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examples of machine learning: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+ Knowledge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4244" b="4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4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Movie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43" b="7743"/>
          <a:stretch>
            <a:fillRect/>
          </a:stretch>
        </p:blipFill>
        <p:spPr>
          <a:xfrm>
            <a:off x="457200" y="1524000"/>
            <a:ext cx="8229600" cy="5120105"/>
          </a:xfrm>
        </p:spPr>
      </p:pic>
    </p:spTree>
    <p:extLst>
      <p:ext uri="{BB962C8B-B14F-4D97-AF65-F5344CB8AC3E}">
        <p14:creationId xmlns:p14="http://schemas.microsoft.com/office/powerpoint/2010/main" val="2098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Amazon’s “Customers … also bought”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6361" b="6361"/>
          <a:stretch>
            <a:fillRect/>
          </a:stretch>
        </p:blipFill>
        <p:spPr>
          <a:xfrm>
            <a:off x="1272674" y="1600200"/>
            <a:ext cx="6882063" cy="4876800"/>
          </a:xfrm>
        </p:spPr>
      </p:pic>
    </p:spTree>
    <p:extLst>
      <p:ext uri="{BB962C8B-B14F-4D97-AF65-F5344CB8AC3E}">
        <p14:creationId xmlns:p14="http://schemas.microsoft.com/office/powerpoint/2010/main" val="16980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Kayak Fare Predictor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343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More Jobs Like This</a:t>
            </a:r>
            <a:endParaRPr lang="en-US" dirty="0"/>
          </a:p>
        </p:txBody>
      </p:sp>
      <p:pic>
        <p:nvPicPr>
          <p:cNvPr id="4" name="Content Placeholder 3" descr="Screen Shot 2014-09-28 at 11.1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8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819"/>
          </a:xfrm>
        </p:spPr>
        <p:txBody>
          <a:bodyPr/>
          <a:lstStyle/>
          <a:p>
            <a:r>
              <a:rPr lang="en-US" dirty="0" smtClean="0"/>
              <a:t>Mapping a set of inputs to a label</a:t>
            </a:r>
          </a:p>
          <a:p>
            <a:r>
              <a:rPr lang="en-US" dirty="0" smtClean="0"/>
              <a:t>Predicting some event, label or numeric value, categorizing some items</a:t>
            </a:r>
          </a:p>
          <a:p>
            <a:r>
              <a:rPr lang="en-US" dirty="0" smtClean="0"/>
              <a:t>E.g. predicting a person’s salary from their job description or determining the subject of a news article (sports, finance, news,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Tabular View: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0996"/>
              </p:ext>
            </p:extLst>
          </p:nvPr>
        </p:nvGraphicFramePr>
        <p:xfrm>
          <a:off x="762000" y="4538579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975895"/>
                <a:gridCol w="949158"/>
                <a:gridCol w="1016000"/>
                <a:gridCol w="1042737"/>
                <a:gridCol w="27913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</a:p>
                    <a:p>
                      <a:r>
                        <a:rPr lang="en-US" dirty="0" smtClean="0"/>
                        <a:t>(learn</a:t>
                      </a:r>
                      <a:r>
                        <a:rPr lang="en-US" baseline="0" dirty="0" smtClean="0"/>
                        <a:t> to predict)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0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tasks previously requiring intelligence and domain expertise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very hard </a:t>
            </a:r>
            <a:r>
              <a:rPr lang="en-US" dirty="0" smtClean="0"/>
              <a:t>problems that defy a programmatic solution</a:t>
            </a:r>
          </a:p>
          <a:p>
            <a:pPr lvl="1"/>
            <a:r>
              <a:rPr lang="en-US" dirty="0" smtClean="0"/>
              <a:t>e.g. recent ILSVCR Google object recognition results (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r>
              <a:rPr lang="en-US" dirty="0" smtClean="0"/>
              <a:t>Consistent error rate</a:t>
            </a:r>
          </a:p>
          <a:p>
            <a:r>
              <a:rPr lang="en-US" dirty="0" smtClean="0"/>
              <a:t>Adapt to changing conditions</a:t>
            </a:r>
          </a:p>
          <a:p>
            <a:pPr lvl="1"/>
            <a:r>
              <a:rPr lang="en-US" dirty="0" smtClean="0"/>
              <a:t>e.g.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Predict a categorical (nominal)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E.g. rain tomorrow? Yes/No Has Brain Tumor? True\False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Multiclass</a:t>
            </a:r>
          </a:p>
          <a:p>
            <a:pPr lvl="2"/>
            <a:r>
              <a:rPr lang="en-US" dirty="0" smtClean="0"/>
              <a:t>E.g. What language is this document written in?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Rest \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Multi-class, Multi-label</a:t>
            </a:r>
          </a:p>
          <a:p>
            <a:pPr lvl="2"/>
            <a:r>
              <a:rPr lang="en-US" dirty="0" smtClean="0"/>
              <a:t>What entities are mentioned in this sentence? Places, People, Countries, Companies?</a:t>
            </a:r>
          </a:p>
          <a:p>
            <a:pPr lvl="1"/>
            <a:r>
              <a:rPr lang="en-US" dirty="0" smtClean="0"/>
              <a:t>All strategies reducible to One </a:t>
            </a:r>
            <a:r>
              <a:rPr lang="en-US" dirty="0" err="1" smtClean="0"/>
              <a:t>vs</a:t>
            </a:r>
            <a:r>
              <a:rPr lang="en-US" dirty="0" smtClean="0"/>
              <a:t> Rest strategy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dirty="0" smtClean="0"/>
              <a:t>Predict a continuous variable (real number)</a:t>
            </a:r>
          </a:p>
          <a:p>
            <a:pPr lvl="1"/>
            <a:r>
              <a:rPr lang="en-US" dirty="0" smtClean="0"/>
              <a:t>E.g. what will the price of gasoline be in a month? What will be the temperature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your learning goals from this class?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</a:t>
            </a:r>
            <a:r>
              <a:rPr lang="en-US" dirty="0" smtClean="0"/>
              <a:t>to apply machine learning (and when not to)</a:t>
            </a:r>
          </a:p>
          <a:p>
            <a:r>
              <a:rPr lang="en-US" dirty="0" smtClean="0"/>
              <a:t>The limitations of machine learning</a:t>
            </a:r>
          </a:p>
          <a:p>
            <a:r>
              <a:rPr lang="en-US" dirty="0" smtClean="0"/>
              <a:t>Understand what type of problem you are facing</a:t>
            </a:r>
          </a:p>
          <a:p>
            <a:r>
              <a:rPr lang="en-US" dirty="0" smtClean="0"/>
              <a:t>How to evaluate the advantages and drawbacks of different algorithms</a:t>
            </a:r>
          </a:p>
          <a:p>
            <a:r>
              <a:rPr lang="en-US" dirty="0" smtClean="0"/>
              <a:t>Know some of the main machine learning algorithms</a:t>
            </a:r>
          </a:p>
          <a:p>
            <a:r>
              <a:rPr lang="en-US" dirty="0" smtClean="0"/>
              <a:t>Get excited about machine learning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06474"/>
            <a:ext cx="8229600" cy="145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Searching through potential solutions, to find the best solution to a problem</a:t>
            </a:r>
          </a:p>
          <a:p>
            <a:r>
              <a:rPr lang="en-US" dirty="0" smtClean="0"/>
              <a:t>Best: Cheapest, fastest, shortest,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Important applications to optimizing machine learning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1587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8389"/>
            <a:ext cx="8229600" cy="259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 patterns in data</a:t>
            </a:r>
          </a:p>
          <a:p>
            <a:pPr lvl="1"/>
            <a:r>
              <a:rPr lang="en-US" dirty="0" smtClean="0"/>
              <a:t>Clustering: Grouping data points by similarity</a:t>
            </a:r>
          </a:p>
          <a:p>
            <a:pPr lvl="1"/>
            <a:r>
              <a:rPr lang="en-US" dirty="0" smtClean="0"/>
              <a:t>Dimensionality Reduction: Projecting data into a lower dimensional space</a:t>
            </a:r>
          </a:p>
          <a:p>
            <a:pPr lvl="1"/>
            <a:r>
              <a:rPr lang="en-US" dirty="0" smtClean="0"/>
              <a:t>Association Rules Mining: Find attributes that tend to occur together – market basket analysis</a:t>
            </a:r>
          </a:p>
          <a:p>
            <a:pPr lvl="2"/>
            <a:r>
              <a:rPr lang="en-US" dirty="0" smtClean="0"/>
              <a:t>Can also be supervised with a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act optimally from interacting in some environment</a:t>
            </a:r>
          </a:p>
          <a:p>
            <a:r>
              <a:rPr lang="en-US" dirty="0" smtClean="0"/>
              <a:t>Learning is usually online</a:t>
            </a:r>
            <a:endParaRPr lang="en-US" dirty="0"/>
          </a:p>
          <a:p>
            <a:r>
              <a:rPr lang="en-US" dirty="0" smtClean="0"/>
              <a:t>Reward \ Punishment drives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606842"/>
            <a:ext cx="8229600" cy="407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someone’s credit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Accepting \ Denying car insurance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Compressing a large dataset to speed up some machine learning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this document written in a positive, negative or neutral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Discovering groups of similar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which books are bought together on an online bookstore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to fly a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Predicting a second hand car’s value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700421"/>
            <a:ext cx="8229600" cy="415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Predicting the value of the S&amp;P tomorrow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what (letter) grade to assign an essay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robot learning to navigate a maze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which content to display on an online news site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Finding the shortest route to deliver a set of parcels from a parcel delivery company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if a document is relevant to a search engine query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What set of investments will maximize my rate of return while reducing my risk profile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Tagging an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(ML) algorithms learn from historical data - equivalent to a </a:t>
            </a:r>
            <a:r>
              <a:rPr lang="en-US" b="1" dirty="0" smtClean="0"/>
              <a:t>observational study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correlation NOT causation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“Correlation does not equal causation”</a:t>
            </a:r>
          </a:p>
          <a:p>
            <a:r>
              <a:rPr lang="en-US" dirty="0"/>
              <a:t>ML algorithms </a:t>
            </a:r>
            <a:r>
              <a:rPr lang="en-US" dirty="0" smtClean="0"/>
              <a:t>can indicate </a:t>
            </a:r>
            <a:r>
              <a:rPr lang="en-US" dirty="0"/>
              <a:t>potential causal </a:t>
            </a:r>
            <a:r>
              <a:rPr lang="en-US" dirty="0" smtClean="0"/>
              <a:t>factors but..</a:t>
            </a:r>
            <a:endParaRPr lang="en-US" dirty="0"/>
          </a:p>
          <a:p>
            <a:r>
              <a:rPr lang="en-US" dirty="0" smtClean="0"/>
              <a:t>Experiments – such as </a:t>
            </a:r>
            <a:r>
              <a:rPr lang="en-US" b="1" dirty="0" smtClean="0"/>
              <a:t>randomized controlled trials</a:t>
            </a:r>
            <a:r>
              <a:rPr lang="en-US" dirty="0" smtClean="0"/>
              <a:t> – required to determine causality</a:t>
            </a:r>
          </a:p>
        </p:txBody>
      </p:sp>
    </p:spTree>
    <p:extLst>
      <p:ext uri="{BB962C8B-B14F-4D97-AF65-F5344CB8AC3E}">
        <p14:creationId xmlns:p14="http://schemas.microsoft.com/office/powerpoint/2010/main" val="24841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predictions \ classifications from data (main use)</a:t>
            </a:r>
          </a:p>
          <a:p>
            <a:r>
              <a:rPr lang="en-US" dirty="0"/>
              <a:t>Indicate potential causal factors</a:t>
            </a:r>
          </a:p>
          <a:p>
            <a:r>
              <a:rPr lang="en-US" dirty="0"/>
              <a:t>Provide an possible interpretation for some phenomenon</a:t>
            </a:r>
          </a:p>
          <a:p>
            <a:r>
              <a:rPr lang="en-US" dirty="0"/>
              <a:t>Find unknown patterns in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Machine 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Generalization – create a model that generalizes to new unseen data</a:t>
            </a:r>
          </a:p>
          <a:p>
            <a:r>
              <a:rPr lang="en-US" dirty="0" smtClean="0"/>
              <a:t>Train model on one dataset (training data), evaluate on second unseen dataset (validation dataset \ test dataset)</a:t>
            </a:r>
          </a:p>
          <a:p>
            <a:r>
              <a:rPr lang="en-US" dirty="0" smtClean="0"/>
              <a:t>Performance on the validation data is </a:t>
            </a:r>
            <a:r>
              <a:rPr lang="en-US" b="1" dirty="0" smtClean="0"/>
              <a:t>all</a:t>
            </a:r>
            <a:r>
              <a:rPr lang="en-US" dirty="0" smtClean="0"/>
              <a:t> that matters</a:t>
            </a:r>
          </a:p>
          <a:p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/>
              <a:t>Challenges to achieving low out of sample error: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(a.k.a. variance)</a:t>
            </a:r>
          </a:p>
          <a:p>
            <a:pPr lvl="2"/>
            <a:r>
              <a:rPr lang="en-US" dirty="0" smtClean="0"/>
              <a:t>Model has memorized training data</a:t>
            </a:r>
          </a:p>
          <a:p>
            <a:pPr lvl="2"/>
            <a:r>
              <a:rPr lang="en-US" dirty="0" smtClean="0"/>
              <a:t>Model has not generalized</a:t>
            </a:r>
          </a:p>
          <a:p>
            <a:pPr lvl="2"/>
            <a:r>
              <a:rPr lang="en-US" dirty="0" smtClean="0"/>
              <a:t>Test analogy – model has memorized the questions and answers to some test, rather than understood the subject matter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 (a.k.a. bias)</a:t>
            </a:r>
          </a:p>
          <a:p>
            <a:pPr lvl="2"/>
            <a:r>
              <a:rPr lang="en-US" dirty="0" smtClean="0"/>
              <a:t>Model structure is a poor fit for the problem</a:t>
            </a:r>
          </a:p>
          <a:p>
            <a:pPr lvl="2"/>
            <a:r>
              <a:rPr lang="en-US" dirty="0" smtClean="0"/>
              <a:t>Two key ways this is manifested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Linear models on non-linear data, or the learner is unable to capture the structural shape of the problem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Independence assumptions between features that are highly inter-dependent</a:t>
            </a:r>
          </a:p>
        </p:txBody>
      </p:sp>
    </p:spTree>
    <p:extLst>
      <p:ext uri="{BB962C8B-B14F-4D97-AF65-F5344CB8AC3E}">
        <p14:creationId xmlns:p14="http://schemas.microsoft.com/office/powerpoint/2010/main" val="15310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– Test 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815432"/>
            <a:ext cx="810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8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Dice.com’s</a:t>
            </a:r>
            <a:r>
              <a:rPr lang="en-US" dirty="0" smtClean="0"/>
              <a:t> Chief Data Scientist</a:t>
            </a:r>
          </a:p>
          <a:p>
            <a:pPr lvl="1"/>
            <a:r>
              <a:rPr lang="en-US" dirty="0" smtClean="0"/>
              <a:t>&gt; Data Science labs page</a:t>
            </a:r>
          </a:p>
          <a:p>
            <a:r>
              <a:rPr lang="en-US" dirty="0" smtClean="0"/>
              <a:t>DePaul PhD Candidate</a:t>
            </a:r>
            <a:r>
              <a:rPr lang="en-US" dirty="0"/>
              <a:t> </a:t>
            </a:r>
            <a:r>
              <a:rPr lang="en-US" dirty="0" smtClean="0"/>
              <a:t>- Machine Learning and NLP</a:t>
            </a:r>
          </a:p>
          <a:p>
            <a:pPr lvl="1"/>
            <a:r>
              <a:rPr lang="en-US" dirty="0" smtClean="0"/>
              <a:t>Dissertation Topic: Natural </a:t>
            </a:r>
            <a:r>
              <a:rPr lang="en-US" smtClean="0"/>
              <a:t>Language Inference - Extracting </a:t>
            </a:r>
            <a:r>
              <a:rPr lang="en-US" dirty="0" smtClean="0"/>
              <a:t>Causal Inferences from Student Essays to Construct a Semantic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Evaluate the Performance of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into a training and a test set</a:t>
            </a:r>
          </a:p>
          <a:p>
            <a:r>
              <a:rPr lang="en-US" dirty="0" smtClean="0"/>
              <a:t>Train the algorithm on the training set</a:t>
            </a:r>
          </a:p>
          <a:p>
            <a:r>
              <a:rPr lang="en-US" dirty="0" smtClean="0"/>
              <a:t>Use the separate test set (validation set) to evaluate performance</a:t>
            </a:r>
          </a:p>
          <a:p>
            <a:r>
              <a:rPr lang="en-US" dirty="0" smtClean="0"/>
              <a:t>Test set performance should closely match performance ‘in the wild’ as test data has not been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2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05" y="1909790"/>
            <a:ext cx="3572711" cy="49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5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– Occam’s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models are better</a:t>
            </a:r>
          </a:p>
          <a:p>
            <a:r>
              <a:rPr lang="en-US" dirty="0" smtClean="0"/>
              <a:t>Simplify the model during or after training to improve generalization \ reduce over-fitting</a:t>
            </a:r>
          </a:p>
          <a:p>
            <a:r>
              <a:rPr lang="en-US" dirty="0" smtClean="0"/>
              <a:t>‘Structural Risk Minimization Principal’</a:t>
            </a:r>
          </a:p>
          <a:p>
            <a:r>
              <a:rPr lang="en-US" dirty="0" smtClean="0"/>
              <a:t>Will re-visit with each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output of the learning algorithm</a:t>
            </a:r>
          </a:p>
          <a:p>
            <a:pPr lvl="1"/>
            <a:r>
              <a:rPr lang="en-US" dirty="0" smtClean="0"/>
              <a:t>Used at run time to make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Algorithm</a:t>
            </a:r>
          </a:p>
          <a:p>
            <a:pPr lvl="1"/>
            <a:r>
              <a:rPr lang="en-US" dirty="0" smtClean="0"/>
              <a:t>The algorithm that trains the model builds a tree, writes a program, sets some coefficients, adjusts some weights,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Scores the model – guides learning</a:t>
            </a:r>
          </a:p>
          <a:p>
            <a:pPr lvl="1"/>
            <a:r>
              <a:rPr lang="en-US" b="1" dirty="0" smtClean="0"/>
              <a:t>Absolutely crucial this is appropriate for the particular problem</a:t>
            </a:r>
          </a:p>
          <a:p>
            <a:pPr lvl="1"/>
            <a:r>
              <a:rPr lang="en-US" dirty="0" smtClean="0"/>
              <a:t>Regression:</a:t>
            </a:r>
          </a:p>
          <a:p>
            <a:pPr lvl="2"/>
            <a:r>
              <a:rPr lang="en-US" dirty="0" smtClean="0"/>
              <a:t>MAE</a:t>
            </a:r>
          </a:p>
          <a:p>
            <a:pPr lvl="2"/>
            <a:r>
              <a:rPr lang="en-US" dirty="0" smtClean="0"/>
              <a:t>RMSE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Percentage Accuracy</a:t>
            </a:r>
          </a:p>
          <a:p>
            <a:pPr lvl="2"/>
            <a:r>
              <a:rPr lang="en-US" dirty="0" smtClean="0"/>
              <a:t>0-1 loss</a:t>
            </a:r>
          </a:p>
          <a:p>
            <a:pPr lvl="2"/>
            <a:r>
              <a:rPr lang="en-US" dirty="0" smtClean="0"/>
              <a:t>Cross entropy</a:t>
            </a:r>
          </a:p>
          <a:p>
            <a:pPr lvl="2"/>
            <a:r>
              <a:rPr lang="en-US" dirty="0" smtClean="0"/>
              <a:t>F1 score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52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Characteristics of 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at Scale</a:t>
            </a:r>
          </a:p>
          <a:p>
            <a:pPr lvl="1"/>
            <a:r>
              <a:rPr lang="en-US" dirty="0" smtClean="0"/>
              <a:t>How well does the algorithm scale with the size of the data (number of data points </a:t>
            </a:r>
            <a:r>
              <a:rPr lang="en-US" b="1" dirty="0" smtClean="0"/>
              <a:t>and</a:t>
            </a:r>
            <a:r>
              <a:rPr lang="en-US" dirty="0" smtClean="0"/>
              <a:t> number of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 </a:t>
            </a:r>
          </a:p>
          <a:p>
            <a:pPr lvl="1"/>
            <a:r>
              <a:rPr lang="en-US" dirty="0" smtClean="0"/>
              <a:t>Can the algorithm be parallelized?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lvl="1"/>
            <a:r>
              <a:rPr lang="en-US" dirty="0" smtClean="0"/>
              <a:t>How easy is the resulting model to understand by a human?</a:t>
            </a:r>
          </a:p>
          <a:p>
            <a:pPr lvl="1"/>
            <a:r>
              <a:rPr lang="en-US" dirty="0" smtClean="0"/>
              <a:t>Classification algorithms – can it output a probability?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\ Variance</a:t>
            </a:r>
          </a:p>
          <a:p>
            <a:pPr lvl="1"/>
            <a:r>
              <a:rPr lang="en-US" dirty="0" smtClean="0"/>
              <a:t>Is the model powerful enough to handle the problem? </a:t>
            </a:r>
          </a:p>
          <a:p>
            <a:pPr lvl="1"/>
            <a:r>
              <a:rPr lang="en-US" dirty="0" smtClean="0"/>
              <a:t>Is it prone to over-fitting? </a:t>
            </a:r>
          </a:p>
          <a:p>
            <a:pPr lvl="1"/>
            <a:r>
              <a:rPr lang="en-US" dirty="0" smtClean="0"/>
              <a:t>Does it assume independence between features?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Inputs and output</a:t>
            </a:r>
          </a:p>
          <a:p>
            <a:pPr lvl="1"/>
            <a:r>
              <a:rPr lang="en-US" dirty="0" smtClean="0"/>
              <a:t>Categorical?</a:t>
            </a:r>
          </a:p>
          <a:p>
            <a:pPr lvl="1"/>
            <a:r>
              <a:rPr lang="en-US" dirty="0" smtClean="0"/>
              <a:t>Numerical?</a:t>
            </a:r>
          </a:p>
          <a:p>
            <a:pPr lvl="1"/>
            <a:r>
              <a:rPr lang="en-US" dirty="0" smtClean="0"/>
              <a:t>Classification: Multiclass? Multi-label?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1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k-data points, use them to compute a the label through voting</a:t>
            </a:r>
          </a:p>
          <a:p>
            <a:r>
              <a:rPr lang="en-US" dirty="0" smtClean="0"/>
              <a:t>Uses a </a:t>
            </a:r>
            <a:r>
              <a:rPr lang="en-US" b="1" dirty="0" smtClean="0"/>
              <a:t>similarity metric</a:t>
            </a:r>
          </a:p>
          <a:p>
            <a:pPr lvl="1"/>
            <a:r>
              <a:rPr lang="en-US" dirty="0" smtClean="0"/>
              <a:t>Given new data point, compute pairwise similarity to all other training data points</a:t>
            </a:r>
          </a:p>
          <a:p>
            <a:r>
              <a:rPr lang="en-US" dirty="0" smtClean="0"/>
              <a:t>Voting Schemes:</a:t>
            </a:r>
          </a:p>
          <a:p>
            <a:pPr lvl="1"/>
            <a:r>
              <a:rPr lang="en-US" dirty="0" smtClean="0"/>
              <a:t>Majority votes wins (k should be odd to resolve ties)</a:t>
            </a:r>
          </a:p>
          <a:p>
            <a:pPr lvl="1"/>
            <a:r>
              <a:rPr lang="en-US" dirty="0" smtClean="0"/>
              <a:t>Weighted vote – votes are weighted by similarity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0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No training – laz</a:t>
            </a:r>
            <a:r>
              <a:rPr lang="en-US" dirty="0" smtClean="0"/>
              <a:t>y learner</a:t>
            </a:r>
            <a:endParaRPr lang="en-US" dirty="0" smtClean="0"/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Similarity based query at run time to find nearest neighbors</a:t>
            </a:r>
          </a:p>
          <a:p>
            <a:pPr lvl="1"/>
            <a:r>
              <a:rPr lang="en-US" dirty="0" smtClean="0"/>
              <a:t>Aggregate neighbors to form prediction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001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158"/>
            <a:ext cx="8156880" cy="4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1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\ 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Manhattan Distance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a similarity measure, compute: 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1/distance(x1,x2)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(1- distance(x1,x2) </a:t>
            </a:r>
          </a:p>
          <a:p>
            <a:pPr lvl="2"/>
            <a:r>
              <a:rPr lang="en-US" dirty="0" smtClean="0"/>
              <a:t>if distance in [0,1]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2" y="2076116"/>
            <a:ext cx="807185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52" y="3422650"/>
            <a:ext cx="3771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Compute </a:t>
            </a:r>
            <a:r>
              <a:rPr lang="en-US" dirty="0" err="1"/>
              <a:t>K</a:t>
            </a:r>
            <a:r>
              <a:rPr lang="en-US" dirty="0" err="1" smtClean="0"/>
              <a:t>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55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06737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Euclidean distance to each of 6 data points above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Which is the class assigned by k-</a:t>
            </a:r>
            <a:r>
              <a:rPr lang="en-US" dirty="0" err="1" smtClean="0"/>
              <a:t>nn</a:t>
            </a:r>
            <a:r>
              <a:rPr lang="en-US" dirty="0" smtClean="0"/>
              <a:t> for k = 1? </a:t>
            </a:r>
            <a:r>
              <a:rPr lang="en-US" dirty="0"/>
              <a:t>k</a:t>
            </a:r>
            <a:r>
              <a:rPr lang="en-US" dirty="0" smtClean="0"/>
              <a:t>=4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" y="5592599"/>
            <a:ext cx="7900737" cy="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Scientist? My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Business Analyst who lives in California.</a:t>
            </a:r>
            <a:r>
              <a:rPr lang="en-US" dirty="0" smtClean="0"/>
              <a:t>” (joke)</a:t>
            </a:r>
          </a:p>
          <a:p>
            <a:r>
              <a:rPr lang="en-US" dirty="0" smtClean="0"/>
              <a:t>Blend of statistics, machine learning, programming, BIG DATA, data visualization</a:t>
            </a:r>
          </a:p>
          <a:p>
            <a:r>
              <a:rPr lang="en-US" dirty="0" smtClean="0"/>
              <a:t>Requires a broad breadth of experience in many different areas</a:t>
            </a:r>
          </a:p>
          <a:p>
            <a:r>
              <a:rPr lang="en-US" dirty="0" smtClean="0"/>
              <a:t>Uses data to build data driven products, e.g.</a:t>
            </a:r>
          </a:p>
          <a:p>
            <a:pPr lvl="1"/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Predictive models (e.g. weather forecasting, crime prediction)</a:t>
            </a:r>
          </a:p>
          <a:p>
            <a:pPr lvl="1"/>
            <a:r>
              <a:rPr lang="en-US" dirty="0" smtClean="0"/>
              <a:t>Market Basket Analysis (customers who bought X, bought 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9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Complete </a:t>
            </a:r>
            <a:r>
              <a:rPr lang="en-US" dirty="0" smtClean="0"/>
              <a:t>below </a:t>
            </a:r>
            <a:r>
              <a:rPr lang="en-US" dirty="0" smtClean="0"/>
              <a:t>- discuss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Prediction </a:t>
            </a:r>
            <a:r>
              <a:rPr lang="en-US" b="1" dirty="0"/>
              <a:t>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</a:t>
            </a:r>
            <a:r>
              <a:rPr lang="en-US" b="1" dirty="0" smtClean="0"/>
              <a:t>Scale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19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</a:t>
            </a:r>
            <a:r>
              <a:rPr lang="en-US" dirty="0" smtClean="0"/>
              <a:t>learner </a:t>
            </a:r>
            <a:r>
              <a:rPr lang="en-US" dirty="0" smtClean="0"/>
              <a:t>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89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3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3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4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pPr lvl="1"/>
            <a:r>
              <a:rPr lang="en-US" dirty="0" smtClean="0"/>
              <a:t>Not usually – often used with dimensionality reduction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– increase k.</a:t>
            </a:r>
          </a:p>
          <a:p>
            <a:r>
              <a:rPr lang="en-US" dirty="0" smtClean="0"/>
              <a:t>Illustrated later through the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0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smtClean="0"/>
              <a:t>needs data to be pre-processed</a:t>
            </a:r>
          </a:p>
          <a:p>
            <a:r>
              <a:rPr lang="en-US" dirty="0" smtClean="0"/>
              <a:t>Data should be normalized</a:t>
            </a:r>
          </a:p>
          <a:p>
            <a:pPr lvl="1"/>
            <a:r>
              <a:rPr lang="en-US" dirty="0" smtClean="0"/>
              <a:t>Standard Score normalization –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Scaling – </a:t>
            </a:r>
          </a:p>
          <a:p>
            <a:endParaRPr lang="en-US" dirty="0"/>
          </a:p>
          <a:p>
            <a:r>
              <a:rPr lang="en-US" dirty="0" smtClean="0"/>
              <a:t>What happens if data is not normalized?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5" y="2377851"/>
            <a:ext cx="864269" cy="65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14" y="3181107"/>
            <a:ext cx="2615960" cy="7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Feature Normalize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1023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83316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Sepal Length and Width using feature scaling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 min, max and max-min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Plug into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11" y="5433192"/>
            <a:ext cx="1986171" cy="6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Primarily a classification algorithm, but there are also regression trees (CART)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A tree structure is learnt where 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Each node in the tree represents a split – a partition of the dataset by some attribute value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Going from the root to the leaves, the data is recursively partitioned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Leaves assign the class</a:t>
            </a:r>
          </a:p>
        </p:txBody>
      </p:sp>
    </p:spTree>
    <p:extLst>
      <p:ext uri="{BB962C8B-B14F-4D97-AF65-F5344CB8AC3E}">
        <p14:creationId xmlns:p14="http://schemas.microsoft.com/office/powerpoint/2010/main" val="90708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660605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81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77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03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(Naïve)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3368" y="179136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7348" y="291966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9761" y="2919663"/>
            <a:ext cx="476177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975359" y="207237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246512" y="319050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383728" y="319050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 flipH="1">
            <a:off x="3958925" y="3190507"/>
            <a:ext cx="879279" cy="642393"/>
          </a:xfrm>
          <a:prstGeom prst="bentArrow">
            <a:avLst>
              <a:gd name="adj1" fmla="val 25000"/>
              <a:gd name="adj2" fmla="val 25000"/>
              <a:gd name="adj3" fmla="val 18757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077494" y="3190508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280121" y="207237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7347" y="167105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4955" y="270273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2046" y="395134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8033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7368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5938" y="3951342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0637" y="169529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78599" y="2702733"/>
            <a:ext cx="6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9420" y="270273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8191" y="2702733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9186" y="4764142"/>
            <a:ext cx="452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we do better?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74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(Simpler)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8036" y="202932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2016" y="315762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3370027" y="231033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641180" y="342846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778396" y="342846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674789" y="231033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02015" y="190901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9623" y="294069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9540" y="4189302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2701" y="418930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0302" y="3178650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5305" y="193325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24088" y="294069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</a:t>
            </a:r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5538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04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3055" y="236708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1520" y="339865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775046" y="2648089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3740684" y="366949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877900" y="366949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079808" y="2648088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07034" y="2246766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59127" y="318172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6218" y="443033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2205" y="443033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324" y="2271009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23592" y="318172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2091" y="3560915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Play Tennis?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3272" b="32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4233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to make the distribution of classes more “pure”</a:t>
            </a:r>
          </a:p>
          <a:p>
            <a:r>
              <a:rPr lang="en-US" dirty="0" smtClean="0"/>
              <a:t>Split on feature and attribute (feature value \ condition) that maximizes purity</a:t>
            </a:r>
          </a:p>
          <a:p>
            <a:r>
              <a:rPr lang="en-US" dirty="0" smtClean="0"/>
              <a:t>Keep growing tree until each leaf contains only one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3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http://en.wikipedia.org/wiki/Twenty_Questions#Computers.</a:t>
            </a:r>
            <a:r>
              <a:rPr lang="en-US" dirty="0" smtClean="0">
                <a:hlinkClick r:id="rId2"/>
              </a:rPr>
              <a:t>2C_scientific_method_and_situation_puzzles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game suggests that the information (as measured by Shannon's entropy statistic) required to identify an arbitrary object is at most 20 bits.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Mathematically</a:t>
            </a:r>
            <a:r>
              <a:rPr lang="en-US" dirty="0"/>
              <a:t>, if each question is structured to eliminate half the objects, 20 questions will allow the questioner to distinguish between 220 or 1,048,576 objects. </a:t>
            </a:r>
            <a:endParaRPr lang="en-US" dirty="0" smtClean="0"/>
          </a:p>
          <a:p>
            <a:r>
              <a:rPr lang="en-US" b="1" dirty="0" smtClean="0"/>
              <a:t>Accordingly</a:t>
            </a:r>
            <a:r>
              <a:rPr lang="en-US" b="1" dirty="0"/>
              <a:t>, the most effective strategy for Twenty Questions is to ask questions that will split the field of remaining possibilities roughly in half each time.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process is analogous to a binary search algorithm in computer science </a:t>
            </a:r>
            <a:r>
              <a:rPr lang="en-US" dirty="0" smtClean="0"/>
              <a:t>....</a:t>
            </a:r>
          </a:p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http://www.20q.net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24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2"/>
            <a:r>
              <a:rPr lang="en-US" dirty="0" smtClean="0"/>
              <a:t>Learning algorithm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/>
              <a:t>Objective (loss)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Interpretability</a:t>
            </a:r>
          </a:p>
          <a:p>
            <a:pPr lvl="2"/>
            <a:r>
              <a:rPr lang="en-US" dirty="0" smtClean="0"/>
              <a:t>Simplicity</a:t>
            </a:r>
          </a:p>
          <a:p>
            <a:pPr lvl="3"/>
            <a:r>
              <a:rPr lang="en-US" dirty="0" smtClean="0"/>
              <a:t>Definition of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pPr lvl="2"/>
            <a:r>
              <a:rPr lang="en-US" dirty="0" smtClean="0"/>
              <a:t>Robustness to Noise</a:t>
            </a:r>
          </a:p>
          <a:p>
            <a:pPr lvl="2"/>
            <a:r>
              <a:rPr lang="en-US" dirty="0" smtClean="0"/>
              <a:t>Bias</a:t>
            </a:r>
          </a:p>
          <a:p>
            <a:pPr lvl="2"/>
            <a:r>
              <a:rPr lang="en-US" dirty="0" smtClean="0"/>
              <a:t>Scalability (Large # rows, Large # dimensions, </a:t>
            </a:r>
            <a:r>
              <a:rPr lang="en-US" dirty="0" err="1" smtClean="0"/>
              <a:t>Vectorize</a:t>
            </a:r>
            <a:r>
              <a:rPr lang="en-US" dirty="0" smtClean="0"/>
              <a:t>? </a:t>
            </a:r>
            <a:r>
              <a:rPr lang="en-US" dirty="0"/>
              <a:t>P</a:t>
            </a:r>
            <a:r>
              <a:rPr lang="en-US" dirty="0" smtClean="0"/>
              <a:t>arallelize?)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Linear and Logistic Regression</a:t>
            </a:r>
          </a:p>
          <a:p>
            <a:pPr lvl="2"/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 smtClean="0"/>
          </a:p>
          <a:p>
            <a:pPr lvl="2"/>
            <a:r>
              <a:rPr lang="en-US" dirty="0" smtClean="0"/>
              <a:t>What is a linear model?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4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(Information Theory)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4" y="1671612"/>
            <a:ext cx="4896186" cy="5054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158" y="1671612"/>
            <a:ext cx="327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Term originates from thermodynamics, where is describes the amount of disorder in a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equation was defined by Claude Shannon to measure the amount of information stored in a data stream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more disorganized or less uniform the data, the greater the entropy and the larger the number of bits required to store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0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Survivors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" y="1524000"/>
            <a:ext cx="805848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24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Iteratively choose binary splits that maximize the class purity in the leaves</a:t>
            </a:r>
          </a:p>
          <a:p>
            <a:pPr lvl="1"/>
            <a:r>
              <a:rPr lang="en-US" dirty="0" smtClean="0"/>
              <a:t>Continue until all classes are the same for each leaf node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 tree composed of if-then rules, analogous to a generated computer program</a:t>
            </a:r>
          </a:p>
          <a:p>
            <a:pPr lvl="1"/>
            <a:r>
              <a:rPr lang="en-US" dirty="0" smtClean="0"/>
              <a:t>Evaluation starts at the root level, and propagates through a series of binary decisions to the leaves where the most common class is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55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</a:p>
          <a:p>
            <a:pPr lvl="1"/>
            <a:r>
              <a:rPr lang="en-US" dirty="0">
                <a:hlinkClick r:id="rId2"/>
              </a:rPr>
              <a:t>http://www.cs.waikato.ac.nz/ml/weka/</a:t>
            </a:r>
            <a:r>
              <a:rPr lang="en-US" dirty="0" smtClean="0">
                <a:hlinkClick r:id="rId2"/>
              </a:rPr>
              <a:t>downloading.html</a:t>
            </a:r>
          </a:p>
          <a:p>
            <a:r>
              <a:rPr lang="en-US" dirty="0" smtClean="0"/>
              <a:t>Easy to use, fully featured GUI for doing machine learning on a dataset</a:t>
            </a:r>
          </a:p>
          <a:p>
            <a:r>
              <a:rPr lang="en-US" dirty="0" smtClean="0"/>
              <a:t>Accepts various file formats, including *.</a:t>
            </a:r>
            <a:r>
              <a:rPr lang="en-US" dirty="0" err="1" smtClean="0"/>
              <a:t>csv</a:t>
            </a:r>
            <a:r>
              <a:rPr lang="en-US" dirty="0" smtClean="0"/>
              <a:t> files, and *.</a:t>
            </a:r>
            <a:r>
              <a:rPr lang="en-US" dirty="0" err="1" smtClean="0"/>
              <a:t>arff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Some simple nice data visualization capabilities</a:t>
            </a:r>
          </a:p>
          <a:p>
            <a:r>
              <a:rPr lang="en-US" dirty="0" smtClean="0"/>
              <a:t>Feature selection algorithms</a:t>
            </a:r>
          </a:p>
          <a:p>
            <a:endParaRPr lang="en-US" dirty="0"/>
          </a:p>
          <a:p>
            <a:r>
              <a:rPr lang="en-US" dirty="0" smtClean="0"/>
              <a:t>Good for quickly testing an approach on a well curated dataset, not something I would use on a regular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91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Decision </a:t>
            </a:r>
            <a:r>
              <a:rPr lang="en-US" dirty="0" smtClean="0"/>
              <a:t>Trees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Nominal Data: Load play tennis dataset into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http://axon.cs.byu.edu/~martinez/classes/478/stuff/labhints/</a:t>
            </a:r>
            <a:r>
              <a:rPr lang="en-US" dirty="0" smtClean="0">
                <a:hlinkClick r:id="rId2"/>
              </a:rPr>
              <a:t>tennis.arff</a:t>
            </a:r>
            <a:endParaRPr lang="en-US" dirty="0" smtClean="0"/>
          </a:p>
          <a:p>
            <a:pPr lvl="1"/>
            <a:r>
              <a:rPr lang="en-US" dirty="0" smtClean="0"/>
              <a:t>Train a DT on it (classifier &gt; trees &gt; id3)</a:t>
            </a:r>
          </a:p>
          <a:p>
            <a:r>
              <a:rPr lang="en-US" dirty="0"/>
              <a:t>Load iris dataset into </a:t>
            </a:r>
            <a:r>
              <a:rPr lang="en-US" dirty="0" err="1"/>
              <a:t>weka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http://mlr.cs.umass.edu/ml/machine-learning-databases/iris/iris.data</a:t>
            </a:r>
            <a:endParaRPr lang="en-US" dirty="0"/>
          </a:p>
          <a:p>
            <a:pPr lvl="1"/>
            <a:r>
              <a:rPr lang="en-US" dirty="0"/>
              <a:t>Train a DT on it (classifier &gt; trees &gt; </a:t>
            </a:r>
            <a:r>
              <a:rPr lang="en-US" dirty="0" smtClean="0"/>
              <a:t>j48)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Titanic Data</a:t>
            </a:r>
          </a:p>
          <a:p>
            <a:pPr lvl="1"/>
            <a:r>
              <a:rPr lang="en-US" dirty="0">
                <a:hlinkClick r:id="rId4"/>
              </a:rPr>
              <a:t>https://www.kaggle.com/c/titanic-gettingStarted/data?</a:t>
            </a:r>
            <a:r>
              <a:rPr lang="en-US" dirty="0" smtClean="0">
                <a:hlinkClick r:id="rId4"/>
              </a:rPr>
              <a:t>train.csv</a:t>
            </a:r>
            <a:endParaRPr lang="en-US" dirty="0" smtClean="0"/>
          </a:p>
          <a:p>
            <a:pPr lvl="1"/>
            <a:r>
              <a:rPr lang="en-US" dirty="0" smtClean="0"/>
              <a:t>(need to register and accept Terms and Conditions)</a:t>
            </a:r>
          </a:p>
          <a:p>
            <a:pPr lvl="1"/>
            <a:r>
              <a:rPr lang="en-US" dirty="0" smtClean="0"/>
              <a:t>Data is </a:t>
            </a:r>
            <a:r>
              <a:rPr lang="en-US" b="1" dirty="0" smtClean="0"/>
              <a:t>imbalanced </a:t>
            </a:r>
            <a:r>
              <a:rPr lang="en-US" dirty="0" smtClean="0"/>
              <a:t>(290 survived, 1911 died)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8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791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4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0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34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110663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Yes – inbuilt feature selection algorithm in the way it splits on features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7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– Regularization for 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tendency to over-fit the data</a:t>
            </a:r>
          </a:p>
          <a:p>
            <a:r>
              <a:rPr lang="en-US" dirty="0" smtClean="0"/>
              <a:t>But very powerful, so can we do better?</a:t>
            </a:r>
          </a:p>
          <a:p>
            <a:r>
              <a:rPr lang="en-US" b="1" dirty="0" smtClean="0"/>
              <a:t>Pre-Pruning: </a:t>
            </a:r>
          </a:p>
          <a:p>
            <a:pPr lvl="1"/>
            <a:r>
              <a:rPr lang="en-US" dirty="0" smtClean="0"/>
              <a:t>Grow the tree until the difference in class distributions in the current split are not statistically significance</a:t>
            </a:r>
            <a:endParaRPr lang="en-US" b="1" dirty="0" smtClean="0"/>
          </a:p>
          <a:p>
            <a:r>
              <a:rPr lang="en-US" b="1" dirty="0" smtClean="0"/>
              <a:t>Post-Pruning: </a:t>
            </a:r>
          </a:p>
          <a:p>
            <a:pPr lvl="1"/>
            <a:r>
              <a:rPr lang="en-US" dirty="0" smtClean="0"/>
              <a:t>Split training data into a training and a test set.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Grow the tree fully.</a:t>
            </a:r>
          </a:p>
          <a:p>
            <a:pPr lvl="1"/>
            <a:r>
              <a:rPr lang="en-US" dirty="0" smtClean="0"/>
              <a:t>Try pruning each node in the tree, evaluate prediction accuracy on the test set, remove nodes where the test set prediction accuracy is not lower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000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class of additive models that learn linear functions (straight lines \ hyper planes)</a:t>
            </a:r>
          </a:p>
          <a:p>
            <a:r>
              <a:rPr lang="en-US" dirty="0" smtClean="0"/>
              <a:t>Fit a line using y = mx + c</a:t>
            </a:r>
          </a:p>
          <a:p>
            <a:r>
              <a:rPr lang="en-US" dirty="0" smtClean="0"/>
              <a:t>Pick values for m and c that minimize the prediction errors</a:t>
            </a:r>
          </a:p>
          <a:p>
            <a:r>
              <a:rPr lang="en-US" dirty="0" smtClean="0"/>
              <a:t>Generalizes to more than one input value, in which case you have many coefficients (m values)</a:t>
            </a:r>
          </a:p>
          <a:p>
            <a:r>
              <a:rPr lang="en-US" dirty="0" smtClean="0"/>
              <a:t>Forms an additive model: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a variant called logistic regression </a:t>
            </a:r>
            <a:r>
              <a:rPr lang="en-US" smtClean="0"/>
              <a:t>for classification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4666917"/>
            <a:ext cx="7959800" cy="4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1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16100"/>
            <a:ext cx="8089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4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\ Nonlinear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999"/>
            <a:ext cx="9144000" cy="34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21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 -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Statistical Measures (correlation with class, chi squared,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 smtClean="0"/>
              <a:t>Evaluate groups of </a:t>
            </a:r>
          </a:p>
          <a:p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Brute force</a:t>
            </a:r>
          </a:p>
          <a:p>
            <a:pPr lvl="3"/>
            <a:r>
              <a:rPr lang="en-US" dirty="0" smtClean="0"/>
              <a:t>Try all combinations</a:t>
            </a:r>
          </a:p>
          <a:p>
            <a:pPr lvl="3"/>
            <a:r>
              <a:rPr lang="en-US" dirty="0" smtClean="0"/>
              <a:t>Intractable with more than a few features ( O(n!/(k!(</a:t>
            </a:r>
            <a:r>
              <a:rPr lang="en-US" dirty="0"/>
              <a:t>n-k)!</a:t>
            </a:r>
            <a:r>
              <a:rPr lang="en-US" dirty="0" smtClean="0"/>
              <a:t>)) – factorial in the size of features)</a:t>
            </a:r>
          </a:p>
          <a:p>
            <a:pPr lvl="2"/>
            <a:r>
              <a:rPr lang="en-US" dirty="0" smtClean="0"/>
              <a:t>Sequentially add \ remove features</a:t>
            </a:r>
          </a:p>
          <a:p>
            <a:pPr lvl="3"/>
            <a:r>
              <a:rPr lang="en-US" dirty="0" smtClean="0"/>
              <a:t>2 approaches</a:t>
            </a:r>
          </a:p>
          <a:p>
            <a:pPr lvl="4"/>
            <a:r>
              <a:rPr lang="en-US" dirty="0" smtClean="0"/>
              <a:t>Forward selection (add one by one)</a:t>
            </a:r>
          </a:p>
          <a:p>
            <a:pPr lvl="4"/>
            <a:r>
              <a:rPr lang="en-US" dirty="0" smtClean="0"/>
              <a:t>Backwards selection (add all, selectively remove)</a:t>
            </a:r>
          </a:p>
          <a:p>
            <a:pPr lvl="3"/>
            <a:r>
              <a:rPr lang="en-US" dirty="0" smtClean="0"/>
              <a:t>Selection approaches</a:t>
            </a:r>
          </a:p>
          <a:p>
            <a:pPr lvl="4"/>
            <a:r>
              <a:rPr lang="en-US" dirty="0" smtClean="0"/>
              <a:t>Greedy (hill climbing – add best \ remove worse)</a:t>
            </a:r>
          </a:p>
          <a:p>
            <a:pPr lvl="4"/>
            <a:r>
              <a:rPr lang="en-US" dirty="0" smtClean="0"/>
              <a:t>Random</a:t>
            </a:r>
          </a:p>
          <a:p>
            <a:pPr lvl="2"/>
            <a:r>
              <a:rPr lang="en-US" dirty="0" smtClean="0"/>
              <a:t>Use an optimization algorithm</a:t>
            </a:r>
          </a:p>
          <a:p>
            <a:pPr lvl="3"/>
            <a:r>
              <a:rPr lang="en-US" dirty="0" smtClean="0"/>
              <a:t>Simulated Annealing</a:t>
            </a:r>
          </a:p>
          <a:p>
            <a:pPr lvl="3"/>
            <a:r>
              <a:rPr lang="en-US" dirty="0" smtClean="0"/>
              <a:t>Genetic Algorithm</a:t>
            </a:r>
          </a:p>
          <a:p>
            <a:pPr lvl="3"/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Unsupervised (PCA, </a:t>
            </a:r>
            <a:r>
              <a:rPr lang="en-US" dirty="0" err="1" smtClean="0"/>
              <a:t>trucated</a:t>
            </a:r>
            <a:r>
              <a:rPr lang="en-US" dirty="0" smtClean="0"/>
              <a:t> SVD, NNMF)</a:t>
            </a:r>
          </a:p>
          <a:p>
            <a:pPr lvl="1"/>
            <a:r>
              <a:rPr lang="en-US" dirty="0" smtClean="0"/>
              <a:t>Supervised (Linear Discriminant Analysis, plus others)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low rank approximation of some data set </a:t>
            </a:r>
          </a:p>
          <a:p>
            <a:pPr lvl="1"/>
            <a:r>
              <a:rPr lang="en-US" dirty="0" smtClean="0"/>
              <a:t>reduce the number of columns \ features</a:t>
            </a:r>
          </a:p>
          <a:p>
            <a:pPr lvl="1"/>
            <a:r>
              <a:rPr lang="en-US" dirty="0" smtClean="0"/>
              <a:t>New features are learned from the data that represent multiple features from the original dataset</a:t>
            </a:r>
          </a:p>
          <a:p>
            <a:r>
              <a:rPr lang="en-US" dirty="0" smtClean="0"/>
              <a:t>A form of data compression</a:t>
            </a:r>
          </a:p>
          <a:p>
            <a:pPr lvl="1"/>
            <a:r>
              <a:rPr lang="en-US" dirty="0" smtClean="0"/>
              <a:t>some of the same algorithms used for image compression</a:t>
            </a:r>
          </a:p>
          <a:p>
            <a:r>
              <a:rPr lang="en-US" dirty="0" smtClean="0"/>
              <a:t>Used when the number of features is too large to train a model within an acceptable timeframe</a:t>
            </a:r>
          </a:p>
          <a:p>
            <a:r>
              <a:rPr lang="en-US" dirty="0" smtClean="0"/>
              <a:t>Common in NLP</a:t>
            </a:r>
          </a:p>
          <a:p>
            <a:pPr lvl="1"/>
            <a:r>
              <a:rPr lang="en-US" dirty="0" smtClean="0"/>
              <a:t>Large number of features - one feature per word in dataset in a bag of words representation</a:t>
            </a:r>
          </a:p>
          <a:p>
            <a:r>
              <a:rPr lang="en-US" dirty="0" smtClean="0"/>
              <a:t>Can remove noise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Repetition</a:t>
            </a:r>
          </a:p>
          <a:p>
            <a:pPr lvl="1"/>
            <a:r>
              <a:rPr lang="en-US" dirty="0" smtClean="0"/>
              <a:t>Introduce concepts early, demonstrate through many examples</a:t>
            </a:r>
          </a:p>
          <a:p>
            <a:pPr lvl="1"/>
            <a:r>
              <a:rPr lang="en-US" dirty="0" smtClean="0"/>
              <a:t>Most concepts very abstract – make sense only when understand the basics of the algorithms</a:t>
            </a:r>
          </a:p>
          <a:p>
            <a:r>
              <a:rPr lang="en-US" b="1" dirty="0" smtClean="0"/>
              <a:t>Consistency</a:t>
            </a:r>
          </a:p>
          <a:p>
            <a:pPr lvl="1"/>
            <a:r>
              <a:rPr lang="en-US" dirty="0" smtClean="0"/>
              <a:t>Each model will be described in terms of a common set of characteristics that can be compared and evaluated</a:t>
            </a:r>
          </a:p>
          <a:p>
            <a:pPr lvl="1"/>
            <a:r>
              <a:rPr lang="en-US" dirty="0" smtClean="0"/>
              <a:t>Each model can be seen to learn a decision boundary, visualizing the differences in the boundaries illuminates how the algorithms work in a very visual manner</a:t>
            </a:r>
          </a:p>
          <a:p>
            <a:r>
              <a:rPr lang="en-US" b="1" dirty="0" smtClean="0"/>
              <a:t>Engagement</a:t>
            </a:r>
          </a:p>
          <a:p>
            <a:pPr lvl="1"/>
            <a:r>
              <a:rPr lang="en-US" dirty="0" smtClean="0"/>
              <a:t>People learn better through active learning</a:t>
            </a:r>
          </a:p>
          <a:p>
            <a:pPr lvl="1"/>
            <a:r>
              <a:rPr lang="en-US" dirty="0" smtClean="0"/>
              <a:t>In-class discussions, labs used to break up lecture flow and add variation</a:t>
            </a:r>
          </a:p>
        </p:txBody>
      </p:sp>
    </p:spTree>
    <p:extLst>
      <p:ext uri="{BB962C8B-B14F-4D97-AF65-F5344CB8AC3E}">
        <p14:creationId xmlns:p14="http://schemas.microsoft.com/office/powerpoint/2010/main" val="2158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definitions:</a:t>
            </a:r>
            <a:endParaRPr lang="en-US" dirty="0"/>
          </a:p>
          <a:p>
            <a:r>
              <a:rPr lang="en-US" b="1" dirty="0" smtClean="0"/>
              <a:t>Arthur Samuels (1959)</a:t>
            </a:r>
          </a:p>
          <a:p>
            <a:pPr lvl="1"/>
            <a:r>
              <a:rPr lang="en-US" i="1" dirty="0" smtClean="0"/>
              <a:t> “Field of study that gives computers the ability to learn without being explicitly programmed”</a:t>
            </a:r>
          </a:p>
          <a:p>
            <a:r>
              <a:rPr lang="en-US" b="1" dirty="0" smtClean="0"/>
              <a:t>Tom Mitchel (1999)</a:t>
            </a:r>
          </a:p>
          <a:p>
            <a:pPr lvl="1"/>
            <a:r>
              <a:rPr lang="en-US" i="1" dirty="0"/>
              <a:t>“A computer program is said to learn from experience E with respect to some class of tasks T and performance measure P, if its performance at tasks in T, as measured by P, improves with experience E</a:t>
            </a:r>
            <a:r>
              <a:rPr lang="en-US" i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2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17485</TotalTime>
  <Words>4469</Words>
  <Application>Microsoft Macintosh PowerPoint</Application>
  <PresentationFormat>On-screen Show (4:3)</PresentationFormat>
  <Paragraphs>814</Paragraphs>
  <Slides>78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Clarity</vt:lpstr>
      <vt:lpstr>Machine Learning</vt:lpstr>
      <vt:lpstr>Learning Goals</vt:lpstr>
      <vt:lpstr>Who Am I?</vt:lpstr>
      <vt:lpstr>What is a Data Scientist? My Take</vt:lpstr>
      <vt:lpstr>Overview</vt:lpstr>
      <vt:lpstr>Overview</vt:lpstr>
      <vt:lpstr>Overview</vt:lpstr>
      <vt:lpstr>Teaching Strategy</vt:lpstr>
      <vt:lpstr>What is Machine Learning?</vt:lpstr>
      <vt:lpstr>Is Machine Learning AI?</vt:lpstr>
      <vt:lpstr>Google Search + Knowledge Graph</vt:lpstr>
      <vt:lpstr>Google Translate</vt:lpstr>
      <vt:lpstr>Netflix Movie Recommendations</vt:lpstr>
      <vt:lpstr>Amazon’s “Customers … also bought”</vt:lpstr>
      <vt:lpstr>Kayak Fare Predictor</vt:lpstr>
      <vt:lpstr>Dice More Jobs Like This</vt:lpstr>
      <vt:lpstr>Supervised Learning</vt:lpstr>
      <vt:lpstr>Why Do Machine Learning?</vt:lpstr>
      <vt:lpstr>Classification Problems</vt:lpstr>
      <vt:lpstr>Unsupervised Learning</vt:lpstr>
      <vt:lpstr>Reinforcement Learning</vt:lpstr>
      <vt:lpstr>What Kind of Problem?</vt:lpstr>
      <vt:lpstr>What Kind of Problem…</vt:lpstr>
      <vt:lpstr>Limitations of Machine Learning</vt:lpstr>
      <vt:lpstr>Why use Machine Learning?</vt:lpstr>
      <vt:lpstr>Why use Machine Learning?</vt:lpstr>
      <vt:lpstr>What is the Goal of Training a ML Algorithm</vt:lpstr>
      <vt:lpstr>What is the Goal of Training a Machine Learning Algorithm?</vt:lpstr>
      <vt:lpstr>Training – Test Split</vt:lpstr>
      <vt:lpstr>How to Evaluate the Performance of An Algorithm?</vt:lpstr>
      <vt:lpstr>K-Fold Cross Validation</vt:lpstr>
      <vt:lpstr>Regularization – Occam’s Razor</vt:lpstr>
      <vt:lpstr>Anatomy of a Machine Learning Algorithm</vt:lpstr>
      <vt:lpstr>Important Characteristics of Machine Learning Algorithms</vt:lpstr>
      <vt:lpstr>K-Nearest Neighbor Algorithm</vt:lpstr>
      <vt:lpstr>Knn Structure</vt:lpstr>
      <vt:lpstr>K-Nearest Neighbor Algorithm</vt:lpstr>
      <vt:lpstr>Similarity \ Distance Metrics</vt:lpstr>
      <vt:lpstr>Iris Dataset – Compute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Knn- Regularization</vt:lpstr>
      <vt:lpstr>Feature Normalization</vt:lpstr>
      <vt:lpstr>Iris Dataset – Feature Normalize</vt:lpstr>
      <vt:lpstr>Decision Trees</vt:lpstr>
      <vt:lpstr>Truth Tables - AND</vt:lpstr>
      <vt:lpstr>Truth Tables - AND</vt:lpstr>
      <vt:lpstr>Decision Tree for AND (Naïve)</vt:lpstr>
      <vt:lpstr>Decision Tree for AND (Simpler)</vt:lpstr>
      <vt:lpstr>Truth Tables - OR</vt:lpstr>
      <vt:lpstr>Decision Tree for OR</vt:lpstr>
      <vt:lpstr>Decision Tree – Play Tennis?</vt:lpstr>
      <vt:lpstr>How to Choose a Split</vt:lpstr>
      <vt:lpstr>20 Questions Game</vt:lpstr>
      <vt:lpstr>Entropy (Information Theory)</vt:lpstr>
      <vt:lpstr>Kaggle Competition – Titanic Survivors</vt:lpstr>
      <vt:lpstr>Decision Tree - Structure</vt:lpstr>
      <vt:lpstr>Introduction to Weka</vt:lpstr>
      <vt:lpstr>Exercise - Decision Trees in Action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Pruning – Regularization for DT’s</vt:lpstr>
      <vt:lpstr>Regression Models</vt:lpstr>
      <vt:lpstr>Least Squares Regression</vt:lpstr>
      <vt:lpstr>Linear \ Nonlinear</vt:lpstr>
      <vt:lpstr>Decision Boundaries - Notebook</vt:lpstr>
      <vt:lpstr>Feature Selection</vt:lpstr>
      <vt:lpstr>Dimensionality Reduction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 Hughes</dc:creator>
  <cp:lastModifiedBy>Simon Hughes</cp:lastModifiedBy>
  <cp:revision>580</cp:revision>
  <dcterms:created xsi:type="dcterms:W3CDTF">2014-09-27T20:21:41Z</dcterms:created>
  <dcterms:modified xsi:type="dcterms:W3CDTF">2014-10-15T05:02:33Z</dcterms:modified>
</cp:coreProperties>
</file>