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1" r:id="rId1"/>
  </p:sldMasterIdLst>
  <p:notesMasterIdLst>
    <p:notesMasterId r:id="rId104"/>
  </p:notesMasterIdLst>
  <p:sldIdLst>
    <p:sldId id="256" r:id="rId2"/>
    <p:sldId id="265" r:id="rId3"/>
    <p:sldId id="343" r:id="rId4"/>
    <p:sldId id="276" r:id="rId5"/>
    <p:sldId id="322" r:id="rId6"/>
    <p:sldId id="342" r:id="rId7"/>
    <p:sldId id="369" r:id="rId8"/>
    <p:sldId id="370" r:id="rId9"/>
    <p:sldId id="257" r:id="rId10"/>
    <p:sldId id="258" r:id="rId11"/>
    <p:sldId id="371" r:id="rId12"/>
    <p:sldId id="372" r:id="rId13"/>
    <p:sldId id="337" r:id="rId14"/>
    <p:sldId id="266" r:id="rId15"/>
    <p:sldId id="267" r:id="rId16"/>
    <p:sldId id="271" r:id="rId17"/>
    <p:sldId id="268" r:id="rId18"/>
    <p:sldId id="269" r:id="rId19"/>
    <p:sldId id="270" r:id="rId20"/>
    <p:sldId id="272" r:id="rId21"/>
    <p:sldId id="275" r:id="rId22"/>
    <p:sldId id="261" r:id="rId23"/>
    <p:sldId id="273" r:id="rId24"/>
    <p:sldId id="260" r:id="rId25"/>
    <p:sldId id="262" r:id="rId26"/>
    <p:sldId id="264" r:id="rId27"/>
    <p:sldId id="263" r:id="rId28"/>
    <p:sldId id="274" r:id="rId29"/>
    <p:sldId id="277" r:id="rId30"/>
    <p:sldId id="279" r:id="rId31"/>
    <p:sldId id="282" r:id="rId32"/>
    <p:sldId id="280" r:id="rId33"/>
    <p:sldId id="281" r:id="rId34"/>
    <p:sldId id="340" r:id="rId35"/>
    <p:sldId id="339" r:id="rId36"/>
    <p:sldId id="341" r:id="rId37"/>
    <p:sldId id="335" r:id="rId38"/>
    <p:sldId id="310" r:id="rId39"/>
    <p:sldId id="311" r:id="rId40"/>
    <p:sldId id="283" r:id="rId41"/>
    <p:sldId id="333" r:id="rId42"/>
    <p:sldId id="285" r:id="rId43"/>
    <p:sldId id="287" r:id="rId44"/>
    <p:sldId id="288" r:id="rId45"/>
    <p:sldId id="314" r:id="rId46"/>
    <p:sldId id="320" r:id="rId47"/>
    <p:sldId id="315" r:id="rId48"/>
    <p:sldId id="316" r:id="rId49"/>
    <p:sldId id="317" r:id="rId50"/>
    <p:sldId id="318" r:id="rId51"/>
    <p:sldId id="319" r:id="rId52"/>
    <p:sldId id="336" r:id="rId53"/>
    <p:sldId id="286" r:id="rId54"/>
    <p:sldId id="289" r:id="rId55"/>
    <p:sldId id="290" r:id="rId56"/>
    <p:sldId id="291" r:id="rId57"/>
    <p:sldId id="297" r:id="rId58"/>
    <p:sldId id="298" r:id="rId59"/>
    <p:sldId id="301" r:id="rId60"/>
    <p:sldId id="303" r:id="rId61"/>
    <p:sldId id="302" r:id="rId62"/>
    <p:sldId id="292" r:id="rId63"/>
    <p:sldId id="305" r:id="rId64"/>
    <p:sldId id="307" r:id="rId65"/>
    <p:sldId id="304" r:id="rId66"/>
    <p:sldId id="306" r:id="rId67"/>
    <p:sldId id="334" r:id="rId68"/>
    <p:sldId id="321" r:id="rId69"/>
    <p:sldId id="323" r:id="rId70"/>
    <p:sldId id="324" r:id="rId71"/>
    <p:sldId id="325" r:id="rId72"/>
    <p:sldId id="326" r:id="rId73"/>
    <p:sldId id="327" r:id="rId74"/>
    <p:sldId id="328" r:id="rId75"/>
    <p:sldId id="309" r:id="rId76"/>
    <p:sldId id="375" r:id="rId77"/>
    <p:sldId id="373" r:id="rId78"/>
    <p:sldId id="330" r:id="rId79"/>
    <p:sldId id="347" r:id="rId80"/>
    <p:sldId id="331" r:id="rId81"/>
    <p:sldId id="345" r:id="rId82"/>
    <p:sldId id="346" r:id="rId83"/>
    <p:sldId id="348" r:id="rId84"/>
    <p:sldId id="349" r:id="rId85"/>
    <p:sldId id="350" r:id="rId86"/>
    <p:sldId id="358" r:id="rId87"/>
    <p:sldId id="352" r:id="rId88"/>
    <p:sldId id="363" r:id="rId89"/>
    <p:sldId id="353" r:id="rId90"/>
    <p:sldId id="354" r:id="rId91"/>
    <p:sldId id="355" r:id="rId92"/>
    <p:sldId id="356" r:id="rId93"/>
    <p:sldId id="357" r:id="rId94"/>
    <p:sldId id="359" r:id="rId95"/>
    <p:sldId id="360" r:id="rId96"/>
    <p:sldId id="361" r:id="rId97"/>
    <p:sldId id="362" r:id="rId98"/>
    <p:sldId id="364" r:id="rId99"/>
    <p:sldId id="332" r:id="rId100"/>
    <p:sldId id="329" r:id="rId101"/>
    <p:sldId id="377" r:id="rId102"/>
    <p:sldId id="299" r:id="rId10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91" autoAdjust="0"/>
    <p:restoredTop sz="90968" autoAdjust="0"/>
  </p:normalViewPr>
  <p:slideViewPr>
    <p:cSldViewPr snapToGrid="0" snapToObjects="1">
      <p:cViewPr>
        <p:scale>
          <a:sx n="95" d="100"/>
          <a:sy n="95" d="100"/>
        </p:scale>
        <p:origin x="-712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notesMaster" Target="notesMasters/notesMaster1.xml"/><Relationship Id="rId105" Type="http://schemas.openxmlformats.org/officeDocument/2006/relationships/printerSettings" Target="printerSettings/printerSettings1.bin"/><Relationship Id="rId106" Type="http://schemas.openxmlformats.org/officeDocument/2006/relationships/presProps" Target="presProps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heme" Target="theme/theme1.xml"/><Relationship Id="rId10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5EF03-DC0C-4148-9942-4394F6E81812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BC051-DE56-B046-89D5-51B05A2F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9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38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86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for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11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Lead</a:t>
            </a:r>
            <a:r>
              <a:rPr lang="en-US" baseline="0" dirty="0" smtClean="0"/>
              <a:t> into linear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11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http://</a:t>
            </a:r>
            <a:r>
              <a:rPr lang="en-US" dirty="0" err="1" smtClean="0"/>
              <a:t>www.nltk.org</a:t>
            </a:r>
            <a:r>
              <a:rPr lang="en-US" dirty="0" smtClean="0"/>
              <a:t>/book/ch06.html last accessed 10.14.2014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28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http://</a:t>
            </a:r>
            <a:r>
              <a:rPr lang="en-US" dirty="0" err="1" smtClean="0"/>
              <a:t>scott.fortmann-roe.com</a:t>
            </a:r>
            <a:r>
              <a:rPr lang="en-US" dirty="0" smtClean="0"/>
              <a:t>/docs/</a:t>
            </a:r>
            <a:r>
              <a:rPr lang="en-US" dirty="0" err="1" smtClean="0"/>
              <a:t>MeasuringError.html</a:t>
            </a:r>
            <a:r>
              <a:rPr lang="en-US" dirty="0" smtClean="0"/>
              <a:t> last accessed 10.14.2014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25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r>
              <a:rPr lang="en-US" baseline="0" dirty="0" smtClean="0"/>
              <a:t> images from </a:t>
            </a:r>
            <a:r>
              <a:rPr lang="en-US" baseline="0" dirty="0" err="1" smtClean="0"/>
              <a:t>wikipedia</a:t>
            </a:r>
            <a:r>
              <a:rPr lang="en-US" baseline="0" dirty="0" smtClean="0"/>
              <a:t>: http://</a:t>
            </a:r>
            <a:r>
              <a:rPr lang="en-US" baseline="0" dirty="0" err="1" smtClean="0"/>
              <a:t>en.wikipedia.org</a:t>
            </a:r>
            <a:r>
              <a:rPr lang="en-US" baseline="0" dirty="0" smtClean="0"/>
              <a:t>/wiki/</a:t>
            </a:r>
            <a:r>
              <a:rPr lang="en-US" baseline="0" dirty="0" err="1" smtClean="0"/>
              <a:t>Euclidean_distance</a:t>
            </a:r>
            <a:r>
              <a:rPr lang="en-US" baseline="0" dirty="0" smtClean="0"/>
              <a:t> - as of 10/6/2014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59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1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Normaliz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42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Why? Large data values dominate</a:t>
            </a:r>
            <a:r>
              <a:rPr lang="en-US" baseline="0" dirty="0" smtClean="0"/>
              <a:t> the</a:t>
            </a:r>
            <a:endParaRPr lang="en-US" dirty="0" smtClean="0"/>
          </a:p>
          <a:p>
            <a:r>
              <a:rPr lang="en-US" dirty="0" smtClean="0"/>
              <a:t>Equation images from </a:t>
            </a:r>
            <a:r>
              <a:rPr lang="en-US" dirty="0" err="1" smtClean="0"/>
              <a:t>wikipedia</a:t>
            </a:r>
            <a:r>
              <a:rPr lang="en-US" dirty="0" smtClean="0"/>
              <a:t>: 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/wiki/Normalization_(statistics)  - as of 10/6/2014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11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around, what are their learning goals from this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41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truth</a:t>
            </a:r>
            <a:r>
              <a:rPr lang="en-US" baseline="0" dirty="0" smtClean="0"/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12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Simpler as all leaves</a:t>
            </a:r>
            <a:r>
              <a:rPr lang="en-US" baseline="0" dirty="0" smtClean="0"/>
              <a:t> in the top false branch are of the same class (false)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03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Simpler as all leaves</a:t>
            </a:r>
            <a:r>
              <a:rPr lang="en-US" baseline="0" dirty="0" smtClean="0"/>
              <a:t> in the top false branch are of the same class (false)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03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http://</a:t>
            </a:r>
            <a:r>
              <a:rPr lang="en-US" dirty="0" err="1" smtClean="0"/>
              <a:t>www.netstorm.be</a:t>
            </a:r>
            <a:r>
              <a:rPr lang="en-US" dirty="0" smtClean="0"/>
              <a:t>/content/11/4/ (last</a:t>
            </a:r>
            <a:r>
              <a:rPr lang="en-US" baseline="0" dirty="0" smtClean="0"/>
              <a:t> accessed </a:t>
            </a:r>
            <a:r>
              <a:rPr lang="en-US" dirty="0" smtClean="0"/>
              <a:t>10/8/2014)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643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http://</a:t>
            </a:r>
            <a:r>
              <a:rPr lang="en-US" dirty="0" err="1" smtClean="0"/>
              <a:t>www.saedsayad.com</a:t>
            </a:r>
            <a:r>
              <a:rPr lang="en-US" dirty="0" smtClean="0"/>
              <a:t>/</a:t>
            </a:r>
            <a:r>
              <a:rPr lang="en-US" dirty="0" err="1" smtClean="0"/>
              <a:t>decision_tree.htm</a:t>
            </a:r>
            <a:r>
              <a:rPr lang="en-US" dirty="0" smtClean="0"/>
              <a:t> (last accessed 10/8/2014)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76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r>
              <a:rPr lang="en-US" baseline="0" dirty="0" smtClean="0"/>
              <a:t> trained on the </a:t>
            </a:r>
            <a:r>
              <a:rPr lang="en-US" baseline="0" dirty="0" err="1" smtClean="0"/>
              <a:t>Kaggle</a:t>
            </a:r>
            <a:r>
              <a:rPr lang="en-US" baseline="0" dirty="0" smtClean="0"/>
              <a:t> Titanic dataset</a:t>
            </a:r>
            <a:endParaRPr lang="en-US" dirty="0" smtClean="0"/>
          </a:p>
          <a:p>
            <a:r>
              <a:rPr lang="en-US" dirty="0" smtClean="0"/>
              <a:t>Left branch</a:t>
            </a:r>
            <a:r>
              <a:rPr lang="en-US" baseline="0" dirty="0" smtClean="0"/>
              <a:t> yes, right branch 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78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http://</a:t>
            </a:r>
            <a:r>
              <a:rPr lang="en-US" dirty="0" err="1" smtClean="0"/>
              <a:t>www.computing.dcu.ie</a:t>
            </a:r>
            <a:r>
              <a:rPr lang="en-US" dirty="0" smtClean="0"/>
              <a:t>/~</a:t>
            </a:r>
            <a:r>
              <a:rPr lang="en-US" dirty="0" err="1" smtClean="0"/>
              <a:t>humphrys</a:t>
            </a:r>
            <a:r>
              <a:rPr lang="en-US" dirty="0" smtClean="0"/>
              <a:t>/Notes/Neural/</a:t>
            </a:r>
            <a:r>
              <a:rPr lang="en-US" dirty="0" err="1" smtClean="0"/>
              <a:t>sigmoid.html</a:t>
            </a:r>
            <a:r>
              <a:rPr lang="en-US" dirty="0" smtClean="0"/>
              <a:t> last accessed 10.16.2014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10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around, what are their learning goals from this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41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r>
              <a:rPr lang="en-US" baseline="0" dirty="0" smtClean="0"/>
              <a:t> is to provide an overview of the different concepts, and then cover the core algorithms, using the algorithms to expand on the concepts introduced earlier.</a:t>
            </a:r>
          </a:p>
          <a:p>
            <a:r>
              <a:rPr lang="en-US" baseline="0" dirty="0" smtClean="0"/>
              <a:t>Most of the early stuff won’t really make sense until they’ve seen some of the algorithm descriptions.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25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 discuss Bias </a:t>
            </a:r>
            <a:r>
              <a:rPr lang="en-US" dirty="0" err="1" smtClean="0"/>
              <a:t>vs</a:t>
            </a:r>
            <a:r>
              <a:rPr lang="en-US" dirty="0" smtClean="0"/>
              <a:t> Variance</a:t>
            </a:r>
            <a:r>
              <a:rPr lang="en-US" baseline="0" dirty="0" smtClean="0"/>
              <a:t> and algorithm properties before going over in detail during the algorithms discussion</a:t>
            </a:r>
          </a:p>
          <a:p>
            <a:r>
              <a:rPr lang="en-US" baseline="0" dirty="0" smtClean="0"/>
              <a:t>For the supervised learning algorithms – talk about re-occurring concepts in ML algorithms – similarity, entropy \ trees, least squares fit, additive models, separating </a:t>
            </a:r>
            <a:r>
              <a:rPr lang="en-US" baseline="0" dirty="0" err="1" smtClean="0"/>
              <a:t>hyperplanes</a:t>
            </a:r>
            <a:r>
              <a:rPr lang="en-US" baseline="0" dirty="0" smtClean="0"/>
              <a:t>, gradient descent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45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Tom Mitchel – i.e. the algorithm learns to reduce the</a:t>
            </a:r>
            <a:r>
              <a:rPr lang="en-US" baseline="0" dirty="0" smtClean="0"/>
              <a:t> number of mistakes (classification) or the size of the error from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PageRank is a machine learning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83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– training a car to race around a </a:t>
            </a:r>
            <a:r>
              <a:rPr lang="en-US" baseline="0" smtClean="0"/>
              <a:t>virtual track.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38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86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Thursday, October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Thursday, October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Thursday, October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October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Thursday, October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Thursday, October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Thursday, October 16,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Thursday, October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Thursday, October 16, 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Thursday, October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Thursday, October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B385921-A91A-409C-921C-0E0EC1E750EC}" type="datetime2">
              <a:rPr lang="en-US" smtClean="0"/>
              <a:t>Thursday, October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2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8" r:id="rId7"/>
    <p:sldLayoutId id="2147484169" r:id="rId8"/>
    <p:sldLayoutId id="2147484170" r:id="rId9"/>
    <p:sldLayoutId id="2147484171" r:id="rId10"/>
    <p:sldLayoutId id="2147484172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://mlr.cs.umass.edu/ml/machine-learning-databases/iris/iris.data" TargetMode="External"/><Relationship Id="rId4" Type="http://schemas.openxmlformats.org/officeDocument/2006/relationships/hyperlink" Target="https://github.com/birchsport/titanic/blob/master/test.arf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xon.cs.byu.edu/~martinez/classes/478/stuff/labhints/tennis.arff" TargetMode="Externa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Twenty_Questions%23Computers.2C_scientific_method_and_situation_puzzles" TargetMode="External"/><Relationship Id="rId3" Type="http://schemas.openxmlformats.org/officeDocument/2006/relationships/hyperlink" Target="http://www.20q.net/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waikato.ac.nz/ml/weka/downloading.html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DePaul IPD Program Lecture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27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b="1" dirty="0" smtClean="0"/>
              <a:t>Bias Variance Trade Off</a:t>
            </a:r>
          </a:p>
          <a:p>
            <a:pPr lvl="1"/>
            <a:r>
              <a:rPr lang="en-US" dirty="0" smtClean="0"/>
              <a:t>Bias</a:t>
            </a:r>
          </a:p>
          <a:p>
            <a:pPr lvl="1"/>
            <a:r>
              <a:rPr lang="en-US" dirty="0" smtClean="0"/>
              <a:t>Variance</a:t>
            </a:r>
          </a:p>
          <a:p>
            <a:pPr lvl="1"/>
            <a:r>
              <a:rPr lang="en-US" dirty="0" smtClean="0"/>
              <a:t>Definition of regularization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b="1" dirty="0" smtClean="0"/>
              <a:t>Introduction to Machine Learning Algorithms</a:t>
            </a:r>
          </a:p>
          <a:p>
            <a:pPr lvl="1"/>
            <a:r>
              <a:rPr lang="en-US" dirty="0" smtClean="0"/>
              <a:t>Anatomy of an ML algorithm</a:t>
            </a:r>
          </a:p>
          <a:p>
            <a:pPr lvl="1"/>
            <a:r>
              <a:rPr lang="en-US" dirty="0" smtClean="0"/>
              <a:t>Curse </a:t>
            </a:r>
            <a:r>
              <a:rPr lang="en-US" dirty="0" smtClean="0"/>
              <a:t>of Dimensionality</a:t>
            </a:r>
          </a:p>
          <a:p>
            <a:pPr lvl="1"/>
            <a:r>
              <a:rPr lang="en-US" dirty="0" smtClean="0"/>
              <a:t>Important Attributes of a Machine Learning Algorithm to consider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b="1" dirty="0" smtClean="0"/>
              <a:t>Core Supervised Learning Algorithms</a:t>
            </a:r>
          </a:p>
          <a:p>
            <a:pPr lvl="1"/>
            <a:r>
              <a:rPr lang="en-US" dirty="0" smtClean="0"/>
              <a:t>K</a:t>
            </a:r>
            <a:r>
              <a:rPr lang="en-US" dirty="0"/>
              <a:t>-Nearest Neighbor</a:t>
            </a:r>
          </a:p>
          <a:p>
            <a:pPr lvl="1"/>
            <a:r>
              <a:rPr lang="en-US" dirty="0" smtClean="0"/>
              <a:t>Trees</a:t>
            </a:r>
            <a:endParaRPr lang="en-US" dirty="0" smtClean="0"/>
          </a:p>
          <a:p>
            <a:pPr lvl="1"/>
            <a:r>
              <a:rPr lang="en-US" dirty="0" smtClean="0"/>
              <a:t>Linear </a:t>
            </a:r>
            <a:r>
              <a:rPr lang="en-US" dirty="0"/>
              <a:t>and Logistic Regression</a:t>
            </a:r>
          </a:p>
          <a:p>
            <a:pPr lvl="2"/>
            <a:r>
              <a:rPr lang="en-US" dirty="0"/>
              <a:t>Linear </a:t>
            </a:r>
            <a:r>
              <a:rPr lang="en-US" dirty="0" err="1"/>
              <a:t>Separability</a:t>
            </a:r>
            <a:endParaRPr lang="en-US" dirty="0"/>
          </a:p>
          <a:p>
            <a:pPr lvl="2"/>
            <a:r>
              <a:rPr lang="en-US" dirty="0"/>
              <a:t>What is a linear model?</a:t>
            </a:r>
          </a:p>
          <a:p>
            <a:pPr lvl="1"/>
            <a:r>
              <a:rPr lang="en-US" dirty="0"/>
              <a:t>Neural Network</a:t>
            </a:r>
          </a:p>
          <a:p>
            <a:pPr lvl="1"/>
            <a:r>
              <a:rPr lang="en-US" dirty="0" smtClean="0"/>
              <a:t>SVM</a:t>
            </a:r>
            <a:endParaRPr lang="en-US" dirty="0" smtClean="0"/>
          </a:p>
          <a:p>
            <a:pPr lvl="1"/>
            <a:r>
              <a:rPr lang="en-US" dirty="0" smtClean="0"/>
              <a:t>Ensembles – what and why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3462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Boundaries -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err="1"/>
              <a:t>separability</a:t>
            </a:r>
            <a:endParaRPr lang="en-US" dirty="0"/>
          </a:p>
          <a:p>
            <a:r>
              <a:rPr lang="en-US" dirty="0" smtClean="0"/>
              <a:t>Regularization</a:t>
            </a:r>
          </a:p>
          <a:p>
            <a:r>
              <a:rPr lang="en-US" dirty="0" smtClean="0"/>
              <a:t>More data as a form of regularization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432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 Exercise </a:t>
            </a:r>
            <a:r>
              <a:rPr lang="en-US" dirty="0" smtClean="0"/>
              <a:t>- Decision Trees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Nominal Data: Load play tennis dataset into </a:t>
            </a:r>
            <a:r>
              <a:rPr lang="en-US" dirty="0" err="1" smtClean="0"/>
              <a:t>weka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http://axon.cs.byu.edu/~martinez/classes/478/stuff/labhints/</a:t>
            </a:r>
            <a:r>
              <a:rPr lang="en-US" dirty="0" smtClean="0">
                <a:hlinkClick r:id="rId2"/>
              </a:rPr>
              <a:t>tennis.arff</a:t>
            </a:r>
            <a:endParaRPr lang="en-US" dirty="0" smtClean="0"/>
          </a:p>
          <a:p>
            <a:r>
              <a:rPr lang="en-US" dirty="0" smtClean="0"/>
              <a:t>Load </a:t>
            </a:r>
            <a:r>
              <a:rPr lang="en-US" dirty="0"/>
              <a:t>iris dataset into </a:t>
            </a:r>
            <a:r>
              <a:rPr lang="en-US" dirty="0" err="1"/>
              <a:t>weka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http://mlr.cs.umass.edu/ml/machine-learning-databases/iris/iris.data</a:t>
            </a:r>
            <a:endParaRPr lang="en-US" dirty="0"/>
          </a:p>
          <a:p>
            <a:r>
              <a:rPr lang="en-US" dirty="0" err="1" smtClean="0"/>
              <a:t>Kaggle</a:t>
            </a:r>
            <a:r>
              <a:rPr lang="en-US" dirty="0" smtClean="0"/>
              <a:t> </a:t>
            </a:r>
            <a:r>
              <a:rPr lang="en-US" dirty="0" smtClean="0"/>
              <a:t>Titanic Data</a:t>
            </a:r>
          </a:p>
          <a:p>
            <a:pPr lvl="1"/>
            <a:r>
              <a:rPr lang="en-US" dirty="0">
                <a:hlinkClick r:id="rId4"/>
              </a:rPr>
              <a:t>https://github.com/birchsport/titanic/blob/master/</a:t>
            </a:r>
            <a:r>
              <a:rPr lang="en-US" dirty="0" smtClean="0">
                <a:hlinkClick r:id="rId4"/>
              </a:rPr>
              <a:t>test.arff</a:t>
            </a:r>
            <a:endParaRPr lang="en-US" dirty="0" smtClean="0"/>
          </a:p>
          <a:p>
            <a:pPr lvl="1"/>
            <a:r>
              <a:rPr lang="en-US" dirty="0" smtClean="0"/>
              <a:t>Note: data </a:t>
            </a:r>
            <a:r>
              <a:rPr lang="en-US" dirty="0" smtClean="0"/>
              <a:t>is </a:t>
            </a:r>
            <a:r>
              <a:rPr lang="en-US" b="1" dirty="0" smtClean="0"/>
              <a:t>imbalanced </a:t>
            </a:r>
            <a:r>
              <a:rPr lang="en-US" dirty="0" smtClean="0"/>
              <a:t>(290 survived, 1911 died)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9789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Univariate</a:t>
            </a:r>
            <a:endParaRPr lang="en-US" dirty="0" smtClean="0"/>
          </a:p>
          <a:p>
            <a:pPr lvl="1"/>
            <a:r>
              <a:rPr lang="en-US" dirty="0" smtClean="0"/>
              <a:t>Statistical Measures (correlation with class, chi squared,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Multivariate</a:t>
            </a:r>
          </a:p>
          <a:p>
            <a:pPr lvl="1"/>
            <a:r>
              <a:rPr lang="en-US" dirty="0" smtClean="0"/>
              <a:t>Evaluate groups of features in combination</a:t>
            </a:r>
          </a:p>
          <a:p>
            <a:r>
              <a:rPr lang="en-US" dirty="0" smtClean="0"/>
              <a:t>Model based (embedded)</a:t>
            </a:r>
          </a:p>
          <a:p>
            <a:pPr lvl="2"/>
            <a:r>
              <a:rPr lang="en-US" dirty="0" smtClean="0"/>
              <a:t>Brute force</a:t>
            </a:r>
          </a:p>
          <a:p>
            <a:pPr lvl="3"/>
            <a:r>
              <a:rPr lang="en-US" dirty="0" smtClean="0"/>
              <a:t>Try all combinations</a:t>
            </a:r>
          </a:p>
          <a:p>
            <a:pPr lvl="3"/>
            <a:r>
              <a:rPr lang="en-US" dirty="0" smtClean="0"/>
              <a:t>Intractable with more than a few features ( O(n!/(k!(</a:t>
            </a:r>
            <a:r>
              <a:rPr lang="en-US" dirty="0"/>
              <a:t>n-k)!</a:t>
            </a:r>
            <a:r>
              <a:rPr lang="en-US" dirty="0" smtClean="0"/>
              <a:t>)) – factorial in the size of features)</a:t>
            </a:r>
          </a:p>
          <a:p>
            <a:pPr lvl="2"/>
            <a:r>
              <a:rPr lang="en-US" dirty="0" smtClean="0"/>
              <a:t>Sequentially add \ remove features</a:t>
            </a:r>
          </a:p>
          <a:p>
            <a:pPr lvl="3"/>
            <a:r>
              <a:rPr lang="en-US" dirty="0" smtClean="0"/>
              <a:t>2 approaches</a:t>
            </a:r>
          </a:p>
          <a:p>
            <a:pPr lvl="4"/>
            <a:r>
              <a:rPr lang="en-US" dirty="0" smtClean="0"/>
              <a:t>Forward selection (add one by one)</a:t>
            </a:r>
          </a:p>
          <a:p>
            <a:pPr lvl="4"/>
            <a:r>
              <a:rPr lang="en-US" dirty="0" smtClean="0"/>
              <a:t>Backwards selection (add all, selectively remove)</a:t>
            </a:r>
          </a:p>
          <a:p>
            <a:pPr lvl="3"/>
            <a:r>
              <a:rPr lang="en-US" dirty="0" smtClean="0"/>
              <a:t>Selection approaches</a:t>
            </a:r>
          </a:p>
          <a:p>
            <a:pPr lvl="4"/>
            <a:r>
              <a:rPr lang="en-US" dirty="0" smtClean="0"/>
              <a:t>Greedy (hill climbing – add best \ remove worse)</a:t>
            </a:r>
          </a:p>
          <a:p>
            <a:pPr lvl="4"/>
            <a:r>
              <a:rPr lang="en-US" dirty="0" smtClean="0"/>
              <a:t>Random</a:t>
            </a:r>
          </a:p>
          <a:p>
            <a:pPr lvl="2"/>
            <a:r>
              <a:rPr lang="en-US" dirty="0" smtClean="0"/>
              <a:t>Use an optimization algorithm</a:t>
            </a:r>
          </a:p>
          <a:p>
            <a:pPr lvl="3"/>
            <a:r>
              <a:rPr lang="en-US" dirty="0" smtClean="0"/>
              <a:t>Simulated Annealing</a:t>
            </a:r>
          </a:p>
          <a:p>
            <a:pPr lvl="3"/>
            <a:r>
              <a:rPr lang="en-US" dirty="0" smtClean="0"/>
              <a:t>Genetic Algorithm</a:t>
            </a:r>
          </a:p>
          <a:p>
            <a:pPr lvl="3"/>
            <a:r>
              <a:rPr lang="en-US" dirty="0" err="1" smtClean="0"/>
              <a:t>Etc</a:t>
            </a:r>
            <a:endParaRPr lang="en-US" dirty="0"/>
          </a:p>
          <a:p>
            <a:r>
              <a:rPr lang="en-US" dirty="0" smtClean="0"/>
              <a:t>Dimensionality Reduction</a:t>
            </a:r>
          </a:p>
          <a:p>
            <a:pPr lvl="1"/>
            <a:r>
              <a:rPr lang="en-US" dirty="0" smtClean="0"/>
              <a:t>Unsupervised (PCA, </a:t>
            </a:r>
            <a:r>
              <a:rPr lang="en-US" dirty="0" smtClean="0"/>
              <a:t>truncated </a:t>
            </a:r>
            <a:r>
              <a:rPr lang="en-US" dirty="0" smtClean="0"/>
              <a:t>SVD, NNMF)</a:t>
            </a:r>
          </a:p>
          <a:p>
            <a:pPr lvl="1"/>
            <a:r>
              <a:rPr lang="en-US" dirty="0" smtClean="0"/>
              <a:t>Supervised (Linear Discriminant Analysis, plus others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Discussed in unsupervised learning section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4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(Time Permitting)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b="1" dirty="0" smtClean="0"/>
              <a:t>Feature Selection</a:t>
            </a:r>
          </a:p>
          <a:p>
            <a:pPr lvl="1"/>
            <a:r>
              <a:rPr lang="en-US" dirty="0" smtClean="0"/>
              <a:t>Approaches to selecting features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 startAt="7"/>
            </a:pPr>
            <a:r>
              <a:rPr lang="en-US" b="1" dirty="0" smtClean="0"/>
              <a:t>Unsupervised </a:t>
            </a:r>
            <a:r>
              <a:rPr lang="en-US" b="1" dirty="0" smtClean="0"/>
              <a:t>Learning</a:t>
            </a:r>
          </a:p>
          <a:p>
            <a:pPr lvl="1"/>
            <a:r>
              <a:rPr lang="en-US" dirty="0"/>
              <a:t>Clustering – k </a:t>
            </a:r>
            <a:r>
              <a:rPr lang="en-US" dirty="0" smtClean="0"/>
              <a:t>means</a:t>
            </a:r>
          </a:p>
          <a:p>
            <a:pPr lvl="1"/>
            <a:r>
              <a:rPr lang="en-US" dirty="0" smtClean="0"/>
              <a:t>Association Rule Mining</a:t>
            </a:r>
            <a:endParaRPr lang="en-US" dirty="0"/>
          </a:p>
          <a:p>
            <a:pPr lvl="1"/>
            <a:r>
              <a:rPr lang="en-US" dirty="0"/>
              <a:t>Dimensionality </a:t>
            </a:r>
            <a:r>
              <a:rPr lang="en-US" dirty="0" smtClean="0"/>
              <a:t>Reduction</a:t>
            </a:r>
          </a:p>
          <a:p>
            <a:pPr marL="457200" indent="-457200">
              <a:buFont typeface="+mj-lt"/>
              <a:buAutoNum type="arabicPeriod" startAt="7"/>
            </a:pPr>
            <a:endParaRPr lang="en-US" b="1" dirty="0" smtClean="0"/>
          </a:p>
          <a:p>
            <a:pPr marL="457200" indent="-457200">
              <a:buFont typeface="+mj-lt"/>
              <a:buAutoNum type="arabicPeriod" startAt="7"/>
            </a:pPr>
            <a:r>
              <a:rPr lang="en-US" b="1" dirty="0" smtClean="0"/>
              <a:t>Optimization</a:t>
            </a:r>
            <a:endParaRPr lang="en-US" b="1" dirty="0"/>
          </a:p>
          <a:p>
            <a:pPr lvl="1"/>
            <a:r>
              <a:rPr lang="en-US" dirty="0"/>
              <a:t>Genetic Algorithms</a:t>
            </a:r>
          </a:p>
          <a:p>
            <a:pPr lvl="1"/>
            <a:r>
              <a:rPr lang="en-US" dirty="0"/>
              <a:t>Other algorithms</a:t>
            </a:r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7167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(Time Permitting)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en-US" b="1" dirty="0" smtClean="0"/>
              <a:t>Reinforcement Learning</a:t>
            </a:r>
          </a:p>
          <a:p>
            <a:pPr lvl="1"/>
            <a:r>
              <a:rPr lang="en-US" dirty="0" smtClean="0"/>
              <a:t>Content Recommendations</a:t>
            </a:r>
          </a:p>
          <a:p>
            <a:pPr marL="457200" indent="-457200">
              <a:buFont typeface="+mj-lt"/>
              <a:buAutoNum type="arabicPeriod" startAt="10"/>
            </a:pPr>
            <a:endParaRPr lang="en-US" b="1" dirty="0" smtClean="0"/>
          </a:p>
          <a:p>
            <a:pPr marL="457200" indent="-457200">
              <a:buFont typeface="+mj-lt"/>
              <a:buAutoNum type="arabicPeriod" startAt="10"/>
            </a:pPr>
            <a:r>
              <a:rPr lang="en-US" b="1" dirty="0" smtClean="0"/>
              <a:t>Deep Learning</a:t>
            </a:r>
          </a:p>
          <a:p>
            <a:pPr lvl="1"/>
            <a:r>
              <a:rPr lang="en-US" dirty="0" smtClean="0"/>
              <a:t>What</a:t>
            </a:r>
            <a:r>
              <a:rPr lang="en-US" dirty="0"/>
              <a:t> </a:t>
            </a:r>
            <a:r>
              <a:rPr lang="en-US" dirty="0" smtClean="0"/>
              <a:t>is deep learning?</a:t>
            </a:r>
          </a:p>
          <a:p>
            <a:pPr lvl="1"/>
            <a:r>
              <a:rPr lang="en-US" dirty="0" smtClean="0"/>
              <a:t>Extension from Neural Networks</a:t>
            </a:r>
          </a:p>
          <a:p>
            <a:pPr lvl="1"/>
            <a:r>
              <a:rPr lang="en-US" dirty="0" smtClean="0"/>
              <a:t>When to consider deep learning, and when not</a:t>
            </a:r>
          </a:p>
        </p:txBody>
      </p:sp>
    </p:spTree>
    <p:extLst>
      <p:ext uri="{BB962C8B-B14F-4D97-AF65-F5344CB8AC3E}">
        <p14:creationId xmlns:p14="http://schemas.microsoft.com/office/powerpoint/2010/main" val="279849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Repetition</a:t>
            </a:r>
          </a:p>
          <a:p>
            <a:pPr lvl="1"/>
            <a:r>
              <a:rPr lang="en-US" dirty="0" smtClean="0"/>
              <a:t>Introduce concepts early, demonstrate through many examples</a:t>
            </a:r>
          </a:p>
          <a:p>
            <a:pPr lvl="1"/>
            <a:r>
              <a:rPr lang="en-US" dirty="0" smtClean="0"/>
              <a:t>Most concepts very abstract – make sense only when understand the basics of the algorithms</a:t>
            </a:r>
          </a:p>
          <a:p>
            <a:r>
              <a:rPr lang="en-US" b="1" dirty="0" smtClean="0"/>
              <a:t>Consistency</a:t>
            </a:r>
          </a:p>
          <a:p>
            <a:pPr lvl="1"/>
            <a:r>
              <a:rPr lang="en-US" dirty="0" smtClean="0"/>
              <a:t>Each model will be described in terms of a common set of characteristics that can be compared and evaluated</a:t>
            </a:r>
          </a:p>
          <a:p>
            <a:pPr lvl="1"/>
            <a:r>
              <a:rPr lang="en-US" dirty="0" smtClean="0"/>
              <a:t>Each model can be seen to learn a decision boundary, visualizing the differences in the boundaries illuminates how the algorithms work in a very visual manner</a:t>
            </a:r>
          </a:p>
          <a:p>
            <a:r>
              <a:rPr lang="en-US" b="1" dirty="0" smtClean="0"/>
              <a:t>Engagement</a:t>
            </a:r>
          </a:p>
          <a:p>
            <a:pPr lvl="1"/>
            <a:r>
              <a:rPr lang="en-US" dirty="0" smtClean="0"/>
              <a:t>People learn better through active learning</a:t>
            </a:r>
          </a:p>
          <a:p>
            <a:pPr lvl="1"/>
            <a:r>
              <a:rPr lang="en-US" dirty="0" smtClean="0"/>
              <a:t>In-class discussions, labs used to break up lecture </a:t>
            </a:r>
            <a:r>
              <a:rPr lang="en-US" dirty="0" smtClean="0"/>
              <a:t>flow, apply knowledge </a:t>
            </a:r>
            <a:r>
              <a:rPr lang="en-US" dirty="0" smtClean="0"/>
              <a:t>and add variation</a:t>
            </a:r>
          </a:p>
        </p:txBody>
      </p:sp>
    </p:spTree>
    <p:extLst>
      <p:ext uri="{BB962C8B-B14F-4D97-AF65-F5344CB8AC3E}">
        <p14:creationId xmlns:p14="http://schemas.microsoft.com/office/powerpoint/2010/main" val="215807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example definitions:</a:t>
            </a:r>
            <a:endParaRPr lang="en-US" dirty="0"/>
          </a:p>
          <a:p>
            <a:r>
              <a:rPr lang="en-US" b="1" dirty="0" smtClean="0"/>
              <a:t>Arthur Samuels (1959)</a:t>
            </a:r>
          </a:p>
          <a:p>
            <a:pPr lvl="1"/>
            <a:r>
              <a:rPr lang="en-US" i="1" dirty="0" smtClean="0"/>
              <a:t> “Field of study that gives computers the ability to learn without being explicitly programmed”</a:t>
            </a:r>
          </a:p>
          <a:p>
            <a:r>
              <a:rPr lang="en-US" b="1" dirty="0" smtClean="0"/>
              <a:t>Tom Mitchel (1999)</a:t>
            </a:r>
          </a:p>
          <a:p>
            <a:pPr lvl="1"/>
            <a:r>
              <a:rPr lang="en-US" i="1" dirty="0"/>
              <a:t>“A computer program is said to learn from experience E with respect to some class of tasks T and performance measure P, if its performance at tasks in T, as measured by P, improves with experience E</a:t>
            </a:r>
            <a:r>
              <a:rPr lang="en-US" i="1" dirty="0" smtClean="0"/>
              <a:t>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0927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Machine Learning AI?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033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Arises from the 2 fields of artificial intelligence and statistics</a:t>
            </a:r>
          </a:p>
          <a:p>
            <a:r>
              <a:rPr lang="en-US" dirty="0"/>
              <a:t>The most </a:t>
            </a:r>
            <a:r>
              <a:rPr lang="en-US" dirty="0" smtClean="0"/>
              <a:t>commercially successful </a:t>
            </a:r>
            <a:r>
              <a:rPr lang="en-US" dirty="0"/>
              <a:t>application of </a:t>
            </a:r>
            <a:r>
              <a:rPr lang="en-US" dirty="0" smtClean="0"/>
              <a:t>AI</a:t>
            </a:r>
          </a:p>
          <a:p>
            <a:r>
              <a:rPr lang="en-US" dirty="0" smtClean="0"/>
              <a:t>Traditional AI deals with </a:t>
            </a:r>
            <a:r>
              <a:rPr lang="en-US" b="1" dirty="0" smtClean="0"/>
              <a:t>reasoning</a:t>
            </a:r>
            <a:r>
              <a:rPr lang="en-US" dirty="0" smtClean="0"/>
              <a:t> i.e. logical inference, game theory and planning.</a:t>
            </a:r>
          </a:p>
          <a:p>
            <a:r>
              <a:rPr lang="en-US" dirty="0" smtClean="0"/>
              <a:t>Machine learning focuses on </a:t>
            </a:r>
            <a:r>
              <a:rPr lang="en-US" b="1" dirty="0" smtClean="0"/>
              <a:t>learning</a:t>
            </a:r>
            <a:r>
              <a:rPr lang="en-US" dirty="0" smtClean="0"/>
              <a:t> from data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2552" y="388219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Machine Learning in the Web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2552" y="4886160"/>
            <a:ext cx="8229600" cy="715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Some examples of machine learning: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72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Search + Knowledge Graph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rcRect t="4244" b="42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269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Translate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593" b="25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944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Movie Recommendations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7743" b="77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9892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Amazon’s “Customers … also bought”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t="15562" b="155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9808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are your learning goals from this class?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657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Kayak Fare Predictor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0534" b="105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2343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Dice More Jobs Like This</a:t>
            </a:r>
            <a:endParaRPr lang="en-US" dirty="0"/>
          </a:p>
        </p:txBody>
      </p:sp>
      <p:pic>
        <p:nvPicPr>
          <p:cNvPr id="4" name="Content Placeholder 3" descr="Screen Shot 2014-09-28 at 11.11.50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" b="26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9816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61819"/>
          </a:xfrm>
        </p:spPr>
        <p:txBody>
          <a:bodyPr/>
          <a:lstStyle/>
          <a:p>
            <a:r>
              <a:rPr lang="en-US" dirty="0" smtClean="0"/>
              <a:t>Mapping a set of inputs to a label</a:t>
            </a:r>
          </a:p>
          <a:p>
            <a:r>
              <a:rPr lang="en-US" dirty="0" smtClean="0"/>
              <a:t>Predicting some event, label or numeric value, categorizing some items</a:t>
            </a:r>
          </a:p>
          <a:p>
            <a:r>
              <a:rPr lang="en-US" dirty="0" smtClean="0"/>
              <a:t>E.g. predicting a person’s salary from their job description or determining the subject of a news article (sports, finance, news,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Tabular View: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50996"/>
              </p:ext>
            </p:extLst>
          </p:nvPr>
        </p:nvGraphicFramePr>
        <p:xfrm>
          <a:off x="762000" y="4538579"/>
          <a:ext cx="79248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84"/>
                <a:gridCol w="975895"/>
                <a:gridCol w="949158"/>
                <a:gridCol w="1016000"/>
                <a:gridCol w="1042737"/>
                <a:gridCol w="279132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 </a:t>
                      </a:r>
                    </a:p>
                    <a:p>
                      <a:r>
                        <a:rPr lang="en-US" dirty="0" smtClean="0"/>
                        <a:t>(learn</a:t>
                      </a:r>
                      <a:r>
                        <a:rPr lang="en-US" baseline="0" dirty="0" smtClean="0"/>
                        <a:t> to predict)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XN.1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XN.2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XN.3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XN…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LabelN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70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Automation of tasks previously requiring intelligence and domain expertise</a:t>
            </a:r>
          </a:p>
          <a:p>
            <a:r>
              <a:rPr lang="en-US" dirty="0" smtClean="0"/>
              <a:t>Solve </a:t>
            </a:r>
            <a:r>
              <a:rPr lang="en-US" b="1" dirty="0" smtClean="0"/>
              <a:t>very hard </a:t>
            </a:r>
            <a:r>
              <a:rPr lang="en-US" dirty="0" smtClean="0"/>
              <a:t>problems that defy a programmatic solution</a:t>
            </a:r>
          </a:p>
          <a:p>
            <a:pPr lvl="1"/>
            <a:r>
              <a:rPr lang="en-US" dirty="0" smtClean="0"/>
              <a:t>e.g. recent ILSVCR Google object recognition results (</a:t>
            </a:r>
            <a:r>
              <a:rPr lang="en-US" dirty="0" err="1" smtClean="0"/>
              <a:t>Imagenet</a:t>
            </a:r>
            <a:r>
              <a:rPr lang="en-US" dirty="0" smtClean="0"/>
              <a:t> dataset)</a:t>
            </a:r>
          </a:p>
          <a:p>
            <a:r>
              <a:rPr lang="en-US" dirty="0" smtClean="0"/>
              <a:t>Consistent error rate</a:t>
            </a:r>
          </a:p>
          <a:p>
            <a:r>
              <a:rPr lang="en-US" dirty="0" smtClean="0"/>
              <a:t>Adapt to changing conditions</a:t>
            </a:r>
          </a:p>
          <a:p>
            <a:pPr lvl="1"/>
            <a:r>
              <a:rPr lang="en-US" dirty="0" smtClean="0"/>
              <a:t>e.g. stock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6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032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Classification</a:t>
            </a:r>
          </a:p>
          <a:p>
            <a:pPr lvl="1"/>
            <a:r>
              <a:rPr lang="en-US" dirty="0" smtClean="0"/>
              <a:t>Predict a categorical (nominal) value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Binary</a:t>
            </a:r>
          </a:p>
          <a:p>
            <a:pPr lvl="2"/>
            <a:r>
              <a:rPr lang="en-US" dirty="0" smtClean="0"/>
              <a:t>E.g. rain tomorrow? Yes/No Has Brain Tumor? True\False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Multiclass</a:t>
            </a:r>
          </a:p>
          <a:p>
            <a:pPr lvl="2"/>
            <a:r>
              <a:rPr lang="en-US" dirty="0" smtClean="0"/>
              <a:t>E.g. What language is this document written in?</a:t>
            </a:r>
          </a:p>
          <a:p>
            <a:pPr lvl="2"/>
            <a:r>
              <a:rPr lang="en-US" dirty="0" smtClean="0"/>
              <a:t>One </a:t>
            </a:r>
            <a:r>
              <a:rPr lang="en-US" dirty="0" err="1" smtClean="0"/>
              <a:t>vs</a:t>
            </a:r>
            <a:r>
              <a:rPr lang="en-US" dirty="0" smtClean="0"/>
              <a:t> Rest \ One </a:t>
            </a:r>
            <a:r>
              <a:rPr lang="en-US" dirty="0" err="1" smtClean="0"/>
              <a:t>vs</a:t>
            </a:r>
            <a:r>
              <a:rPr lang="en-US" dirty="0" smtClean="0"/>
              <a:t> All</a:t>
            </a:r>
          </a:p>
          <a:p>
            <a:pPr lvl="2"/>
            <a:r>
              <a:rPr lang="en-US" dirty="0" smtClean="0"/>
              <a:t>One </a:t>
            </a:r>
            <a:r>
              <a:rPr lang="en-US" dirty="0" err="1" smtClean="0"/>
              <a:t>vs</a:t>
            </a:r>
            <a:r>
              <a:rPr lang="en-US" dirty="0" smtClean="0"/>
              <a:t> One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Multi-class, Multi-label</a:t>
            </a:r>
          </a:p>
          <a:p>
            <a:pPr lvl="2"/>
            <a:r>
              <a:rPr lang="en-US" dirty="0" smtClean="0"/>
              <a:t>What entities are mentioned in this sentence? Places, People, Countries, Companies?</a:t>
            </a:r>
          </a:p>
          <a:p>
            <a:pPr lvl="1"/>
            <a:r>
              <a:rPr lang="en-US" dirty="0" smtClean="0"/>
              <a:t>All strategies reducible to One </a:t>
            </a:r>
            <a:r>
              <a:rPr lang="en-US" dirty="0" err="1" smtClean="0"/>
              <a:t>vs</a:t>
            </a:r>
            <a:r>
              <a:rPr lang="en-US" dirty="0" smtClean="0"/>
              <a:t> Rest strategy</a:t>
            </a:r>
          </a:p>
          <a:p>
            <a:r>
              <a:rPr lang="en-US" b="1" dirty="0" smtClean="0"/>
              <a:t>Regression</a:t>
            </a:r>
          </a:p>
          <a:p>
            <a:pPr lvl="1"/>
            <a:r>
              <a:rPr lang="en-US" dirty="0" smtClean="0"/>
              <a:t>Predict a continuous variable (real number)</a:t>
            </a:r>
          </a:p>
          <a:p>
            <a:pPr lvl="1"/>
            <a:r>
              <a:rPr lang="en-US" dirty="0" smtClean="0"/>
              <a:t>E.g. what will the price of gasoline be in a month? What will be the temperature tomorrow?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71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006474"/>
            <a:ext cx="8229600" cy="145047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Searching through potential solutions, to find the best solution to a problem</a:t>
            </a:r>
          </a:p>
          <a:p>
            <a:r>
              <a:rPr lang="en-US" dirty="0" smtClean="0"/>
              <a:t>Best: Cheapest, fastest, shortest,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Important applications to optimizing machine learning algorithms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01587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418389"/>
            <a:ext cx="8229600" cy="2597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Finding patterns in data</a:t>
            </a:r>
          </a:p>
          <a:p>
            <a:pPr lvl="1"/>
            <a:r>
              <a:rPr lang="en-US" dirty="0" smtClean="0"/>
              <a:t>Clustering: Grouping data points by similarity</a:t>
            </a:r>
          </a:p>
          <a:p>
            <a:pPr lvl="1"/>
            <a:r>
              <a:rPr lang="en-US" dirty="0" smtClean="0"/>
              <a:t>Dimensionality Reduction: Projecting data into a lower dimensional space</a:t>
            </a:r>
          </a:p>
          <a:p>
            <a:pPr lvl="1"/>
            <a:r>
              <a:rPr lang="en-US" dirty="0" smtClean="0"/>
              <a:t>Association Rules Mining: Find attributes that tend to occur together – market basket analysis</a:t>
            </a:r>
          </a:p>
          <a:p>
            <a:pPr lvl="2"/>
            <a:r>
              <a:rPr lang="en-US" dirty="0" smtClean="0"/>
              <a:t>Can also be supervised with a target 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99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to act optimally from interacting in some environment</a:t>
            </a:r>
          </a:p>
          <a:p>
            <a:r>
              <a:rPr lang="en-US" dirty="0" smtClean="0"/>
              <a:t>Learning is usually online</a:t>
            </a:r>
            <a:endParaRPr lang="en-US" dirty="0"/>
          </a:p>
          <a:p>
            <a:r>
              <a:rPr lang="en-US" dirty="0" smtClean="0"/>
              <a:t>Reward \ Punishment drives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04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8632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Supervised \ Unsupervised \ Optimization \ Reinforcement-Learning</a:t>
            </a:r>
          </a:p>
          <a:p>
            <a:pPr lvl="1"/>
            <a:r>
              <a:rPr lang="en-US" b="1" dirty="0" smtClean="0"/>
              <a:t>Supervised</a:t>
            </a:r>
            <a:r>
              <a:rPr lang="en-US" dirty="0" smtClean="0"/>
              <a:t> : Classification \ Regression</a:t>
            </a:r>
          </a:p>
          <a:p>
            <a:pPr lvl="1"/>
            <a:r>
              <a:rPr lang="en-US" b="1" dirty="0" smtClean="0"/>
              <a:t>Unsupervised</a:t>
            </a:r>
            <a:r>
              <a:rPr lang="en-US" dirty="0" smtClean="0"/>
              <a:t> : Clustering \ Dimensionality Reduction \ Association Rule Mining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606842"/>
            <a:ext cx="8229600" cy="4077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Determining someone’s credit score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Accepting \ Denying car insurance coverage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Compressing a large dataset to speed up some machine learning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Is this document written in a positive, negative or neutral manner?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Discovering groups of similar users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Determining which books are bought together on an online bookstore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Learning to fly a drone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Predicting a second hand car’s value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5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Problem…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8632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Supervised \ Unsupervised \ Optimization \ Reinforcement-Learning</a:t>
            </a:r>
          </a:p>
          <a:p>
            <a:pPr lvl="1"/>
            <a:r>
              <a:rPr lang="en-US" b="1" dirty="0" smtClean="0"/>
              <a:t>Supervised</a:t>
            </a:r>
            <a:r>
              <a:rPr lang="en-US" dirty="0" smtClean="0"/>
              <a:t> : Classification \ Regression</a:t>
            </a:r>
          </a:p>
          <a:p>
            <a:pPr lvl="1"/>
            <a:r>
              <a:rPr lang="en-US" b="1" dirty="0" smtClean="0"/>
              <a:t>Unsupervised</a:t>
            </a:r>
            <a:r>
              <a:rPr lang="en-US" dirty="0" smtClean="0"/>
              <a:t> : Clustering \ Dimensionality Reduction \ Association Rule Mining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700421"/>
            <a:ext cx="8229600" cy="4157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Predicting the value of the S&amp;P tomorrow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Deciding what (letter) grade to assign an essay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A robot learning to navigate a maze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Deciding which content to display on an online news site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Finding the shortest route to deliver a set of parcels from a parcel delivery company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Deciding if a document is relevant to a search engine query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What set of investments will maximize my rate of return while reducing my risk profile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Tagging an image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(ML) algorithms learn from historical data - equivalent to a </a:t>
            </a:r>
            <a:r>
              <a:rPr lang="en-US" b="1" dirty="0" smtClean="0"/>
              <a:t>observational study</a:t>
            </a:r>
          </a:p>
          <a:p>
            <a:r>
              <a:rPr lang="en-US" dirty="0" smtClean="0"/>
              <a:t>Detects </a:t>
            </a:r>
            <a:r>
              <a:rPr lang="en-US" b="1" dirty="0" smtClean="0"/>
              <a:t>correlation NOT causation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“Correlation does not equal causation”</a:t>
            </a:r>
          </a:p>
          <a:p>
            <a:r>
              <a:rPr lang="en-US" dirty="0"/>
              <a:t>ML algorithms </a:t>
            </a:r>
            <a:r>
              <a:rPr lang="en-US" dirty="0" smtClean="0"/>
              <a:t>can indicate </a:t>
            </a:r>
            <a:r>
              <a:rPr lang="en-US" dirty="0"/>
              <a:t>potential causal </a:t>
            </a:r>
            <a:r>
              <a:rPr lang="en-US" dirty="0" smtClean="0"/>
              <a:t>factors but..</a:t>
            </a:r>
            <a:endParaRPr lang="en-US" dirty="0"/>
          </a:p>
          <a:p>
            <a:r>
              <a:rPr lang="en-US" dirty="0" smtClean="0"/>
              <a:t>Experiments – such as </a:t>
            </a:r>
            <a:r>
              <a:rPr lang="en-US" b="1" dirty="0" smtClean="0"/>
              <a:t>randomized controlled trials</a:t>
            </a:r>
            <a:r>
              <a:rPr lang="en-US" dirty="0" smtClean="0"/>
              <a:t> – required to determine causality</a:t>
            </a:r>
          </a:p>
        </p:txBody>
      </p:sp>
    </p:spTree>
    <p:extLst>
      <p:ext uri="{BB962C8B-B14F-4D97-AF65-F5344CB8AC3E}">
        <p14:creationId xmlns:p14="http://schemas.microsoft.com/office/powerpoint/2010/main" val="2484172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are your learning goals from this class?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When to apply machine learning (and when not to)</a:t>
            </a:r>
          </a:p>
          <a:p>
            <a:r>
              <a:rPr lang="en-US" dirty="0" smtClean="0"/>
              <a:t>The limitations of machine learning</a:t>
            </a:r>
          </a:p>
          <a:p>
            <a:r>
              <a:rPr lang="en-US" dirty="0" smtClean="0"/>
              <a:t>Understand what type of problem you are facing</a:t>
            </a:r>
          </a:p>
          <a:p>
            <a:r>
              <a:rPr lang="en-US" dirty="0" smtClean="0"/>
              <a:t>How to evaluate the advantages and drawbacks of different algorithms</a:t>
            </a:r>
          </a:p>
          <a:p>
            <a:r>
              <a:rPr lang="en-US" dirty="0" smtClean="0"/>
              <a:t>Know some of the main machine learning algorithms</a:t>
            </a:r>
          </a:p>
          <a:p>
            <a:r>
              <a:rPr lang="en-US" dirty="0" smtClean="0"/>
              <a:t>Get excited about machine learning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518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78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/>
              <a:t>predictions \ classifications from data (main use)</a:t>
            </a:r>
          </a:p>
          <a:p>
            <a:r>
              <a:rPr lang="en-US" dirty="0"/>
              <a:t>Indicate potential causal factors</a:t>
            </a:r>
          </a:p>
          <a:p>
            <a:r>
              <a:rPr lang="en-US" dirty="0"/>
              <a:t>Provide an possible interpretation for some phenomenon</a:t>
            </a:r>
          </a:p>
          <a:p>
            <a:r>
              <a:rPr lang="en-US" dirty="0"/>
              <a:t>Find unknown patterns in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3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Goal of Training a ML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4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Goal of Training a Machine Learning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Generalization – create a model that generalizes to new unseen data</a:t>
            </a:r>
          </a:p>
          <a:p>
            <a:r>
              <a:rPr lang="en-US" dirty="0" smtClean="0"/>
              <a:t>Train model on one dataset (training data), evaluate on second unseen dataset (validation dataset \ test dataset)</a:t>
            </a:r>
          </a:p>
          <a:p>
            <a:r>
              <a:rPr lang="en-US" dirty="0" smtClean="0"/>
              <a:t>Performance on the validation data is </a:t>
            </a:r>
            <a:r>
              <a:rPr lang="en-US" b="1" dirty="0" smtClean="0"/>
              <a:t>all</a:t>
            </a:r>
            <a:r>
              <a:rPr lang="en-US" dirty="0" smtClean="0"/>
              <a:t> that matters</a:t>
            </a:r>
          </a:p>
          <a:p>
            <a:endParaRPr lang="en-US" dirty="0" smtClean="0"/>
          </a:p>
          <a:p>
            <a:r>
              <a:rPr lang="en-US" dirty="0" smtClean="0"/>
              <a:t>2 Challenges to achieving low out of sample error:</a:t>
            </a:r>
          </a:p>
          <a:p>
            <a:pPr lvl="1"/>
            <a:r>
              <a:rPr lang="en-US" dirty="0" err="1" smtClean="0"/>
              <a:t>Overfitting</a:t>
            </a:r>
            <a:r>
              <a:rPr lang="en-US" dirty="0" smtClean="0"/>
              <a:t> (a.k.a. variance)</a:t>
            </a:r>
          </a:p>
          <a:p>
            <a:pPr lvl="2"/>
            <a:r>
              <a:rPr lang="en-US" dirty="0" smtClean="0"/>
              <a:t>Model has memorized training data</a:t>
            </a:r>
          </a:p>
          <a:p>
            <a:pPr lvl="2"/>
            <a:r>
              <a:rPr lang="en-US" dirty="0" smtClean="0"/>
              <a:t>Model has not generalized</a:t>
            </a:r>
          </a:p>
          <a:p>
            <a:pPr lvl="2"/>
            <a:r>
              <a:rPr lang="en-US" dirty="0" smtClean="0"/>
              <a:t>Test analogy – model has memorized the questions and answers to some test, rather than understood the subject matter</a:t>
            </a:r>
          </a:p>
          <a:p>
            <a:pPr lvl="1"/>
            <a:r>
              <a:rPr lang="en-US" dirty="0" err="1" smtClean="0"/>
              <a:t>Underfitting</a:t>
            </a:r>
            <a:r>
              <a:rPr lang="en-US" dirty="0" smtClean="0"/>
              <a:t> (a.k.a. bias)</a:t>
            </a:r>
          </a:p>
          <a:p>
            <a:pPr lvl="2"/>
            <a:r>
              <a:rPr lang="en-US" dirty="0" smtClean="0"/>
              <a:t>Model structure is a poor fit for the problem</a:t>
            </a:r>
          </a:p>
          <a:p>
            <a:pPr lvl="2"/>
            <a:r>
              <a:rPr lang="en-US" dirty="0" smtClean="0"/>
              <a:t>Two key ways this is manifested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dirty="0" smtClean="0"/>
              <a:t>Linear models on non-linear data, or the learner is unable to capture the structural shape of the problem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dirty="0" smtClean="0"/>
              <a:t>Independence assumptions between features that are highly inter-dependent</a:t>
            </a:r>
          </a:p>
        </p:txBody>
      </p:sp>
    </p:spTree>
    <p:extLst>
      <p:ext uri="{BB962C8B-B14F-4D97-AF65-F5344CB8AC3E}">
        <p14:creationId xmlns:p14="http://schemas.microsoft.com/office/powerpoint/2010/main" val="153108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– Test Split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1815432"/>
            <a:ext cx="81026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82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Evaluate the Performance of An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the data into a training and a test set</a:t>
            </a:r>
          </a:p>
          <a:p>
            <a:r>
              <a:rPr lang="en-US" dirty="0" smtClean="0"/>
              <a:t>Train the algorithm on the training set</a:t>
            </a:r>
          </a:p>
          <a:p>
            <a:r>
              <a:rPr lang="en-US" dirty="0" smtClean="0"/>
              <a:t>Use the separate test set (validation set) to evaluate performance</a:t>
            </a:r>
          </a:p>
          <a:p>
            <a:r>
              <a:rPr lang="en-US" dirty="0" smtClean="0"/>
              <a:t>Test set performance should closely match performance ‘in the wild’ as test data has not been seen before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26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605" y="1909790"/>
            <a:ext cx="3572711" cy="492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35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 – Occam’s Razor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Simpler models are better</a:t>
            </a:r>
          </a:p>
          <a:p>
            <a:r>
              <a:rPr lang="en-US" dirty="0" smtClean="0"/>
              <a:t>Simplify the model during or after training to improve generalization \ reduce over-fitting</a:t>
            </a:r>
          </a:p>
          <a:p>
            <a:r>
              <a:rPr lang="en-US" dirty="0" smtClean="0"/>
              <a:t>‘Structural Risk Minimization Principal’</a:t>
            </a:r>
          </a:p>
          <a:p>
            <a:r>
              <a:rPr lang="en-US" dirty="0" smtClean="0"/>
              <a:t>Will re-visit with each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66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Anatomy of a Machine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3 parts: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The output of the learning algorithm</a:t>
            </a:r>
          </a:p>
          <a:p>
            <a:pPr lvl="1"/>
            <a:r>
              <a:rPr lang="en-US" dirty="0" smtClean="0"/>
              <a:t>Used at run time to make predictions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Learning Algorithm</a:t>
            </a:r>
          </a:p>
          <a:p>
            <a:pPr lvl="1"/>
            <a:r>
              <a:rPr lang="en-US" dirty="0" smtClean="0"/>
              <a:t>The algorithm that trains the model builds a tree, writes a program, sets some coefficients, adjusts some weights,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Scores the model – guides learning</a:t>
            </a:r>
          </a:p>
          <a:p>
            <a:pPr lvl="1"/>
            <a:r>
              <a:rPr lang="en-US" b="1" dirty="0" smtClean="0"/>
              <a:t>Absolutely crucial this is appropriate for the particular problem</a:t>
            </a:r>
          </a:p>
          <a:p>
            <a:pPr lvl="1"/>
            <a:r>
              <a:rPr lang="en-US" dirty="0" smtClean="0"/>
              <a:t>Regression:</a:t>
            </a:r>
          </a:p>
          <a:p>
            <a:pPr lvl="2"/>
            <a:r>
              <a:rPr lang="en-US" dirty="0" smtClean="0"/>
              <a:t>MAE</a:t>
            </a:r>
          </a:p>
          <a:p>
            <a:pPr lvl="2"/>
            <a:r>
              <a:rPr lang="en-US" dirty="0" smtClean="0"/>
              <a:t>RMSE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Percentage Accuracy</a:t>
            </a:r>
          </a:p>
          <a:p>
            <a:pPr lvl="2"/>
            <a:r>
              <a:rPr lang="en-US" dirty="0" smtClean="0"/>
              <a:t>0-1 loss</a:t>
            </a:r>
          </a:p>
          <a:p>
            <a:pPr lvl="2"/>
            <a:r>
              <a:rPr lang="en-US" dirty="0" smtClean="0"/>
              <a:t>Cross entropy</a:t>
            </a:r>
          </a:p>
          <a:p>
            <a:pPr lvl="2"/>
            <a:r>
              <a:rPr lang="en-US" dirty="0" smtClean="0"/>
              <a:t>F1 score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3526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Characteristics of 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at Scale</a:t>
            </a:r>
          </a:p>
          <a:p>
            <a:pPr lvl="1"/>
            <a:r>
              <a:rPr lang="en-US" dirty="0" smtClean="0"/>
              <a:t>How well does the algorithm scale with the size of the data (number of data points </a:t>
            </a:r>
            <a:r>
              <a:rPr lang="en-US" b="1" dirty="0" smtClean="0"/>
              <a:t>and</a:t>
            </a:r>
            <a:r>
              <a:rPr lang="en-US" dirty="0" smtClean="0"/>
              <a:t> number of features)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Parallelizable? </a:t>
            </a:r>
          </a:p>
          <a:p>
            <a:pPr lvl="1"/>
            <a:r>
              <a:rPr lang="en-US" dirty="0" smtClean="0"/>
              <a:t>Can the algorithm be parallelized?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  <a:endParaRPr lang="en-US" b="1" dirty="0"/>
          </a:p>
          <a:p>
            <a:pPr lvl="1"/>
            <a:r>
              <a:rPr lang="en-US" dirty="0" smtClean="0"/>
              <a:t>How easy is the resulting model to understand by a human?</a:t>
            </a:r>
          </a:p>
          <a:p>
            <a:pPr lvl="1"/>
            <a:r>
              <a:rPr lang="en-US" dirty="0" smtClean="0"/>
              <a:t>Classification algorithms – can it output a probability?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\ Variance</a:t>
            </a:r>
          </a:p>
          <a:p>
            <a:pPr lvl="1"/>
            <a:r>
              <a:rPr lang="en-US" dirty="0" smtClean="0"/>
              <a:t>Is the model powerful enough to handle the problem? </a:t>
            </a:r>
          </a:p>
          <a:p>
            <a:pPr lvl="1"/>
            <a:r>
              <a:rPr lang="en-US" dirty="0" smtClean="0"/>
              <a:t>Is it prone to over-fitting? </a:t>
            </a:r>
          </a:p>
          <a:p>
            <a:pPr lvl="1"/>
            <a:r>
              <a:rPr lang="en-US" dirty="0" smtClean="0"/>
              <a:t>Does it assume independence between features?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type of data can it handle?</a:t>
            </a:r>
          </a:p>
          <a:p>
            <a:pPr lvl="1"/>
            <a:r>
              <a:rPr lang="en-US" dirty="0" smtClean="0"/>
              <a:t>Inputs and output</a:t>
            </a:r>
          </a:p>
          <a:p>
            <a:pPr lvl="1"/>
            <a:r>
              <a:rPr lang="en-US" dirty="0" smtClean="0"/>
              <a:t>Categorical?</a:t>
            </a:r>
          </a:p>
          <a:p>
            <a:pPr lvl="1"/>
            <a:r>
              <a:rPr lang="en-US" dirty="0" smtClean="0"/>
              <a:t>Numerical?</a:t>
            </a:r>
          </a:p>
          <a:p>
            <a:pPr lvl="1"/>
            <a:r>
              <a:rPr lang="en-US" dirty="0" smtClean="0"/>
              <a:t>Classification: Multiclass? Multi-label?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</a:p>
          <a:p>
            <a:pPr lvl="1"/>
            <a:r>
              <a:rPr lang="en-US" dirty="0" smtClean="0"/>
              <a:t>Curse of dimensionality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8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Dice.com’s</a:t>
            </a:r>
            <a:r>
              <a:rPr lang="en-US" dirty="0" smtClean="0"/>
              <a:t> Chief Data Scientist</a:t>
            </a:r>
          </a:p>
          <a:p>
            <a:pPr lvl="1"/>
            <a:r>
              <a:rPr lang="en-US" dirty="0" smtClean="0"/>
              <a:t>&gt; Data Science labs page (non proprietary stuff)</a:t>
            </a:r>
          </a:p>
          <a:p>
            <a:r>
              <a:rPr lang="en-US" dirty="0" smtClean="0"/>
              <a:t>DePaul PhD Candidate</a:t>
            </a:r>
            <a:r>
              <a:rPr lang="en-US" dirty="0"/>
              <a:t> </a:t>
            </a:r>
            <a:r>
              <a:rPr lang="en-US" dirty="0" smtClean="0"/>
              <a:t>- Machine Learning and NLP</a:t>
            </a:r>
          </a:p>
          <a:p>
            <a:pPr lvl="1"/>
            <a:r>
              <a:rPr lang="en-US" dirty="0" smtClean="0"/>
              <a:t>Dissertation Topic: Natural Language Inference - Extracting Causal Inferences from Student Essays to Construct a Semantic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3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most similar k-data points, use them to compute a the label through voting</a:t>
            </a:r>
          </a:p>
          <a:p>
            <a:r>
              <a:rPr lang="en-US" dirty="0" smtClean="0"/>
              <a:t>Uses a </a:t>
            </a:r>
            <a:r>
              <a:rPr lang="en-US" b="1" dirty="0" smtClean="0"/>
              <a:t>similarity metric</a:t>
            </a:r>
          </a:p>
          <a:p>
            <a:pPr lvl="1"/>
            <a:r>
              <a:rPr lang="en-US" dirty="0" smtClean="0"/>
              <a:t>Given new data point, compute pairwise similarity to all other training data points</a:t>
            </a:r>
          </a:p>
          <a:p>
            <a:r>
              <a:rPr lang="en-US" dirty="0" smtClean="0"/>
              <a:t>Voting Schemes:</a:t>
            </a:r>
          </a:p>
          <a:p>
            <a:pPr lvl="1"/>
            <a:r>
              <a:rPr lang="en-US" dirty="0" smtClean="0"/>
              <a:t>Majority votes wins (k should be odd to resolve ties)</a:t>
            </a:r>
          </a:p>
          <a:p>
            <a:pPr lvl="1"/>
            <a:r>
              <a:rPr lang="en-US" dirty="0" smtClean="0"/>
              <a:t>Weighted vote – votes are weighted by similarity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808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Training Algorithm</a:t>
            </a:r>
          </a:p>
          <a:p>
            <a:pPr lvl="1"/>
            <a:r>
              <a:rPr lang="en-US" dirty="0" smtClean="0"/>
              <a:t>No training – lazy learner</a:t>
            </a:r>
          </a:p>
          <a:p>
            <a:r>
              <a:rPr lang="en-US" b="1" dirty="0" smtClean="0"/>
              <a:t>Model</a:t>
            </a:r>
          </a:p>
          <a:p>
            <a:pPr lvl="1"/>
            <a:r>
              <a:rPr lang="en-US" dirty="0" smtClean="0"/>
              <a:t>Similarity based query at run time to find nearest neighbors</a:t>
            </a:r>
          </a:p>
          <a:p>
            <a:pPr lvl="1"/>
            <a:r>
              <a:rPr lang="en-US" dirty="0" smtClean="0"/>
              <a:t>Aggregate neighbors to form prediction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4001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1158"/>
            <a:ext cx="8156880" cy="466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313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\ Distance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Euclidean Distance: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Manhattan Distance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get a similarity measure, compute: </a:t>
            </a:r>
          </a:p>
          <a:p>
            <a:pPr lvl="1"/>
            <a:r>
              <a:rPr lang="en-US" dirty="0" err="1" smtClean="0"/>
              <a:t>Sim</a:t>
            </a:r>
            <a:r>
              <a:rPr lang="en-US" dirty="0" smtClean="0"/>
              <a:t> = 1/distance(x1,x2)</a:t>
            </a:r>
          </a:p>
          <a:p>
            <a:pPr lvl="1"/>
            <a:r>
              <a:rPr lang="en-US" dirty="0" err="1" smtClean="0"/>
              <a:t>Sim</a:t>
            </a:r>
            <a:r>
              <a:rPr lang="en-US" dirty="0" smtClean="0"/>
              <a:t> = (1- distance(x1,x2) </a:t>
            </a:r>
          </a:p>
          <a:p>
            <a:pPr lvl="2"/>
            <a:r>
              <a:rPr lang="en-US" dirty="0" smtClean="0"/>
              <a:t>if distance in [0,1]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52" y="2076116"/>
            <a:ext cx="8071854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52" y="3422650"/>
            <a:ext cx="37719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6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Dataset – Compute </a:t>
            </a:r>
            <a:r>
              <a:rPr lang="en-US" dirty="0" err="1"/>
              <a:t>K</a:t>
            </a:r>
            <a:r>
              <a:rPr lang="en-US" dirty="0" err="1" smtClean="0"/>
              <a:t>nn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048559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Sepal Length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Sepal Width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Petal Length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Petal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Width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setosa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Iris-setosa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Iris-versicolor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Iris-versicolor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Iris-virginica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virginica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5.1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3.4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1.5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0.2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???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106737"/>
            <a:ext cx="797827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Euclidean distance to each of 6 data points above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Which is the class assigned by k-</a:t>
            </a:r>
            <a:r>
              <a:rPr lang="en-US" dirty="0" err="1" smtClean="0"/>
              <a:t>nn</a:t>
            </a:r>
            <a:r>
              <a:rPr lang="en-US" dirty="0" smtClean="0"/>
              <a:t> for k = 1? </a:t>
            </a:r>
            <a:r>
              <a:rPr lang="en-US" dirty="0"/>
              <a:t>k</a:t>
            </a:r>
            <a:r>
              <a:rPr lang="en-US" dirty="0" smtClean="0"/>
              <a:t>=4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89" y="5592599"/>
            <a:ext cx="7900737" cy="7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62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Complete below - discuss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Prediction </a:t>
            </a:r>
            <a:r>
              <a:rPr lang="en-US" b="1" dirty="0"/>
              <a:t>Accuracy on New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Performance at </a:t>
            </a:r>
            <a:r>
              <a:rPr lang="en-US" b="1" dirty="0" smtClean="0"/>
              <a:t>Scale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</a:t>
            </a:r>
            <a:r>
              <a:rPr lang="en-US" b="1" dirty="0"/>
              <a:t>?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</a:t>
            </a:r>
            <a:r>
              <a:rPr lang="en-US" b="1" dirty="0"/>
              <a:t>type of data can it handle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</a:t>
            </a:r>
            <a:r>
              <a:rPr lang="en-US" b="1" dirty="0"/>
              <a:t>it learn effectively from high dimensional data?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19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Performance at Scale</a:t>
            </a:r>
          </a:p>
          <a:p>
            <a:pPr lvl="1"/>
            <a:r>
              <a:rPr lang="en-US" dirty="0" smtClean="0"/>
              <a:t>Lazy learner – no training required so fast to train, but slow at runtime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</a:t>
            </a:r>
            <a:r>
              <a:rPr lang="en-US" b="1" dirty="0"/>
              <a:t>?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</a:t>
            </a:r>
            <a:r>
              <a:rPr lang="en-US" b="1" dirty="0"/>
              <a:t>type of data can it handle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</a:t>
            </a:r>
            <a:r>
              <a:rPr lang="en-US" b="1" dirty="0"/>
              <a:t>it learn effectively from high dimensional data?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895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Performance at Scale</a:t>
            </a:r>
          </a:p>
          <a:p>
            <a:pPr lvl="1"/>
            <a:r>
              <a:rPr lang="en-US" dirty="0" smtClean="0"/>
              <a:t>Lazy learner – no training required so fast to train, but slow at runtime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</a:t>
            </a:r>
            <a:r>
              <a:rPr lang="en-US" b="1" dirty="0"/>
              <a:t>? </a:t>
            </a:r>
          </a:p>
          <a:p>
            <a:pPr lvl="1"/>
            <a:r>
              <a:rPr lang="en-US" dirty="0" smtClean="0"/>
              <a:t>Yes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</a:t>
            </a:r>
            <a:r>
              <a:rPr lang="en-US" b="1" dirty="0"/>
              <a:t>type of data can it handle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</a:t>
            </a:r>
            <a:r>
              <a:rPr lang="en-US" b="1" dirty="0"/>
              <a:t>it learn effectively from high dimensional data?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03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Performance at Scale</a:t>
            </a:r>
          </a:p>
          <a:p>
            <a:pPr lvl="1"/>
            <a:r>
              <a:rPr lang="en-US" dirty="0" smtClean="0"/>
              <a:t>Lazy learner – no training required so fast to train, but slow at runtime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</a:t>
            </a:r>
            <a:r>
              <a:rPr lang="en-US" b="1" dirty="0"/>
              <a:t>? </a:t>
            </a:r>
          </a:p>
          <a:p>
            <a:pPr lvl="1"/>
            <a:r>
              <a:rPr lang="en-US" dirty="0" smtClean="0"/>
              <a:t>Yes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lvl="1"/>
            <a:r>
              <a:rPr lang="en-US" dirty="0" smtClean="0"/>
              <a:t>Reasonable: Model can show similar instances from training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</a:t>
            </a:r>
            <a:r>
              <a:rPr lang="en-US" b="1" dirty="0" smtClean="0"/>
              <a:t>Variance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</a:t>
            </a:r>
            <a:r>
              <a:rPr lang="en-US" b="1" dirty="0"/>
              <a:t>it learn effectively from high dimensional data?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630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Performance at Scale</a:t>
            </a:r>
          </a:p>
          <a:p>
            <a:pPr lvl="1"/>
            <a:r>
              <a:rPr lang="en-US" dirty="0" smtClean="0"/>
              <a:t>Lazy learner – no training required so fast to train, but slow at runtime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</a:t>
            </a:r>
            <a:r>
              <a:rPr lang="en-US" b="1" dirty="0"/>
              <a:t>? </a:t>
            </a:r>
          </a:p>
          <a:p>
            <a:pPr lvl="1"/>
            <a:r>
              <a:rPr lang="en-US" dirty="0" smtClean="0"/>
              <a:t>Yes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lvl="1"/>
            <a:r>
              <a:rPr lang="en-US" dirty="0" smtClean="0"/>
              <a:t>Reasonable: Model can show similar instances from training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Variance</a:t>
            </a:r>
          </a:p>
          <a:p>
            <a:pPr lvl="1"/>
            <a:r>
              <a:rPr lang="en-US" dirty="0" smtClean="0"/>
              <a:t>Quite powerful – can handle non linear functions</a:t>
            </a:r>
          </a:p>
          <a:p>
            <a:pPr lvl="1"/>
            <a:r>
              <a:rPr lang="en-US" dirty="0" smtClean="0"/>
              <a:t>Changing k can regularize (see </a:t>
            </a:r>
            <a:r>
              <a:rPr lang="en-US" dirty="0" err="1" smtClean="0"/>
              <a:t>ipython</a:t>
            </a:r>
            <a:r>
              <a:rPr lang="en-US" dirty="0" smtClean="0"/>
              <a:t> notebook)</a:t>
            </a:r>
          </a:p>
          <a:p>
            <a:pPr lvl="1"/>
            <a:r>
              <a:rPr lang="en-US" dirty="0" smtClean="0"/>
              <a:t>Assumes feature independence – can’t learn combinations of features directly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</a:t>
            </a:r>
            <a:r>
              <a:rPr lang="en-US" b="1" dirty="0"/>
              <a:t>it learn effectively from high dimensional data?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 Scientist? My 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A Business Analyst who lives in California.</a:t>
            </a:r>
            <a:r>
              <a:rPr lang="en-US" dirty="0" smtClean="0"/>
              <a:t>” (joke)</a:t>
            </a:r>
          </a:p>
          <a:p>
            <a:r>
              <a:rPr lang="en-US" dirty="0" smtClean="0"/>
              <a:t>“A Statistician with a Mac”</a:t>
            </a:r>
          </a:p>
          <a:p>
            <a:endParaRPr lang="en-US" dirty="0" smtClean="0"/>
          </a:p>
          <a:p>
            <a:r>
              <a:rPr lang="en-US" dirty="0" smtClean="0"/>
              <a:t>Blend of statistics, machine learning, programming, BIG DATA, data visualization</a:t>
            </a:r>
          </a:p>
          <a:p>
            <a:r>
              <a:rPr lang="en-US" dirty="0" smtClean="0"/>
              <a:t>Requires a broad breadth of experience in many different areas</a:t>
            </a:r>
          </a:p>
          <a:p>
            <a:r>
              <a:rPr lang="en-US" dirty="0" smtClean="0"/>
              <a:t>Uses data to build data driven products, e.g.</a:t>
            </a:r>
          </a:p>
          <a:p>
            <a:pPr lvl="1"/>
            <a:r>
              <a:rPr lang="en-US" dirty="0" smtClean="0"/>
              <a:t>Search engines</a:t>
            </a:r>
          </a:p>
          <a:p>
            <a:pPr lvl="1"/>
            <a:r>
              <a:rPr lang="en-US" dirty="0" smtClean="0"/>
              <a:t>Recommender systems</a:t>
            </a:r>
          </a:p>
          <a:p>
            <a:pPr lvl="1"/>
            <a:r>
              <a:rPr lang="en-US" dirty="0" smtClean="0"/>
              <a:t>Predictive models (e.g. weather forecasting, crime prediction)</a:t>
            </a:r>
          </a:p>
          <a:p>
            <a:pPr lvl="1"/>
            <a:r>
              <a:rPr lang="en-US" dirty="0" smtClean="0"/>
              <a:t>Market Basket Analysis (customers who bought X, bought Y)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496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Performance at Scale</a:t>
            </a:r>
          </a:p>
          <a:p>
            <a:pPr lvl="1"/>
            <a:r>
              <a:rPr lang="en-US" dirty="0" smtClean="0"/>
              <a:t>Lazy learner – no training required so fast to train, but slow at runtime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</a:t>
            </a:r>
            <a:r>
              <a:rPr lang="en-US" b="1" dirty="0"/>
              <a:t>? </a:t>
            </a:r>
          </a:p>
          <a:p>
            <a:pPr lvl="1"/>
            <a:r>
              <a:rPr lang="en-US" dirty="0" smtClean="0"/>
              <a:t>Yes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lvl="1"/>
            <a:r>
              <a:rPr lang="en-US" dirty="0" smtClean="0"/>
              <a:t>Reasonable: Model can show similar instances from training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Variance</a:t>
            </a:r>
          </a:p>
          <a:p>
            <a:pPr lvl="1"/>
            <a:r>
              <a:rPr lang="en-US" dirty="0" smtClean="0"/>
              <a:t>Quite powerful – can handle non linear functions</a:t>
            </a:r>
          </a:p>
          <a:p>
            <a:pPr lvl="1"/>
            <a:r>
              <a:rPr lang="en-US" dirty="0" smtClean="0"/>
              <a:t>Changing k can regularize (see </a:t>
            </a:r>
            <a:r>
              <a:rPr lang="en-US" dirty="0" err="1" smtClean="0"/>
              <a:t>ipython</a:t>
            </a:r>
            <a:r>
              <a:rPr lang="en-US" dirty="0" smtClean="0"/>
              <a:t> notebook)</a:t>
            </a:r>
          </a:p>
          <a:p>
            <a:pPr lvl="1"/>
            <a:r>
              <a:rPr lang="en-US" dirty="0" smtClean="0"/>
              <a:t>Assumes feature independence – can’t learn combinations of features directly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Any, needs an appropriate similarity metric</a:t>
            </a:r>
          </a:p>
          <a:p>
            <a:pPr lvl="1"/>
            <a:r>
              <a:rPr lang="en-US" dirty="0" smtClean="0"/>
              <a:t>Requires feature normalization (see next slide)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</a:t>
            </a:r>
            <a:r>
              <a:rPr lang="en-US" b="1" dirty="0"/>
              <a:t>it learn effectively from high dimensional data?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44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7484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Performance at Scale</a:t>
            </a:r>
          </a:p>
          <a:p>
            <a:pPr lvl="1"/>
            <a:r>
              <a:rPr lang="en-US" dirty="0" smtClean="0"/>
              <a:t>Lazy learner – no training required so fast to train, but slow at runtime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</a:t>
            </a:r>
            <a:r>
              <a:rPr lang="en-US" b="1" dirty="0"/>
              <a:t>? </a:t>
            </a:r>
          </a:p>
          <a:p>
            <a:pPr lvl="1"/>
            <a:r>
              <a:rPr lang="en-US" dirty="0" smtClean="0"/>
              <a:t>Yes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lvl="1"/>
            <a:r>
              <a:rPr lang="en-US" dirty="0" smtClean="0"/>
              <a:t>Reasonable: Model can show similar instances from training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Variance</a:t>
            </a:r>
          </a:p>
          <a:p>
            <a:pPr lvl="1"/>
            <a:r>
              <a:rPr lang="en-US" dirty="0" smtClean="0"/>
              <a:t>Quite powerful – can handle non linear functions</a:t>
            </a:r>
          </a:p>
          <a:p>
            <a:pPr lvl="1"/>
            <a:r>
              <a:rPr lang="en-US" dirty="0" smtClean="0"/>
              <a:t>Changing k can regularize (see </a:t>
            </a:r>
            <a:r>
              <a:rPr lang="en-US" dirty="0" err="1" smtClean="0"/>
              <a:t>ipython</a:t>
            </a:r>
            <a:r>
              <a:rPr lang="en-US" dirty="0" smtClean="0"/>
              <a:t> notebook)</a:t>
            </a:r>
          </a:p>
          <a:p>
            <a:pPr lvl="1"/>
            <a:r>
              <a:rPr lang="en-US" dirty="0" smtClean="0"/>
              <a:t>Assumes feature independence – can’t learn combinations of features directly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Any, needs an appropriate similarity metric</a:t>
            </a:r>
          </a:p>
          <a:p>
            <a:pPr lvl="1"/>
            <a:r>
              <a:rPr lang="en-US" dirty="0" smtClean="0"/>
              <a:t>Requires feature normalization (see next slide)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</a:t>
            </a:r>
            <a:r>
              <a:rPr lang="en-US" b="1" dirty="0"/>
              <a:t>it learn effectively from high dimensional data?</a:t>
            </a:r>
          </a:p>
          <a:p>
            <a:pPr lvl="1"/>
            <a:r>
              <a:rPr lang="en-US" dirty="0" smtClean="0"/>
              <a:t>Not usually – often used with dimensionality reduction</a:t>
            </a:r>
            <a:endParaRPr lang="en-US" dirty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9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-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– increase k.</a:t>
            </a:r>
          </a:p>
          <a:p>
            <a:r>
              <a:rPr lang="en-US" dirty="0" smtClean="0"/>
              <a:t>Illustrated later through the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501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needs data to be pre-processed</a:t>
            </a:r>
          </a:p>
          <a:p>
            <a:r>
              <a:rPr lang="en-US" dirty="0" smtClean="0"/>
              <a:t>Data should be normalized</a:t>
            </a:r>
          </a:p>
          <a:p>
            <a:pPr lvl="1"/>
            <a:r>
              <a:rPr lang="en-US" dirty="0" smtClean="0"/>
              <a:t>Standard Score normalization –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Feature Scaling – </a:t>
            </a:r>
          </a:p>
          <a:p>
            <a:endParaRPr lang="en-US" dirty="0"/>
          </a:p>
          <a:p>
            <a:r>
              <a:rPr lang="en-US" dirty="0" smtClean="0"/>
              <a:t>What happens if data is not normalized?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625" y="2377851"/>
            <a:ext cx="864269" cy="656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014" y="3181107"/>
            <a:ext cx="2615960" cy="7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Dataset – Feature Normalize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310231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Sepal Length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Sepal Width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Petal Length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Petal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Width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setosa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Iris-setosa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Iris-versicolor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Iris-versicolor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Iris-virginica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virginica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483316"/>
            <a:ext cx="797827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Normalize Sepal Length and Width using feature scaling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Compute min, max and max-min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Plug into 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611" y="5433192"/>
            <a:ext cx="1986171" cy="60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22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92934"/>
                </a:solidFill>
              </a:rPr>
              <a:t>Primarily a classification algorithm, but there are also regression trees (CART)</a:t>
            </a:r>
          </a:p>
          <a:p>
            <a:r>
              <a:rPr lang="en-US" dirty="0" smtClean="0">
                <a:solidFill>
                  <a:srgbClr val="292934"/>
                </a:solidFill>
              </a:rPr>
              <a:t>A tree structure is learnt where </a:t>
            </a:r>
          </a:p>
          <a:p>
            <a:pPr lvl="1"/>
            <a:r>
              <a:rPr lang="en-US" dirty="0" smtClean="0">
                <a:solidFill>
                  <a:srgbClr val="292934"/>
                </a:solidFill>
              </a:rPr>
              <a:t>Each node in the tree represents a split – a partition of the dataset by some attribute value</a:t>
            </a:r>
          </a:p>
          <a:p>
            <a:pPr lvl="1"/>
            <a:r>
              <a:rPr lang="en-US" dirty="0" smtClean="0">
                <a:solidFill>
                  <a:srgbClr val="292934"/>
                </a:solidFill>
              </a:rPr>
              <a:t>Going from the root to the leaves, the data is recursively partitioned</a:t>
            </a:r>
          </a:p>
          <a:p>
            <a:pPr lvl="1"/>
            <a:r>
              <a:rPr lang="en-US" dirty="0" smtClean="0">
                <a:solidFill>
                  <a:srgbClr val="292934"/>
                </a:solidFill>
              </a:rPr>
              <a:t>Leaves assign the class</a:t>
            </a:r>
          </a:p>
        </p:txBody>
      </p:sp>
    </p:spTree>
    <p:extLst>
      <p:ext uri="{BB962C8B-B14F-4D97-AF65-F5344CB8AC3E}">
        <p14:creationId xmlns:p14="http://schemas.microsoft.com/office/powerpoint/2010/main" val="907081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 - AND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660605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^ B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2817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 - AND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107708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^ B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9" marR="9143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1038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for AND (Naïve)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23368" y="1791368"/>
            <a:ext cx="494104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07348" y="2919663"/>
            <a:ext cx="494104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19761" y="2919663"/>
            <a:ext cx="476177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 rot="16200000" flipH="1">
            <a:off x="2975359" y="2072374"/>
            <a:ext cx="879280" cy="815300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 flipH="1">
            <a:off x="2246512" y="3190506"/>
            <a:ext cx="879279" cy="642393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3383728" y="3190507"/>
            <a:ext cx="879279" cy="642393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6200000" flipH="1">
            <a:off x="3958925" y="3190507"/>
            <a:ext cx="879279" cy="642393"/>
          </a:xfrm>
          <a:prstGeom prst="bentArrow">
            <a:avLst>
              <a:gd name="adj1" fmla="val 25000"/>
              <a:gd name="adj2" fmla="val 25000"/>
              <a:gd name="adj3" fmla="val 18757"/>
              <a:gd name="adj4" fmla="val 437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5077494" y="3190508"/>
            <a:ext cx="879279" cy="642393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4280121" y="2072373"/>
            <a:ext cx="879280" cy="815300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07347" y="1671051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64955" y="2702730"/>
            <a:ext cx="642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92046" y="3951344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TRUE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28033" y="3951344"/>
            <a:ext cx="91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77368" y="3951344"/>
            <a:ext cx="91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95938" y="3951342"/>
            <a:ext cx="91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80637" y="1695294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78599" y="2702733"/>
            <a:ext cx="66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29420" y="2702730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78191" y="2702733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99186" y="4764142"/>
            <a:ext cx="452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 we do better? Why?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0741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for AND (Simpler)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18036" y="2029328"/>
            <a:ext cx="494104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02016" y="3157623"/>
            <a:ext cx="494104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 flipH="1">
            <a:off x="3370027" y="2310334"/>
            <a:ext cx="879280" cy="815300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 flipH="1">
            <a:off x="2641180" y="3428466"/>
            <a:ext cx="879279" cy="642393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3778396" y="3428467"/>
            <a:ext cx="879279" cy="642393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4674789" y="2310333"/>
            <a:ext cx="879280" cy="815300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02015" y="1909011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59623" y="2940690"/>
            <a:ext cx="642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499540" y="4189302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TRUE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22701" y="4189304"/>
            <a:ext cx="91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30302" y="3178650"/>
            <a:ext cx="91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75305" y="1933254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24088" y="2940690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49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923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 - </a:t>
            </a:r>
            <a:r>
              <a:rPr lang="en-US" dirty="0" smtClean="0"/>
              <a:t>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45538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^ B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9" marR="9143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4041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for 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23055" y="2367083"/>
            <a:ext cx="494104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01520" y="3398653"/>
            <a:ext cx="494104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 flipH="1">
            <a:off x="2775046" y="2648089"/>
            <a:ext cx="879280" cy="815300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 flipH="1">
            <a:off x="3740684" y="3669496"/>
            <a:ext cx="879279" cy="642393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4877900" y="3669497"/>
            <a:ext cx="879279" cy="642393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4079808" y="2648088"/>
            <a:ext cx="879280" cy="815300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07034" y="2246766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59127" y="3181720"/>
            <a:ext cx="642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86218" y="4430334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TRUE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22205" y="4430334"/>
            <a:ext cx="91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80324" y="2271009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23592" y="3181720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22091" y="3560915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TRUE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7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– Play Tennis?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3272" b="32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942331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a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the data to make the distribution of classes more “pure”</a:t>
            </a:r>
          </a:p>
          <a:p>
            <a:r>
              <a:rPr lang="en-US" dirty="0" smtClean="0"/>
              <a:t>Split on feature and attribute (feature value \ condition) that maximizes purity</a:t>
            </a:r>
          </a:p>
          <a:p>
            <a:r>
              <a:rPr lang="en-US" dirty="0" smtClean="0"/>
              <a:t>Keep growing tree until each leaf contains only one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737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 Questions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http://en.wikipedia.org/wiki/Twenty_Questions#Computers.</a:t>
            </a:r>
            <a:r>
              <a:rPr lang="en-US" dirty="0" smtClean="0">
                <a:hlinkClick r:id="rId2"/>
              </a:rPr>
              <a:t>2C_scientific_method_and_situation_puzzles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game suggests that the information (as measured by Shannon's entropy statistic) required to identify an arbitrary object is at most 20 bits. 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Mathematically</a:t>
            </a:r>
            <a:r>
              <a:rPr lang="en-US" dirty="0"/>
              <a:t>, if each question is structured to eliminate half the objects, 20 questions will allow the questioner to distinguish between 220 or 1,048,576 objects. </a:t>
            </a:r>
            <a:endParaRPr lang="en-US" dirty="0" smtClean="0"/>
          </a:p>
          <a:p>
            <a:r>
              <a:rPr lang="en-US" b="1" dirty="0" smtClean="0"/>
              <a:t>Accordingly</a:t>
            </a:r>
            <a:r>
              <a:rPr lang="en-US" b="1" dirty="0"/>
              <a:t>, the most effective strategy for Twenty Questions is to ask questions that will split the field of remaining possibilities roughly in half each time. </a:t>
            </a:r>
            <a:endParaRPr lang="en-US" b="1" dirty="0" smtClean="0"/>
          </a:p>
          <a:p>
            <a:r>
              <a:rPr lang="en-US" dirty="0" smtClean="0"/>
              <a:t>The </a:t>
            </a:r>
            <a:r>
              <a:rPr lang="en-US" dirty="0"/>
              <a:t>process is analogous to a binary search algorithm in computer science </a:t>
            </a:r>
            <a:r>
              <a:rPr lang="en-US" dirty="0" smtClean="0"/>
              <a:t>....</a:t>
            </a:r>
          </a:p>
          <a:p>
            <a:r>
              <a:rPr lang="en-US" dirty="0"/>
              <a:t>E.g. </a:t>
            </a:r>
            <a:r>
              <a:rPr lang="en-US" dirty="0">
                <a:hlinkClick r:id="rId3"/>
              </a:rPr>
              <a:t>http://www.20q.net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62468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(Information Theory)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04" y="1671612"/>
            <a:ext cx="4896186" cy="50540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21158" y="1671612"/>
            <a:ext cx="32752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Term originates from thermodynamics, where is describes the amount of disorder in a system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equation was defined by Claude Shannon to measure the amount of information stored in a data stream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more disorganized or less uniform the data, the greater the entropy and the larger the number of bits required to store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307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Kaggle</a:t>
            </a:r>
            <a:r>
              <a:rPr lang="en-US" dirty="0" smtClean="0"/>
              <a:t> Competition – Titanic Survivors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6" y="1524000"/>
            <a:ext cx="8058484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246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-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Training Algorithm</a:t>
            </a:r>
          </a:p>
          <a:p>
            <a:pPr lvl="1"/>
            <a:r>
              <a:rPr lang="en-US" dirty="0" smtClean="0"/>
              <a:t>Iteratively choose binary splits that maximize the class purity in the leaves</a:t>
            </a:r>
          </a:p>
          <a:p>
            <a:pPr lvl="1"/>
            <a:r>
              <a:rPr lang="en-US" dirty="0" smtClean="0"/>
              <a:t>Continue until all classes are the same for each leaf node</a:t>
            </a:r>
          </a:p>
          <a:p>
            <a:r>
              <a:rPr lang="en-US" b="1" dirty="0" smtClean="0"/>
              <a:t>Model</a:t>
            </a:r>
          </a:p>
          <a:p>
            <a:pPr lvl="1"/>
            <a:r>
              <a:rPr lang="en-US" dirty="0" smtClean="0"/>
              <a:t>A tree composed of if-then rules, analogous to a generated computer program</a:t>
            </a:r>
          </a:p>
          <a:p>
            <a:pPr lvl="1"/>
            <a:r>
              <a:rPr lang="en-US" dirty="0" smtClean="0"/>
              <a:t>Evaluation starts at the root level, and propagates through a series of binary decisions to the leaves where the most common class is assigned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559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Scale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Parallelizable?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2791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Relatively fast to train, but depends on the data and the number of attributes in each column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Parallelizable?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4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Dan </a:t>
            </a:r>
            <a:r>
              <a:rPr lang="en-US" dirty="0" err="1" smtClean="0"/>
              <a:t>Ariely</a:t>
            </a:r>
            <a:r>
              <a:rPr lang="en-US" dirty="0" smtClean="0"/>
              <a:t> (Social Scientist) - “It’s like teenage sex, everyone talks about, nobody knows how to do it, everyone thinks everyone else is doing it, so everyone claims to be doing it…”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Relatively fast to train, but depends on the data and the number of attributes in each column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Parallelizable? </a:t>
            </a:r>
            <a:endParaRPr lang="en-US" b="1" dirty="0" smtClean="0"/>
          </a:p>
          <a:p>
            <a:pPr lvl="1"/>
            <a:r>
              <a:rPr lang="en-US" dirty="0" smtClean="0"/>
              <a:t>Yes (e.g. thread per split)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00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Relatively fast to train, but depends on the data and the number of attributes in each column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Parallelizable? </a:t>
            </a:r>
            <a:endParaRPr lang="en-US" b="1" dirty="0" smtClean="0"/>
          </a:p>
          <a:p>
            <a:pPr lvl="1"/>
            <a:r>
              <a:rPr lang="en-US" dirty="0" smtClean="0"/>
              <a:t>Yes (e.g. thread per split)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One of the most interpretable models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345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Relatively fast to train, but depends on the data and the number of attributes in each column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Parallelizable? </a:t>
            </a:r>
            <a:endParaRPr lang="en-US" b="1" dirty="0" smtClean="0"/>
          </a:p>
          <a:p>
            <a:pPr lvl="1"/>
            <a:r>
              <a:rPr lang="en-US" dirty="0" smtClean="0"/>
              <a:t>Yes (e.g. thread per split)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One of the most interpretable models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</a:t>
            </a:r>
            <a:r>
              <a:rPr lang="en-US" b="1" dirty="0" smtClean="0"/>
              <a:t>Variance</a:t>
            </a:r>
          </a:p>
          <a:p>
            <a:pPr lvl="1"/>
            <a:r>
              <a:rPr lang="en-US" dirty="0" smtClean="0"/>
              <a:t>Low Bias \ High Variance – can memorize data easily, and combine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</a:t>
            </a:r>
            <a:r>
              <a:rPr lang="en-US" b="1" dirty="0"/>
              <a:t>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289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Relatively fast to train, but depends on the data and the number of attributes in each column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Parallelizable? </a:t>
            </a:r>
            <a:endParaRPr lang="en-US" b="1" dirty="0" smtClean="0"/>
          </a:p>
          <a:p>
            <a:pPr lvl="1"/>
            <a:r>
              <a:rPr lang="en-US" dirty="0" smtClean="0"/>
              <a:t>Yes (e.g. thread per split)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One of the most interpretable models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</a:t>
            </a:r>
            <a:r>
              <a:rPr lang="en-US" b="1" dirty="0" smtClean="0"/>
              <a:t>Variance</a:t>
            </a:r>
          </a:p>
          <a:p>
            <a:pPr lvl="1"/>
            <a:r>
              <a:rPr lang="en-US" dirty="0" smtClean="0"/>
              <a:t>Low Bias \ High Variance – can memorize data easily, and combine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</a:t>
            </a:r>
            <a:r>
              <a:rPr lang="en-US" b="1" dirty="0"/>
              <a:t>type of data can it handle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(Any) Input and Output : Nominal and Continuous</a:t>
            </a:r>
          </a:p>
          <a:p>
            <a:pPr lvl="1"/>
            <a:r>
              <a:rPr lang="en-US" dirty="0" smtClean="0"/>
              <a:t>No normalization required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14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Relatively fast to train, but depends on the data and the number of attributes in each column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Parallelizable? </a:t>
            </a:r>
            <a:endParaRPr lang="en-US" b="1" dirty="0" smtClean="0"/>
          </a:p>
          <a:p>
            <a:pPr lvl="1"/>
            <a:r>
              <a:rPr lang="en-US" dirty="0" smtClean="0"/>
              <a:t>Yes (e.g. thread per split)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One of the most interpretable models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</a:t>
            </a:r>
            <a:r>
              <a:rPr lang="en-US" b="1" dirty="0" smtClean="0"/>
              <a:t>Variance</a:t>
            </a:r>
          </a:p>
          <a:p>
            <a:pPr lvl="1"/>
            <a:r>
              <a:rPr lang="en-US" dirty="0" smtClean="0"/>
              <a:t>Low Bias \ High Variance – can memorize data easily, and combine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</a:t>
            </a:r>
            <a:r>
              <a:rPr lang="en-US" b="1" dirty="0"/>
              <a:t>type of data can it handle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(Any) Input and Output : Nominal and Continuous</a:t>
            </a:r>
          </a:p>
          <a:p>
            <a:pPr lvl="1"/>
            <a:r>
              <a:rPr lang="en-US" dirty="0"/>
              <a:t>No normalization </a:t>
            </a:r>
            <a:r>
              <a:rPr lang="en-US" dirty="0" smtClean="0"/>
              <a:t>required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</a:p>
          <a:p>
            <a:pPr lvl="1"/>
            <a:r>
              <a:rPr lang="en-US" dirty="0" smtClean="0"/>
              <a:t>Yes – inbuilt feature selection algorithm in the way it splits on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475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– Regularization for DT’s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tendency to over-fit the data</a:t>
            </a:r>
          </a:p>
          <a:p>
            <a:r>
              <a:rPr lang="en-US" dirty="0" smtClean="0"/>
              <a:t>But very powerful model, so can we do better?</a:t>
            </a:r>
          </a:p>
          <a:p>
            <a:r>
              <a:rPr lang="en-US" b="1" dirty="0" smtClean="0"/>
              <a:t>Pre-Pruning: </a:t>
            </a:r>
          </a:p>
          <a:p>
            <a:pPr lvl="1"/>
            <a:r>
              <a:rPr lang="en-US" dirty="0" smtClean="0"/>
              <a:t>Grow the tree until the difference in class distributions in the current split are not statistically significance</a:t>
            </a:r>
            <a:endParaRPr lang="en-US" b="1" dirty="0" smtClean="0"/>
          </a:p>
          <a:p>
            <a:r>
              <a:rPr lang="en-US" b="1" dirty="0" smtClean="0"/>
              <a:t>Post-Pruning: </a:t>
            </a:r>
          </a:p>
          <a:p>
            <a:pPr lvl="1"/>
            <a:r>
              <a:rPr lang="en-US" dirty="0" smtClean="0"/>
              <a:t>Split training data into a training and a test set.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Grow the tree fully.</a:t>
            </a:r>
          </a:p>
          <a:p>
            <a:pPr lvl="1"/>
            <a:r>
              <a:rPr lang="en-US" dirty="0" smtClean="0"/>
              <a:t>Try pruning each node in the tree, evaluate prediction accuracy on the test set, remove nodes where the test set prediction accuracy is not lower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40008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3917281"/>
            <a:ext cx="7429500" cy="2654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6" y="1524000"/>
            <a:ext cx="3275263" cy="253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22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Weka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Download:</a:t>
            </a:r>
          </a:p>
          <a:p>
            <a:pPr lvl="1"/>
            <a:r>
              <a:rPr lang="en-US" dirty="0">
                <a:hlinkClick r:id="rId2"/>
              </a:rPr>
              <a:t>http://www.cs.waikato.ac.nz/ml/weka/</a:t>
            </a:r>
            <a:r>
              <a:rPr lang="en-US" dirty="0" smtClean="0">
                <a:hlinkClick r:id="rId2"/>
              </a:rPr>
              <a:t>downloading.html</a:t>
            </a:r>
          </a:p>
          <a:p>
            <a:r>
              <a:rPr lang="en-US" dirty="0" smtClean="0"/>
              <a:t>Easy to use, fully featured GUI for doing machine learning on a dataset</a:t>
            </a:r>
          </a:p>
          <a:p>
            <a:r>
              <a:rPr lang="en-US" dirty="0" smtClean="0"/>
              <a:t>Accepts various file formats, including *.</a:t>
            </a:r>
            <a:r>
              <a:rPr lang="en-US" dirty="0" err="1" smtClean="0"/>
              <a:t>csv</a:t>
            </a:r>
            <a:r>
              <a:rPr lang="en-US" dirty="0" smtClean="0"/>
              <a:t> files, and *.</a:t>
            </a:r>
            <a:r>
              <a:rPr lang="en-US" dirty="0" err="1" smtClean="0"/>
              <a:t>arff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Some simple nice data visualization capabilities</a:t>
            </a:r>
          </a:p>
          <a:p>
            <a:r>
              <a:rPr lang="en-US" dirty="0" smtClean="0"/>
              <a:t>Feature selection algorithms</a:t>
            </a:r>
          </a:p>
          <a:p>
            <a:endParaRPr lang="en-US" dirty="0"/>
          </a:p>
          <a:p>
            <a:r>
              <a:rPr lang="en-US" dirty="0" smtClean="0"/>
              <a:t>Good for quickly testing an approach on a well curated dataset, not something I would use on a regular basis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92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Wide class of additive models that learn linear functions (straight lines \ hyper planes)</a:t>
            </a:r>
          </a:p>
          <a:p>
            <a:r>
              <a:rPr lang="en-US" dirty="0" smtClean="0"/>
              <a:t>Fit a line using y = mx + c	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 = gradient, i.e. how y changes depend on x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  = y intercept</a:t>
            </a:r>
          </a:p>
          <a:p>
            <a:r>
              <a:rPr lang="en-US" dirty="0" smtClean="0"/>
              <a:t>Pick values for m and c that minimize the prediction errors</a:t>
            </a:r>
          </a:p>
          <a:p>
            <a:r>
              <a:rPr lang="en-US" dirty="0" smtClean="0"/>
              <a:t>Generalizes to more than one input value, in which case you have many coefficients (m values)</a:t>
            </a:r>
          </a:p>
          <a:p>
            <a:r>
              <a:rPr lang="en-US" dirty="0" smtClean="0"/>
              <a:t>Forms an additive model: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3" y="5708985"/>
            <a:ext cx="7959800" cy="41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210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-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Training Algorithm</a:t>
            </a:r>
          </a:p>
          <a:p>
            <a:pPr lvl="1"/>
            <a:r>
              <a:rPr lang="en-US" dirty="0" smtClean="0"/>
              <a:t>Linear algebra to adjust coefficients such that the squared prediction error is minimized</a:t>
            </a:r>
          </a:p>
          <a:p>
            <a:r>
              <a:rPr lang="en-US" b="1" dirty="0" smtClean="0"/>
              <a:t>Model</a:t>
            </a:r>
          </a:p>
          <a:p>
            <a:pPr lvl="1"/>
            <a:r>
              <a:rPr lang="en-US" dirty="0" smtClean="0"/>
              <a:t>Additive, outputs the sum of each input feature * learned coefficient, plus the intercept 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Dan </a:t>
            </a:r>
            <a:r>
              <a:rPr lang="en-US" dirty="0" err="1" smtClean="0"/>
              <a:t>Ariely</a:t>
            </a:r>
            <a:r>
              <a:rPr lang="en-US" dirty="0" smtClean="0"/>
              <a:t> (Social Scientist) - “It’s like teenage sex, everyone talks about, nobody knows how to do it, everyone thinks everyone else is doing it, so everyone claims to be doing it…”</a:t>
            </a:r>
          </a:p>
          <a:p>
            <a:endParaRPr lang="en-US" dirty="0" smtClean="0"/>
          </a:p>
          <a:p>
            <a:r>
              <a:rPr lang="en-US" dirty="0" smtClean="0"/>
              <a:t>Data’s that too large to fit on a single machine or in memory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8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816100"/>
            <a:ext cx="80899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943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Scale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Parallelizable?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404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Fast and efficient. Closed form solution (one big matrix product)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981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Fast and efficient. Closed form solution (one big matrix product)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Yes, used at scale in big companies (e.g. Google)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smtClean="0"/>
              <a:t>Interpretability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669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Fast and efficient. Closed form solution (one big matrix product)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Yes, used at scale in big companies (e.g. Google)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Very interpretable. If the data is normalized first to lie within the same range, the relative sizes of coefficients indicates relative influence of features.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</a:t>
            </a:r>
            <a:r>
              <a:rPr lang="en-US" b="1" dirty="0"/>
              <a:t>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576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Fast and efficient. Closed form solution (one big matrix product)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Yes, used at scale in big companies (e.g. Google)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Very interpretable. If the data is normalized first to lie within the same range, the relative sizes of coefficients indicates relative influence of features.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</a:t>
            </a:r>
            <a:r>
              <a:rPr lang="en-US" b="1" dirty="0" smtClean="0"/>
              <a:t>Variance</a:t>
            </a:r>
          </a:p>
          <a:p>
            <a:pPr lvl="1"/>
            <a:r>
              <a:rPr lang="en-US" dirty="0" smtClean="0"/>
              <a:t>Linear model so a strong bias, cannot handle non-</a:t>
            </a:r>
            <a:r>
              <a:rPr lang="en-US" dirty="0" err="1" smtClean="0"/>
              <a:t>linearities</a:t>
            </a:r>
            <a:endParaRPr lang="en-US" dirty="0" smtClean="0"/>
          </a:p>
          <a:p>
            <a:pPr lvl="1"/>
            <a:r>
              <a:rPr lang="en-US" dirty="0" smtClean="0"/>
              <a:t>Model can also have high variance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</a:t>
            </a:r>
            <a:r>
              <a:rPr lang="en-US" b="1" dirty="0"/>
              <a:t>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794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Fast and efficient. Closed form solution (one big matrix product)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Yes, used at scale in big companies (e.g. Google)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Very interpretable. If the data is normalized first to lie within the same range, the relative sizes of coefficients indicates relative influence of features.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</a:t>
            </a:r>
            <a:r>
              <a:rPr lang="en-US" b="1" dirty="0" smtClean="0"/>
              <a:t>Variance</a:t>
            </a:r>
          </a:p>
          <a:p>
            <a:pPr lvl="1"/>
            <a:r>
              <a:rPr lang="en-US" dirty="0" smtClean="0"/>
              <a:t>Linear model so a strong bias, cannot handle non-</a:t>
            </a:r>
            <a:r>
              <a:rPr lang="en-US" dirty="0" err="1" smtClean="0"/>
              <a:t>linearities</a:t>
            </a:r>
            <a:endParaRPr lang="en-US" dirty="0" smtClean="0"/>
          </a:p>
          <a:p>
            <a:pPr lvl="1"/>
            <a:r>
              <a:rPr lang="en-US" dirty="0" smtClean="0"/>
              <a:t>Model can also have high variance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</a:t>
            </a:r>
            <a:r>
              <a:rPr lang="en-US" b="1" dirty="0"/>
              <a:t>type of data can it handle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/>
              <a:t>Nominal data has to be encoded in one-hot representation</a:t>
            </a:r>
          </a:p>
          <a:p>
            <a:pPr lvl="1"/>
            <a:r>
              <a:rPr lang="en-US" dirty="0"/>
              <a:t>Outputs a continuous number so principally used for </a:t>
            </a:r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No need to normalize data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</a:t>
            </a:r>
            <a:r>
              <a:rPr lang="en-US" b="1" dirty="0"/>
              <a:t>it learn effectively from high dimensional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479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Fast and efficient. Closed form solution (one big matrix product) – can leverage </a:t>
            </a:r>
            <a:r>
              <a:rPr lang="en-US" dirty="0" err="1" smtClean="0"/>
              <a:t>vectorization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Yes, used at scale in big companies (e.g. Google)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Very interpretable. If the data is normalized first to lie within the same range, the relative sizes of coefficients indicates relative influence of features.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</a:t>
            </a:r>
            <a:r>
              <a:rPr lang="en-US" b="1" dirty="0" smtClean="0"/>
              <a:t>Variance</a:t>
            </a:r>
          </a:p>
          <a:p>
            <a:pPr lvl="1"/>
            <a:r>
              <a:rPr lang="en-US" dirty="0" smtClean="0"/>
              <a:t>Linear model so a strong bias, cannot handle non-</a:t>
            </a:r>
            <a:r>
              <a:rPr lang="en-US" dirty="0" err="1" smtClean="0"/>
              <a:t>linearities</a:t>
            </a:r>
            <a:endParaRPr lang="en-US" dirty="0" smtClean="0"/>
          </a:p>
          <a:p>
            <a:pPr lvl="1"/>
            <a:r>
              <a:rPr lang="en-US" dirty="0" smtClean="0"/>
              <a:t>Model can also have high variance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</a:t>
            </a:r>
            <a:r>
              <a:rPr lang="en-US" b="1" dirty="0"/>
              <a:t>type of data can it handle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Continuous and nominal - nominal data has to be encoded in one-hot representation</a:t>
            </a:r>
          </a:p>
          <a:p>
            <a:pPr lvl="1"/>
            <a:r>
              <a:rPr lang="en-US" dirty="0" smtClean="0"/>
              <a:t>Outputs a continuous number so principally used for regression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Depends. Linear models like this tend to do well with high-dimensional data as strong bias counter-acts over-fitting. However, highly sensitive to noisy features</a:t>
            </a:r>
          </a:p>
        </p:txBody>
      </p:sp>
    </p:spTree>
    <p:extLst>
      <p:ext uri="{BB962C8B-B14F-4D97-AF65-F5344CB8AC3E}">
        <p14:creationId xmlns:p14="http://schemas.microsoft.com/office/powerpoint/2010/main" val="35362375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-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complexity of the model is held in the size of the coefficients</a:t>
            </a:r>
          </a:p>
          <a:p>
            <a:r>
              <a:rPr lang="en-US" dirty="0" smtClean="0"/>
              <a:t>Large variations in the coefficients can lead to high variance</a:t>
            </a:r>
          </a:p>
          <a:p>
            <a:r>
              <a:rPr lang="en-US" dirty="0" smtClean="0"/>
              <a:t>Variance is defined mathematically as sensitivity to small changes in the inputs</a:t>
            </a:r>
          </a:p>
          <a:p>
            <a:r>
              <a:rPr lang="en-US" dirty="0" smtClean="0"/>
              <a:t>i.e. a model with high variance can produce wildly different results with small changes in the input values</a:t>
            </a:r>
          </a:p>
          <a:p>
            <a:r>
              <a:rPr lang="en-US" dirty="0" smtClean="0"/>
              <a:t>Solution: penalize large coefficient values – distributes the coefficient values more evenly</a:t>
            </a:r>
          </a:p>
        </p:txBody>
      </p:sp>
    </p:spTree>
    <p:extLst>
      <p:ext uri="{BB962C8B-B14F-4D97-AF65-F5344CB8AC3E}">
        <p14:creationId xmlns:p14="http://schemas.microsoft.com/office/powerpoint/2010/main" val="37979373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Additive model similar to linear regression, but for binary classification</a:t>
            </a:r>
          </a:p>
          <a:p>
            <a:r>
              <a:rPr lang="en-US" dirty="0" smtClean="0"/>
              <a:t>Real number output from regression model is pushed through a sigmoid function – models the class probability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9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is Machine Learning?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Types of Machine Learning Problems</a:t>
            </a:r>
          </a:p>
          <a:p>
            <a:pPr lvl="1"/>
            <a:r>
              <a:rPr lang="en-US" dirty="0" smtClean="0"/>
              <a:t>Supervised Learning</a:t>
            </a:r>
          </a:p>
          <a:p>
            <a:pPr lvl="2"/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Unsupervised Learning</a:t>
            </a:r>
          </a:p>
          <a:p>
            <a:pPr lvl="2"/>
            <a:r>
              <a:rPr lang="en-US" dirty="0" smtClean="0"/>
              <a:t>Clustering</a:t>
            </a:r>
          </a:p>
          <a:p>
            <a:pPr lvl="2"/>
            <a:r>
              <a:rPr lang="en-US" dirty="0" smtClean="0"/>
              <a:t>Dimensionality Reduction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/>
              <a:t>Reinforcement </a:t>
            </a:r>
            <a:r>
              <a:rPr lang="en-US" dirty="0" smtClean="0"/>
              <a:t>Learning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Limitations of Machine Learning</a:t>
            </a:r>
          </a:p>
          <a:p>
            <a:pPr lvl="1"/>
            <a:r>
              <a:rPr lang="en-US" dirty="0" smtClean="0"/>
              <a:t>When to apply Machine Learning</a:t>
            </a:r>
          </a:p>
          <a:p>
            <a:pPr lvl="1"/>
            <a:r>
              <a:rPr lang="en-US" dirty="0" smtClean="0"/>
              <a:t>What are the limitations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61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S-shaped function used to ‘convert’ to a probability </a:t>
            </a:r>
            <a:r>
              <a:rPr lang="en-US" dirty="0" smtClean="0"/>
              <a:t>model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43627"/>
            <a:ext cx="64008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398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-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Training Algorithm</a:t>
            </a:r>
          </a:p>
          <a:p>
            <a:pPr lvl="1"/>
            <a:r>
              <a:rPr lang="en-US" dirty="0" smtClean="0"/>
              <a:t>Stochastic gradient descent (and other convex optimization algorithms)</a:t>
            </a:r>
          </a:p>
          <a:p>
            <a:r>
              <a:rPr lang="en-US" b="1" dirty="0" smtClean="0"/>
              <a:t>Model</a:t>
            </a:r>
          </a:p>
          <a:p>
            <a:pPr lvl="1"/>
            <a:r>
              <a:rPr lang="en-US" dirty="0" smtClean="0"/>
              <a:t>Additive model (series of coefficients + intercept), pushed through a sigmoid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130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Scale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Parallelizable?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0709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Fast, but no closed for solution so slower than linear regression as iterative training procedure needed.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Parallelizable?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6710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Fast, but no closed for solution so slower than linear regression as iterative training procedure needed.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Can be easily parallelized (used by big companies e.g. </a:t>
            </a:r>
            <a:r>
              <a:rPr lang="en-US" dirty="0" err="1" smtClean="0"/>
              <a:t>google</a:t>
            </a:r>
            <a:r>
              <a:rPr lang="en-US" dirty="0" smtClean="0"/>
              <a:t>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042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Fast, but no closed for solution so slower than linear regression as iterative training procedure needed.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Can be easily parallelized (used by big companies e.g. </a:t>
            </a:r>
            <a:r>
              <a:rPr lang="en-US" dirty="0" err="1" smtClean="0"/>
              <a:t>google</a:t>
            </a:r>
            <a:r>
              <a:rPr lang="en-US" dirty="0" smtClean="0"/>
              <a:t>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Series of coefficients that represent relative feature importance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</a:t>
            </a:r>
            <a:r>
              <a:rPr lang="en-US" b="1" dirty="0" smtClean="0"/>
              <a:t>Variance</a:t>
            </a:r>
          </a:p>
          <a:p>
            <a:pPr lvl="1"/>
            <a:r>
              <a:rPr lang="en-US" dirty="0"/>
              <a:t>Linear model, thus high bias</a:t>
            </a:r>
          </a:p>
          <a:p>
            <a:pPr lvl="1"/>
            <a:r>
              <a:rPr lang="en-US" dirty="0"/>
              <a:t>Can have high </a:t>
            </a:r>
            <a:r>
              <a:rPr lang="en-US" dirty="0" smtClean="0"/>
              <a:t>variance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788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Fast, but no closed for solution so slower than linear regression as iterative training procedure needed.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Can be easily parallelized (used by big companies e.g. </a:t>
            </a:r>
            <a:r>
              <a:rPr lang="en-US" dirty="0" err="1" smtClean="0"/>
              <a:t>google</a:t>
            </a:r>
            <a:r>
              <a:rPr lang="en-US" dirty="0" smtClean="0"/>
              <a:t>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Series of coefficients that represent relative feature importance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</a:t>
            </a:r>
            <a:r>
              <a:rPr lang="en-US" b="1" dirty="0" smtClean="0"/>
              <a:t>Variance</a:t>
            </a:r>
          </a:p>
          <a:p>
            <a:pPr lvl="1"/>
            <a:r>
              <a:rPr lang="en-US" dirty="0" smtClean="0"/>
              <a:t>Linear model, thus high bias</a:t>
            </a:r>
          </a:p>
          <a:p>
            <a:pPr lvl="1"/>
            <a:r>
              <a:rPr lang="en-US" dirty="0" smtClean="0"/>
              <a:t>Can have high variance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type of data can it handle?</a:t>
            </a:r>
          </a:p>
          <a:p>
            <a:pPr lvl="1"/>
            <a:r>
              <a:rPr lang="en-US" dirty="0"/>
              <a:t>Continuous and nominal - nominal data has to be encoded in one-hot representation</a:t>
            </a:r>
          </a:p>
          <a:p>
            <a:pPr lvl="1"/>
            <a:r>
              <a:rPr lang="en-US" dirty="0"/>
              <a:t>Outputs a continuous number so principally used for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</a:t>
            </a:r>
            <a:r>
              <a:rPr lang="en-US" b="1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651959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Fast, but no closed for solution so slower than linear regression as iterative training procedure needed.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Can be easily parallelized (used by big companies e.g. </a:t>
            </a:r>
            <a:r>
              <a:rPr lang="en-US" dirty="0" err="1" smtClean="0"/>
              <a:t>google</a:t>
            </a:r>
            <a:r>
              <a:rPr lang="en-US" dirty="0" smtClean="0"/>
              <a:t>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Series of coefficients that represent relative feature importance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</a:t>
            </a:r>
            <a:r>
              <a:rPr lang="en-US" b="1" dirty="0" smtClean="0"/>
              <a:t>Variance</a:t>
            </a:r>
          </a:p>
          <a:p>
            <a:pPr lvl="1"/>
            <a:r>
              <a:rPr lang="en-US" dirty="0" smtClean="0"/>
              <a:t>Linear model, thus high bias</a:t>
            </a:r>
          </a:p>
          <a:p>
            <a:pPr lvl="1"/>
            <a:r>
              <a:rPr lang="en-US" dirty="0" smtClean="0"/>
              <a:t>Can have high variance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type of data can it handle?</a:t>
            </a:r>
          </a:p>
          <a:p>
            <a:pPr lvl="1"/>
            <a:r>
              <a:rPr lang="en-US" dirty="0"/>
              <a:t>Continuous and nominal - nominal data has to be encoded in one-hot representation</a:t>
            </a:r>
          </a:p>
          <a:p>
            <a:pPr lvl="1"/>
            <a:r>
              <a:rPr lang="en-US" dirty="0"/>
              <a:t>Outputs a continuous number so principally used for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</a:t>
            </a:r>
            <a:r>
              <a:rPr lang="en-US" b="1" dirty="0" smtClean="0"/>
              <a:t>?</a:t>
            </a:r>
          </a:p>
          <a:p>
            <a:pPr lvl="1"/>
            <a:r>
              <a:rPr lang="en-US" dirty="0"/>
              <a:t>Depends. Linear models like this tend to do well with high-dimensional data as strong bias </a:t>
            </a:r>
            <a:r>
              <a:rPr lang="en-US" dirty="0" smtClean="0"/>
              <a:t>counteracts </a:t>
            </a:r>
            <a:r>
              <a:rPr lang="en-US" dirty="0"/>
              <a:t>over-fitting. However, highly sensitive to noisy features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6434589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-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exact strategy to linear regression as model structure is the same (minus </a:t>
            </a:r>
            <a:r>
              <a:rPr lang="en-US" smtClean="0"/>
              <a:t>sigmoid function)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7922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\ Nonlinear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9999"/>
            <a:ext cx="9144000" cy="340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82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17691</TotalTime>
  <Words>5813</Words>
  <Application>Microsoft Macintosh PowerPoint</Application>
  <PresentationFormat>On-screen Show (4:3)</PresentationFormat>
  <Paragraphs>1015</Paragraphs>
  <Slides>102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3" baseType="lpstr">
      <vt:lpstr>Clarity</vt:lpstr>
      <vt:lpstr>Machine Learning</vt:lpstr>
      <vt:lpstr>Learning Goals</vt:lpstr>
      <vt:lpstr>Learning Goals</vt:lpstr>
      <vt:lpstr>Who Am I?</vt:lpstr>
      <vt:lpstr>What is a Data Scientist? My Take</vt:lpstr>
      <vt:lpstr>What is Big Data?</vt:lpstr>
      <vt:lpstr>What is Big Data?</vt:lpstr>
      <vt:lpstr>What is Big Data?</vt:lpstr>
      <vt:lpstr>Overview</vt:lpstr>
      <vt:lpstr>Overview</vt:lpstr>
      <vt:lpstr>Overview (Time Permitting)</vt:lpstr>
      <vt:lpstr>Overview (Time Permitting)</vt:lpstr>
      <vt:lpstr>Teaching Strategy</vt:lpstr>
      <vt:lpstr>What is Machine Learning?</vt:lpstr>
      <vt:lpstr>Is Machine Learning AI?</vt:lpstr>
      <vt:lpstr>Google Search + Knowledge Graph</vt:lpstr>
      <vt:lpstr>Google Translate</vt:lpstr>
      <vt:lpstr>Netflix Movie Recommendations</vt:lpstr>
      <vt:lpstr>Amazon’s “Customers … also bought”</vt:lpstr>
      <vt:lpstr>Kayak Fare Predictor</vt:lpstr>
      <vt:lpstr>Dice More Jobs Like This</vt:lpstr>
      <vt:lpstr>Supervised Learning</vt:lpstr>
      <vt:lpstr>Why Do Machine Learning?</vt:lpstr>
      <vt:lpstr>Classification Problems</vt:lpstr>
      <vt:lpstr>Unsupervised Learning</vt:lpstr>
      <vt:lpstr>Reinforcement Learning</vt:lpstr>
      <vt:lpstr>What Kind of Problem?</vt:lpstr>
      <vt:lpstr>What Kind of Problem…</vt:lpstr>
      <vt:lpstr>Limitations of Machine Learning</vt:lpstr>
      <vt:lpstr>Why use Machine Learning?</vt:lpstr>
      <vt:lpstr>Why use Machine Learning?</vt:lpstr>
      <vt:lpstr>What is the Goal of Training a ML Algorithm</vt:lpstr>
      <vt:lpstr>What is the Goal of Training a Machine Learning Algorithm?</vt:lpstr>
      <vt:lpstr>Training – Test Split</vt:lpstr>
      <vt:lpstr>How to Evaluate the Performance of An Algorithm?</vt:lpstr>
      <vt:lpstr>K-Fold Cross Validation</vt:lpstr>
      <vt:lpstr>Regularization – Occam’s Razor</vt:lpstr>
      <vt:lpstr>Anatomy of a Machine Learning Algorithm</vt:lpstr>
      <vt:lpstr>Important Characteristics of Machine Learning Algorithms</vt:lpstr>
      <vt:lpstr>K-Nearest Neighbor Algorithm</vt:lpstr>
      <vt:lpstr>Knn Structure</vt:lpstr>
      <vt:lpstr>K-Nearest Neighbor Algorithm</vt:lpstr>
      <vt:lpstr>Similarity \ Distance Metrics</vt:lpstr>
      <vt:lpstr>Iris Dataset – Compute Knn</vt:lpstr>
      <vt:lpstr>Characteristics of Knn</vt:lpstr>
      <vt:lpstr>Characteristics of Knn</vt:lpstr>
      <vt:lpstr>Characteristics of Knn</vt:lpstr>
      <vt:lpstr>Characteristics of Knn</vt:lpstr>
      <vt:lpstr>Characteristics of Knn</vt:lpstr>
      <vt:lpstr>Characteristics of Knn</vt:lpstr>
      <vt:lpstr>Characteristics of Knn</vt:lpstr>
      <vt:lpstr>Knn- Regularization</vt:lpstr>
      <vt:lpstr>Feature Normalization</vt:lpstr>
      <vt:lpstr>Iris Dataset – Feature Normalize</vt:lpstr>
      <vt:lpstr>Decision Trees</vt:lpstr>
      <vt:lpstr>Truth Tables - AND</vt:lpstr>
      <vt:lpstr>Truth Tables - AND</vt:lpstr>
      <vt:lpstr>Decision Tree for AND (Naïve)</vt:lpstr>
      <vt:lpstr>Decision Tree for AND (Simpler)</vt:lpstr>
      <vt:lpstr>Truth Tables - OR</vt:lpstr>
      <vt:lpstr>Decision Tree for OR</vt:lpstr>
      <vt:lpstr>Decision Tree – Play Tennis?</vt:lpstr>
      <vt:lpstr>How to Choose a Split</vt:lpstr>
      <vt:lpstr>20 Questions Game</vt:lpstr>
      <vt:lpstr>Entropy (Information Theory)</vt:lpstr>
      <vt:lpstr>Kaggle Competition – Titanic Survivors</vt:lpstr>
      <vt:lpstr>Decision Tree - Structure</vt:lpstr>
      <vt:lpstr>Characteristics of Decision Trees</vt:lpstr>
      <vt:lpstr>Characteristics of Decision Trees</vt:lpstr>
      <vt:lpstr>Characteristics of Decision Trees</vt:lpstr>
      <vt:lpstr>Characteristics of Decision Trees</vt:lpstr>
      <vt:lpstr>Characteristics of Decision Trees</vt:lpstr>
      <vt:lpstr>Characteristics of Decision Trees</vt:lpstr>
      <vt:lpstr>Characteristics of Decision Trees</vt:lpstr>
      <vt:lpstr>Pruning – Regularization for DT’s</vt:lpstr>
      <vt:lpstr>Confusion Matrix</vt:lpstr>
      <vt:lpstr>Introduction to Weka</vt:lpstr>
      <vt:lpstr>Regression Models</vt:lpstr>
      <vt:lpstr>Linear Regression - Structure</vt:lpstr>
      <vt:lpstr>Least Squares Regression</vt:lpstr>
      <vt:lpstr>Characteristics of Linear Regression</vt:lpstr>
      <vt:lpstr>Characteristics of Linear Regression</vt:lpstr>
      <vt:lpstr>Characteristics of Linear Regression</vt:lpstr>
      <vt:lpstr>Characteristics of Linear Regression</vt:lpstr>
      <vt:lpstr>Characteristics of Linear Regression</vt:lpstr>
      <vt:lpstr>Characteristics of Linear Regression</vt:lpstr>
      <vt:lpstr>Characteristics of Linear Regression</vt:lpstr>
      <vt:lpstr>Linear Regression - Regularization</vt:lpstr>
      <vt:lpstr>Logistic Regression</vt:lpstr>
      <vt:lpstr>Sigmoid Function</vt:lpstr>
      <vt:lpstr>Logistic Regression - Structure</vt:lpstr>
      <vt:lpstr>Characteristics of Logistic Regression</vt:lpstr>
      <vt:lpstr>Characteristics of Logistic Regression</vt:lpstr>
      <vt:lpstr>Characteristics of Logistic Regression</vt:lpstr>
      <vt:lpstr>Characteristics of Logistic Regression</vt:lpstr>
      <vt:lpstr>Characteristics of Logistic Regression</vt:lpstr>
      <vt:lpstr>Characteristics of Logistic Regression</vt:lpstr>
      <vt:lpstr>Logistic Regression - Regularization</vt:lpstr>
      <vt:lpstr>Linear \ Nonlinear</vt:lpstr>
      <vt:lpstr>Decision Boundaries - Notebook</vt:lpstr>
      <vt:lpstr>Lab Exercise - Decision Trees in Action</vt:lpstr>
      <vt:lpstr>Feature Selection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Simon Hughes</dc:creator>
  <cp:lastModifiedBy>Simon Hughes</cp:lastModifiedBy>
  <cp:revision>749</cp:revision>
  <dcterms:created xsi:type="dcterms:W3CDTF">2014-09-27T20:21:41Z</dcterms:created>
  <dcterms:modified xsi:type="dcterms:W3CDTF">2014-10-16T16:54:42Z</dcterms:modified>
</cp:coreProperties>
</file>