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73" r:id="rId6"/>
    <p:sldId id="264" r:id="rId7"/>
    <p:sldId id="298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62" r:id="rId17"/>
    <p:sldId id="261" r:id="rId18"/>
    <p:sldId id="281" r:id="rId19"/>
    <p:sldId id="275" r:id="rId20"/>
    <p:sldId id="277" r:id="rId21"/>
    <p:sldId id="274" r:id="rId22"/>
    <p:sldId id="280" r:id="rId23"/>
    <p:sldId id="278" r:id="rId24"/>
    <p:sldId id="279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82" r:id="rId33"/>
    <p:sldId id="287" r:id="rId34"/>
    <p:sldId id="283" r:id="rId35"/>
    <p:sldId id="284" r:id="rId36"/>
    <p:sldId id="28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FC9B-1510-4E44-8205-F83995C6003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58869-00E9-BB42-AF5A-43D54CF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students.ou.edu</a:t>
            </a:r>
            <a:r>
              <a:rPr lang="en-US" dirty="0" smtClean="0"/>
              <a:t>/B/Nafise.Barzigar-1/software/</a:t>
            </a:r>
            <a:r>
              <a:rPr lang="en-US" dirty="0" err="1" smtClean="0"/>
              <a:t>DMC.html</a:t>
            </a:r>
            <a:r>
              <a:rPr lang="en-US" dirty="0" smtClean="0"/>
              <a:t> - last</a:t>
            </a:r>
            <a:r>
              <a:rPr lang="en-US" baseline="0" dirty="0" smtClean="0"/>
              <a:t> visited 10.18.2014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58869-00E9-BB42-AF5A-43D54CF609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http://</a:t>
            </a:r>
            <a:r>
              <a:rPr lang="en-US" dirty="0" err="1" smtClean="0"/>
              <a:t>students.ou.edu</a:t>
            </a:r>
            <a:r>
              <a:rPr lang="en-US" dirty="0" smtClean="0"/>
              <a:t>/B/Nafise.Barzigar-1/software/</a:t>
            </a:r>
            <a:r>
              <a:rPr lang="en-US" dirty="0" err="1" smtClean="0"/>
              <a:t>DMC.html</a:t>
            </a:r>
            <a:r>
              <a:rPr lang="en-US" dirty="0" smtClean="0"/>
              <a:t> - last</a:t>
            </a:r>
            <a:r>
              <a:rPr lang="en-US" baseline="0" dirty="0" smtClean="0"/>
              <a:t> visited 10.18.2014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58869-00E9-BB42-AF5A-43D54CF609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58869-00E9-BB42-AF5A-43D54CF609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0064B6-B320-5E42-AAEE-4D02CBA605E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4D08A0-38F5-7D4F-81CE-72FA6EF2B5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 –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A clustering algorithms, the clusters can be interpreted by similarity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57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A clustering algorithms, the clusters can be interpreted by similarity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Sensitive to random initialization – needs multiple runs to get the best results</a:t>
            </a:r>
          </a:p>
          <a:p>
            <a:pPr lvl="1"/>
            <a:r>
              <a:rPr lang="en-US" dirty="0" smtClean="0"/>
              <a:t>Cannot learn non globular clusters (ones that’s aren’t round)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06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A clustering algorithms, the clusters can be interpreted by similarity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Sensitive to random initialization – needs multiple runs to get the best results</a:t>
            </a:r>
          </a:p>
          <a:p>
            <a:pPr lvl="1"/>
            <a:r>
              <a:rPr lang="en-US" dirty="0" smtClean="0"/>
              <a:t>Cannot learn non globular clusters (ones that’s aren’t round)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No output, inputs can be continuous </a:t>
            </a:r>
            <a:r>
              <a:rPr lang="en-US" dirty="0"/>
              <a:t>and </a:t>
            </a:r>
            <a:r>
              <a:rPr lang="en-US" dirty="0" smtClean="0"/>
              <a:t>nominal, need an appropriate similarity metric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3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A clustering algorithms, the clusters can be interpreted by similarity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Sensitive to random initialization – needs multiple runs to get the best results</a:t>
            </a:r>
          </a:p>
          <a:p>
            <a:pPr lvl="1"/>
            <a:r>
              <a:rPr lang="en-US" dirty="0" smtClean="0"/>
              <a:t>Cannot learn non globular clusters (ones that’s aren’t round)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No output, inputs can be continuous </a:t>
            </a:r>
            <a:r>
              <a:rPr lang="en-US" dirty="0"/>
              <a:t>and </a:t>
            </a:r>
            <a:r>
              <a:rPr lang="en-US" dirty="0" smtClean="0"/>
              <a:t>nominal, need an appropriate similarity metric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Same limitations as k-</a:t>
            </a:r>
            <a:r>
              <a:rPr lang="en-US" dirty="0" err="1" smtClean="0"/>
              <a:t>nn</a:t>
            </a:r>
            <a:r>
              <a:rPr lang="en-US" dirty="0" smtClean="0"/>
              <a:t> here. As the number of dimensions grows, distances between points converge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0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7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A clustering algorithms, the clusters can be interpreted by similarity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Sensitive to random initialization – needs multiple runs to get the best results</a:t>
            </a:r>
          </a:p>
          <a:p>
            <a:pPr lvl="1"/>
            <a:r>
              <a:rPr lang="en-US" dirty="0" smtClean="0"/>
              <a:t>Cannot learn non globular clusters (ones that’s aren’t round)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No output, inputs can be continuous </a:t>
            </a:r>
            <a:r>
              <a:rPr lang="en-US" dirty="0"/>
              <a:t>and </a:t>
            </a:r>
            <a:r>
              <a:rPr lang="en-US" dirty="0" smtClean="0"/>
              <a:t>nominal, need an appropriate similarity metric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Same limitations as k-</a:t>
            </a:r>
            <a:r>
              <a:rPr lang="en-US" dirty="0" err="1" smtClean="0"/>
              <a:t>nn</a:t>
            </a:r>
            <a:r>
              <a:rPr lang="en-US" dirty="0" smtClean="0"/>
              <a:t> here. As the number of dimensions grows, distances between points converge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One key parameter – k</a:t>
            </a:r>
          </a:p>
          <a:p>
            <a:pPr lvl="1"/>
            <a:r>
              <a:rPr lang="en-US" dirty="0" smtClean="0"/>
              <a:t>However, does not learn the number of clusters itself, so some trial and error required, will not exclude outliers</a:t>
            </a:r>
          </a:p>
        </p:txBody>
      </p:sp>
    </p:spTree>
    <p:extLst>
      <p:ext uri="{BB962C8B-B14F-4D97-AF65-F5344CB8AC3E}">
        <p14:creationId xmlns:p14="http://schemas.microsoft.com/office/powerpoint/2010/main" val="2985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-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Sensitive to initialization – often re-run many times and take the ‘best’ cluster output, according to some metric</a:t>
            </a:r>
          </a:p>
          <a:p>
            <a:r>
              <a:rPr lang="en-US" dirty="0" smtClean="0"/>
              <a:t>Similarity based and iterative – doesn’t scale well</a:t>
            </a:r>
          </a:p>
          <a:p>
            <a:r>
              <a:rPr lang="en-US" dirty="0" smtClean="0"/>
              <a:t>Hard clusters – does not discover the number of clusters</a:t>
            </a:r>
          </a:p>
          <a:p>
            <a:r>
              <a:rPr lang="en-US" dirty="0" smtClean="0"/>
              <a:t>Can only handle globular clusters – clusters that have more complex shapes will not be handled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Clustering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118"/>
            <a:ext cx="9144000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a low rank approximation of some data set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 the number of columns \ features</a:t>
            </a:r>
          </a:p>
          <a:p>
            <a:pPr lvl="1"/>
            <a:r>
              <a:rPr lang="en-US" dirty="0" smtClean="0"/>
              <a:t>New features are learned from the data that represent multiple features from the original dataset</a:t>
            </a:r>
          </a:p>
          <a:p>
            <a:r>
              <a:rPr lang="en-US" dirty="0" smtClean="0"/>
              <a:t>A form of data compression</a:t>
            </a:r>
          </a:p>
          <a:p>
            <a:pPr lvl="1"/>
            <a:r>
              <a:rPr lang="en-US" dirty="0" smtClean="0"/>
              <a:t>Some of the same algorithms used for image compression</a:t>
            </a:r>
          </a:p>
          <a:p>
            <a:r>
              <a:rPr lang="en-US" dirty="0" smtClean="0"/>
              <a:t>Used when the number of features is too large to train a model within an acceptable timeframe</a:t>
            </a:r>
          </a:p>
          <a:p>
            <a:r>
              <a:rPr lang="en-US" dirty="0" smtClean="0"/>
              <a:t>Common in NLP</a:t>
            </a:r>
          </a:p>
          <a:p>
            <a:pPr lvl="1"/>
            <a:r>
              <a:rPr lang="en-US" dirty="0" smtClean="0"/>
              <a:t>Large number of features - one feature per word in dataset in a bag of words representation</a:t>
            </a:r>
          </a:p>
          <a:p>
            <a:r>
              <a:rPr lang="en-US" dirty="0" smtClean="0"/>
              <a:t>Can remove noise from the data</a:t>
            </a:r>
          </a:p>
          <a:p>
            <a:r>
              <a:rPr lang="en-US" dirty="0" smtClean="0"/>
              <a:t>Can be thought of as a form of soft clustering</a:t>
            </a:r>
          </a:p>
          <a:p>
            <a:pPr lvl="1"/>
            <a:r>
              <a:rPr lang="en-US" dirty="0" smtClean="0"/>
              <a:t>Each value for each new dimension represents partial membership of that cluster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Truncated SVD, NNMF, PCA</a:t>
            </a:r>
          </a:p>
          <a:p>
            <a:pPr lvl="1"/>
            <a:r>
              <a:rPr lang="en-US" dirty="0" smtClean="0"/>
              <a:t>Supervised dimensionality reduction also exists, e.g. Linear Discriminants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– A Dimensionality Reduction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 dimensional dataset, learn p new dimensions that are uncorrelated (orthogonal)</a:t>
            </a:r>
          </a:p>
          <a:p>
            <a:r>
              <a:rPr lang="en-US" dirty="0" smtClean="0"/>
              <a:t>Pick the k new dimensions that capture the most variance in the data – </a:t>
            </a:r>
            <a:r>
              <a:rPr lang="en-US" b="1" dirty="0" smtClean="0"/>
              <a:t>principal components</a:t>
            </a:r>
          </a:p>
          <a:p>
            <a:r>
              <a:rPr lang="en-US" dirty="0" smtClean="0"/>
              <a:t>This new k dimensional matrix captures the maximum variance from the original dataset in k dimensions</a:t>
            </a:r>
          </a:p>
          <a:p>
            <a:r>
              <a:rPr lang="en-US" dirty="0" smtClean="0"/>
              <a:t>The original matrix can be reconstructed from the k-dimensional representation by matrix multiplication</a:t>
            </a:r>
          </a:p>
          <a:p>
            <a:r>
              <a:rPr lang="en-US" dirty="0" smtClean="0"/>
              <a:t>The algorithm learns a linear transformation over the data such that the reconstruction error is minimized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9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77" y="1621197"/>
            <a:ext cx="6981599" cy="52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3 main areas: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Hard</a:t>
            </a:r>
          </a:p>
          <a:p>
            <a:pPr lvl="2"/>
            <a:r>
              <a:rPr lang="en-US" dirty="0" smtClean="0"/>
              <a:t>Soft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Dimensionality reduction </a:t>
            </a:r>
          </a:p>
          <a:p>
            <a:pPr lvl="2"/>
            <a:r>
              <a:rPr lang="en-US" dirty="0" smtClean="0"/>
              <a:t>Matrix factorization – SVD, PCA, NNMF,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Association Rules Mining</a:t>
            </a:r>
          </a:p>
          <a:p>
            <a:pPr lvl="2"/>
            <a:r>
              <a:rPr lang="en-US" dirty="0" smtClean="0"/>
              <a:t>Shopping Basket Analysis </a:t>
            </a:r>
          </a:p>
          <a:p>
            <a:pPr lvl="3"/>
            <a:r>
              <a:rPr lang="en-US" dirty="0" smtClean="0"/>
              <a:t>e.g. Amazon – items commonly purchased together</a:t>
            </a:r>
          </a:p>
          <a:p>
            <a:pPr lvl="2"/>
            <a:r>
              <a:rPr lang="en-US" dirty="0" err="1" smtClean="0"/>
              <a:t>Apriori</a:t>
            </a:r>
            <a:endParaRPr lang="en-US" dirty="0" smtClean="0"/>
          </a:p>
          <a:p>
            <a:pPr lvl="2"/>
            <a:r>
              <a:rPr lang="en-US" dirty="0" err="1" smtClean="0"/>
              <a:t>Eclat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3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– Least Squares Fit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77" y="1621197"/>
            <a:ext cx="6981599" cy="52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4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- Orthogonal Least Squares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89"/>
            <a:ext cx="91440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Matrix Factorization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02" y="2006599"/>
            <a:ext cx="5434198" cy="33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905000"/>
            <a:ext cx="8775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866898"/>
            <a:ext cx="863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07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673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Yes, because matrix multiplication can be parallelized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Hard. Can plot top 2 components. But outputs a bunch a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483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Yes, because matrix multiplication can be parallelized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Hard. Can plot top 2 components. But outputs a bunch a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Can only learn linear transformations. Hidden structure in the data may not be linear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74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RAM.</a:t>
            </a:r>
          </a:p>
          <a:p>
            <a:pPr lvl="1"/>
            <a:r>
              <a:rPr lang="en-US" dirty="0" smtClean="0"/>
              <a:t>Can take advantage of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Yes, because matrix multiplication can be parallelized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Hard. Can plot top 2 components. But outputs a bunch a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Can only learn linear transformations. Hidden structure in the data may not be linear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Data needs to be converted to numeric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7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similarity function, can we group our data into distinct clusters?</a:t>
            </a:r>
          </a:p>
          <a:p>
            <a:r>
              <a:rPr lang="en-US" dirty="0" smtClean="0"/>
              <a:t>Algorithms:</a:t>
            </a:r>
          </a:p>
          <a:p>
            <a:pPr lvl="1"/>
            <a:r>
              <a:rPr lang="en-US" dirty="0" err="1" smtClean="0"/>
              <a:t>Kmeans</a:t>
            </a:r>
            <a:endParaRPr lang="en-US" dirty="0" smtClean="0"/>
          </a:p>
          <a:p>
            <a:pPr lvl="1"/>
            <a:r>
              <a:rPr lang="en-US" dirty="0" err="1" smtClean="0"/>
              <a:t>DBScan</a:t>
            </a:r>
            <a:r>
              <a:rPr lang="en-US" dirty="0" smtClean="0"/>
              <a:t> – density based</a:t>
            </a:r>
          </a:p>
          <a:p>
            <a:pPr lvl="1"/>
            <a:r>
              <a:rPr lang="en-US" dirty="0" smtClean="0"/>
              <a:t>Affinity Propagation (graph-based clustering)</a:t>
            </a:r>
          </a:p>
        </p:txBody>
      </p:sp>
    </p:spTree>
    <p:extLst>
      <p:ext uri="{BB962C8B-B14F-4D97-AF65-F5344CB8AC3E}">
        <p14:creationId xmlns:p14="http://schemas.microsoft.com/office/powerpoint/2010/main" val="91979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RAM.</a:t>
            </a:r>
          </a:p>
          <a:p>
            <a:pPr lvl="1"/>
            <a:r>
              <a:rPr lang="en-US" dirty="0" smtClean="0"/>
              <a:t>Can take advantage of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Yes, because matrix </a:t>
            </a:r>
            <a:r>
              <a:rPr lang="en-US" dirty="0" err="1" smtClean="0"/>
              <a:t>multpilication</a:t>
            </a:r>
            <a:r>
              <a:rPr lang="en-US" dirty="0" smtClean="0"/>
              <a:t> can be parallelized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Hard. Can plot top 2 components. But outputs a bunch a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Can only learn linear transformations. Hidden structure in the data may not be linear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Data needs to be converted to numeric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Extracts the data points that most explain variation in the data. So yes, provided it can be computed due to performance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50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Matrix factorization is very slow, requires a lot of RAM.</a:t>
            </a:r>
          </a:p>
          <a:p>
            <a:pPr lvl="1"/>
            <a:r>
              <a:rPr lang="en-US" dirty="0" smtClean="0"/>
              <a:t>Can take advantage of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Yes, because matrix multiplication can be parallelized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Hard. Can plot top 2 components. But outputs a bunch a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Can only learn linear transformations. Hidden structure in the data may not be linear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Data needs to be converted to numeric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Extracts the data points that most explain variation in the data. So yes, provided it can be computed due to performance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Only parameter is the number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76593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Market Basket Analysis</a:t>
            </a:r>
          </a:p>
          <a:p>
            <a:r>
              <a:rPr lang="en-US" dirty="0" smtClean="0"/>
              <a:t>Looks for items that commonly occur together</a:t>
            </a:r>
          </a:p>
          <a:p>
            <a:pPr lvl="1"/>
            <a:r>
              <a:rPr lang="en-US" dirty="0" smtClean="0"/>
              <a:t>E.g. {butter, milk} =&gt; {bread}</a:t>
            </a:r>
          </a:p>
          <a:p>
            <a:pPr lvl="1"/>
            <a:r>
              <a:rPr lang="en-US" dirty="0" smtClean="0"/>
              <a:t>E.g. {onions, potatoes, bread bun} =&gt; {burger}</a:t>
            </a:r>
          </a:p>
          <a:p>
            <a:r>
              <a:rPr lang="en-US" dirty="0" smtClean="0"/>
              <a:t>This is very useful for Pattern Discovery</a:t>
            </a:r>
          </a:p>
          <a:p>
            <a:pPr lvl="1"/>
            <a:r>
              <a:rPr lang="en-US" dirty="0" smtClean="0"/>
              <a:t>Discovering regularities in product purchase patterns in point of sales systems. This can aid marketing decisions, such as product placements, promotional pricing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Bioinformatics (such as gene analysis)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Deals with transactions</a:t>
            </a:r>
          </a:p>
          <a:p>
            <a:pPr lvl="1"/>
            <a:r>
              <a:rPr lang="en-US" dirty="0" smtClean="0"/>
              <a:t>Each transaction is a set of items (an </a:t>
            </a:r>
            <a:r>
              <a:rPr lang="en-US" b="1" dirty="0" err="1" smtClean="0"/>
              <a:t>itemset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57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Principle idea is to build up sets of frequent </a:t>
            </a:r>
            <a:r>
              <a:rPr lang="en-US" dirty="0" err="1" smtClean="0"/>
              <a:t>itemsets</a:t>
            </a:r>
            <a:r>
              <a:rPr lang="en-US" dirty="0" smtClean="0"/>
              <a:t> by extending each of the previous longest </a:t>
            </a:r>
            <a:r>
              <a:rPr lang="en-US" dirty="0" err="1" smtClean="0"/>
              <a:t>itemsets</a:t>
            </a:r>
            <a:r>
              <a:rPr lang="en-US" dirty="0" smtClean="0"/>
              <a:t> by one item</a:t>
            </a:r>
          </a:p>
          <a:p>
            <a:pPr marL="0" indent="0">
              <a:buNone/>
            </a:pPr>
            <a:r>
              <a:rPr lang="en-US" dirty="0" smtClean="0"/>
              <a:t>Only need to extend previously discovered </a:t>
            </a:r>
            <a:r>
              <a:rPr lang="en-US" dirty="0" err="1" smtClean="0"/>
              <a:t>itemsets</a:t>
            </a:r>
            <a:r>
              <a:rPr lang="en-US" dirty="0" smtClean="0"/>
              <a:t>, as those are the only ones that can be above the support threshold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all single items in the </a:t>
            </a:r>
            <a:r>
              <a:rPr lang="en-US" dirty="0" err="1" smtClean="0"/>
              <a:t>itemsets</a:t>
            </a:r>
            <a:r>
              <a:rPr lang="en-US" dirty="0" smtClean="0"/>
              <a:t> that occur above the support threshold -&gt; initial set of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err="1" smtClean="0"/>
              <a:t>itemset</a:t>
            </a:r>
            <a:r>
              <a:rPr lang="en-US" dirty="0" smtClean="0"/>
              <a:t> in the set with length k, generate new candidate </a:t>
            </a:r>
            <a:r>
              <a:rPr lang="en-US" dirty="0" err="1" smtClean="0"/>
              <a:t>itemsets</a:t>
            </a:r>
            <a:r>
              <a:rPr lang="en-US" dirty="0" smtClean="0"/>
              <a:t> (length k+1) by adding one item in turn from the initial </a:t>
            </a:r>
            <a:r>
              <a:rPr lang="en-US" dirty="0" err="1" smtClean="0"/>
              <a:t>itemset</a:t>
            </a:r>
            <a:r>
              <a:rPr lang="en-US" dirty="0" smtClean="0"/>
              <a:t> (where k=1)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all new candidate </a:t>
            </a:r>
            <a:r>
              <a:rPr lang="en-US" dirty="0" err="1" smtClean="0"/>
              <a:t>itemsets</a:t>
            </a:r>
            <a:r>
              <a:rPr lang="en-US" dirty="0" smtClean="0"/>
              <a:t> below support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2-3 until no more </a:t>
            </a:r>
            <a:r>
              <a:rPr lang="en-US" dirty="0" err="1" smtClean="0"/>
              <a:t>itemsets</a:t>
            </a:r>
            <a:r>
              <a:rPr lang="en-US" dirty="0" smtClean="0"/>
              <a:t> can be added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5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696938"/>
            <a:ext cx="5892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4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-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914" b="9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Bananas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 Addresses the Bananas problem</a:t>
            </a:r>
          </a:p>
          <a:p>
            <a:r>
              <a:rPr lang="en-US" dirty="0" smtClean="0"/>
              <a:t>Bananas are a very commonly purchased item</a:t>
            </a:r>
          </a:p>
          <a:p>
            <a:r>
              <a:rPr lang="en-US" dirty="0" smtClean="0"/>
              <a:t>If you look for rules using criteria, everything is associated with bananas</a:t>
            </a:r>
          </a:p>
          <a:p>
            <a:r>
              <a:rPr lang="en-US" dirty="0" smtClean="0"/>
              <a:t>Lift down weights the value by the probability of both items, correcting for this phenomena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85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863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2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specifies k – number of clusters used to group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k points from the dataset at random -&gt; initial cluster centers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the remaining data points to the cluster with the nearest cluster center (based on some similarity function)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the average point for each cluster -&gt; new cluster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2,3 until no points move between clusters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34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Yes – a grouping of items commonly found together with accompanying frequency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58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Yes – a grouping of items commonly found together with accompanying frequency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Ignores ordering of items. For that, use sequence mining.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637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Yes – a grouping of items commonly found together with accompanying frequency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Ignores ordering of items. For that, use sequence mining.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Categorical items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077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Yes – a grouping of items commonly found together with accompanying frequency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Ignores ordering of items. For that, use sequence mining.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Categorical items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N/A. Inputs are sets of items, of varying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922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7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Provided support threshold is relatively high, the rule length restricted, then efficient as only extends rules above support threshold.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lvl="1"/>
            <a:r>
              <a:rPr lang="en-US" dirty="0" smtClean="0"/>
              <a:t>Rules can be extended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Yes – a grouping of items commonly found together with accompanying frequency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lvl="1"/>
            <a:r>
              <a:rPr lang="en-US" dirty="0" smtClean="0"/>
              <a:t>Ignores ordering of items. For that, use sequence mining.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Categorical items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N/A. Inputs are sets of items, of varying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Pretty simple. Set threshold and go. </a:t>
            </a:r>
          </a:p>
          <a:p>
            <a:pPr lvl="1"/>
            <a:r>
              <a:rPr lang="en-US" dirty="0" smtClean="0"/>
              <a:t>May need some experimentation to determine appropriate threshold, but if too low, take only most frequent rules</a:t>
            </a:r>
          </a:p>
        </p:txBody>
      </p:sp>
    </p:spTree>
    <p:extLst>
      <p:ext uri="{BB962C8B-B14F-4D97-AF65-F5344CB8AC3E}">
        <p14:creationId xmlns:p14="http://schemas.microsoft.com/office/powerpoint/2010/main" val="129259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Algorithm Template – Some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strike="sngStrike" dirty="0">
                <a:solidFill>
                  <a:srgbClr val="FF0000"/>
                </a:solidFill>
              </a:rPr>
              <a:t>Prediction Accuracy on New </a:t>
            </a:r>
            <a:r>
              <a:rPr lang="en-US" b="1" strike="sngStrike" dirty="0" smtClean="0">
                <a:solidFill>
                  <a:srgbClr val="FF0000"/>
                </a:solidFill>
              </a:rPr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trike="sngStrike" dirty="0" smtClean="0">
                <a:solidFill>
                  <a:srgbClr val="FF0000"/>
                </a:solidFill>
              </a:rPr>
              <a:t>Bias / Variance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91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17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83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to assign a new data point to a cluster once trained. However, clustering is iterative, requires computing the distance between all pairs of points, and needs repeated runs to get the best clusters.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– compute similarities in parallel, assign to clusters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</a:t>
            </a:r>
            <a:r>
              <a:rPr lang="en-US" b="1" dirty="0"/>
              <a:t>(ease of use \ configuration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348</TotalTime>
  <Words>2950</Words>
  <Application>Microsoft Macintosh PowerPoint</Application>
  <PresentationFormat>On-screen Show (4:3)</PresentationFormat>
  <Paragraphs>400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Machine Learning Slides</vt:lpstr>
      <vt:lpstr>Unsupervised Learning</vt:lpstr>
      <vt:lpstr>Clustering</vt:lpstr>
      <vt:lpstr>K-Means</vt:lpstr>
      <vt:lpstr>K-Means</vt:lpstr>
      <vt:lpstr>Unsupervised Learning Algorithm Template – Some Changes</vt:lpstr>
      <vt:lpstr>Characteristics of K-Means</vt:lpstr>
      <vt:lpstr>Characteristics of K-Means</vt:lpstr>
      <vt:lpstr>Characteristics of K-Means</vt:lpstr>
      <vt:lpstr>Characteristics of K-Means</vt:lpstr>
      <vt:lpstr>Characteristics of K-Means</vt:lpstr>
      <vt:lpstr>Characteristics of K-Means</vt:lpstr>
      <vt:lpstr>Characteristics of K-Means</vt:lpstr>
      <vt:lpstr>Characteristics of K-Means</vt:lpstr>
      <vt:lpstr>K-Means - Limitations</vt:lpstr>
      <vt:lpstr>Other Clustering Algorithms</vt:lpstr>
      <vt:lpstr>Dimensionality Reduction</vt:lpstr>
      <vt:lpstr>PCA – A Dimensionality Reduction Algorithm</vt:lpstr>
      <vt:lpstr>Remember This?</vt:lpstr>
      <vt:lpstr>Linear Regression – Least Squares Fit</vt:lpstr>
      <vt:lpstr>PCA - Orthogonal Least Squares</vt:lpstr>
      <vt:lpstr>PCA - Matrix Factorization</vt:lpstr>
      <vt:lpstr>Denoising</vt:lpstr>
      <vt:lpstr>Denoising</vt:lpstr>
      <vt:lpstr>Characteristics of PCA</vt:lpstr>
      <vt:lpstr>Characteristics of PCA</vt:lpstr>
      <vt:lpstr>Characteristics of PCA</vt:lpstr>
      <vt:lpstr>Characteristics of PCA</vt:lpstr>
      <vt:lpstr>Characteristics of PCA</vt:lpstr>
      <vt:lpstr>Characteristics of PCA</vt:lpstr>
      <vt:lpstr>Characteristics of PCA</vt:lpstr>
      <vt:lpstr>Association Rules</vt:lpstr>
      <vt:lpstr>Apriori Algorithm</vt:lpstr>
      <vt:lpstr>Apriori Algorithm</vt:lpstr>
      <vt:lpstr>Association Rules - Constraints</vt:lpstr>
      <vt:lpstr>Bananas Problem</vt:lpstr>
      <vt:lpstr>Characteristics of Apriori</vt:lpstr>
      <vt:lpstr>Characteristics of Apriori</vt:lpstr>
      <vt:lpstr>Characteristics of Apriori</vt:lpstr>
      <vt:lpstr>Characteristics of Apriori</vt:lpstr>
      <vt:lpstr>Characteristics of Apriori</vt:lpstr>
      <vt:lpstr>Characteristics of Apriori</vt:lpstr>
      <vt:lpstr>Characteristics of Apriori</vt:lpstr>
      <vt:lpstr>Characteristics of Apriori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Slides</dc:title>
  <dc:creator>Simon Hughes</dc:creator>
  <cp:lastModifiedBy>Simon Hughes</cp:lastModifiedBy>
  <cp:revision>159</cp:revision>
  <dcterms:created xsi:type="dcterms:W3CDTF">2014-10-16T15:53:45Z</dcterms:created>
  <dcterms:modified xsi:type="dcterms:W3CDTF">2014-10-30T22:11:33Z</dcterms:modified>
</cp:coreProperties>
</file>