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notesMasterIdLst>
    <p:notesMasterId r:id="rId28"/>
  </p:notesMasterIdLst>
  <p:sldIdLst>
    <p:sldId id="256" r:id="rId2"/>
    <p:sldId id="265" r:id="rId3"/>
    <p:sldId id="276" r:id="rId4"/>
    <p:sldId id="257" r:id="rId5"/>
    <p:sldId id="258" r:id="rId6"/>
    <p:sldId id="259" r:id="rId7"/>
    <p:sldId id="266" r:id="rId8"/>
    <p:sldId id="267" r:id="rId9"/>
    <p:sldId id="271" r:id="rId10"/>
    <p:sldId id="268" r:id="rId11"/>
    <p:sldId id="269" r:id="rId12"/>
    <p:sldId id="270" r:id="rId13"/>
    <p:sldId id="272" r:id="rId14"/>
    <p:sldId id="275" r:id="rId15"/>
    <p:sldId id="261" r:id="rId16"/>
    <p:sldId id="273" r:id="rId17"/>
    <p:sldId id="260" r:id="rId18"/>
    <p:sldId id="262" r:id="rId19"/>
    <p:sldId id="264" r:id="rId20"/>
    <p:sldId id="263" r:id="rId21"/>
    <p:sldId id="274" r:id="rId22"/>
    <p:sldId id="277" r:id="rId23"/>
    <p:sldId id="279" r:id="rId24"/>
    <p:sldId id="282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3" autoAdjust="0"/>
    <p:restoredTop sz="84884" autoAdjust="0"/>
  </p:normalViewPr>
  <p:slideViewPr>
    <p:cSldViewPr snapToGrid="0" snapToObjects="1">
      <p:cViewPr>
        <p:scale>
          <a:sx n="95" d="100"/>
          <a:sy n="95" d="100"/>
        </p:scale>
        <p:origin x="-2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5EF03-DC0C-4148-9942-4394F6E8181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BC051-DE56-B046-89D5-51B05A2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baseline="0" dirty="0" smtClean="0"/>
              <a:t> is to provide an overview of the different concepts, and then cover the core algorithms, using the algorithms to expand on the concepts introduced earlier.</a:t>
            </a:r>
          </a:p>
          <a:p>
            <a:r>
              <a:rPr lang="en-US" baseline="0" dirty="0" smtClean="0"/>
              <a:t>Most of the early stuff won’t really make sense until they’ve seen some of the algorithm descriptions.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discuss Bias </a:t>
            </a:r>
            <a:r>
              <a:rPr lang="en-US" dirty="0" err="1" smtClean="0"/>
              <a:t>vs</a:t>
            </a:r>
            <a:r>
              <a:rPr lang="en-US" dirty="0" smtClean="0"/>
              <a:t> Variance</a:t>
            </a:r>
            <a:r>
              <a:rPr lang="en-US" baseline="0" dirty="0" smtClean="0"/>
              <a:t> and algorithm properties before going over in detail during the algorithms discussion</a:t>
            </a:r>
          </a:p>
          <a:p>
            <a:r>
              <a:rPr lang="en-US" baseline="0" dirty="0" smtClean="0"/>
              <a:t>For the supervised learning algorithms – talk about re-occurring concepts in ML algorithms – similarity, entropy \ trees, least squares fit, additive models, separating </a:t>
            </a:r>
            <a:r>
              <a:rPr lang="en-US" baseline="0" dirty="0" err="1" smtClean="0"/>
              <a:t>hyperplanes</a:t>
            </a:r>
            <a:r>
              <a:rPr lang="en-US" baseline="0" dirty="0" smtClean="0"/>
              <a:t>,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 Mitchel – i.e. the algorithm learns to reduce the</a:t>
            </a:r>
            <a:r>
              <a:rPr lang="en-US" baseline="0" dirty="0" smtClean="0"/>
              <a:t> number of mistakes (classification) or the size of the error from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PageRank is a machine learning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– training a car to race around a </a:t>
            </a:r>
            <a:r>
              <a:rPr lang="en-US" baseline="0" smtClean="0"/>
              <a:t>virtual track.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r>
              <a:rPr lang="en-US" baseline="0" dirty="0" smtClean="0"/>
              <a:t> into linear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October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October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385921-A91A-409C-921C-0E0EC1E750EC}" type="datetime2">
              <a:rPr lang="en-US" smtClean="0"/>
              <a:t>Thursday, October 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DePaul IPD Program Lecture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944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Movie Recommendations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743" b="7743"/>
          <a:stretch>
            <a:fillRect/>
          </a:stretch>
        </p:blipFill>
        <p:spPr>
          <a:xfrm>
            <a:off x="457200" y="1524000"/>
            <a:ext cx="8229600" cy="5120105"/>
          </a:xfrm>
        </p:spPr>
      </p:pic>
    </p:spTree>
    <p:extLst>
      <p:ext uri="{BB962C8B-B14F-4D97-AF65-F5344CB8AC3E}">
        <p14:creationId xmlns:p14="http://schemas.microsoft.com/office/powerpoint/2010/main" val="20989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Amazon’s “Customers … also bought”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6361" b="6361"/>
          <a:stretch>
            <a:fillRect/>
          </a:stretch>
        </p:blipFill>
        <p:spPr>
          <a:xfrm>
            <a:off x="1272674" y="1600200"/>
            <a:ext cx="6882063" cy="4876800"/>
          </a:xfrm>
        </p:spPr>
      </p:pic>
    </p:spTree>
    <p:extLst>
      <p:ext uri="{BB962C8B-B14F-4D97-AF65-F5344CB8AC3E}">
        <p14:creationId xmlns:p14="http://schemas.microsoft.com/office/powerpoint/2010/main" val="169808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Kayak Fare Predictor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534" b="1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343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More Jobs Like This</a:t>
            </a:r>
            <a:endParaRPr lang="en-US" dirty="0"/>
          </a:p>
        </p:txBody>
      </p:sp>
      <p:pic>
        <p:nvPicPr>
          <p:cNvPr id="4" name="Content Placeholder 3" descr="Screen Shot 2014-09-28 at 11.11.50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8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1819"/>
          </a:xfrm>
        </p:spPr>
        <p:txBody>
          <a:bodyPr/>
          <a:lstStyle/>
          <a:p>
            <a:r>
              <a:rPr lang="en-US" dirty="0" smtClean="0"/>
              <a:t>Mapping a set of inputs to a label</a:t>
            </a:r>
          </a:p>
          <a:p>
            <a:r>
              <a:rPr lang="en-US" dirty="0" smtClean="0"/>
              <a:t>Predicting some event, label or numeric value, categorizing some items</a:t>
            </a:r>
          </a:p>
          <a:p>
            <a:r>
              <a:rPr lang="en-US" dirty="0" smtClean="0"/>
              <a:t>E.g. predicting a person’s salary from their job description or determining the subject of a news article (sports, finance, news,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Tabular View: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50996"/>
              </p:ext>
            </p:extLst>
          </p:nvPr>
        </p:nvGraphicFramePr>
        <p:xfrm>
          <a:off x="762000" y="4538579"/>
          <a:ext cx="7924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4"/>
                <a:gridCol w="975895"/>
                <a:gridCol w="949158"/>
                <a:gridCol w="1016000"/>
                <a:gridCol w="1042737"/>
                <a:gridCol w="27913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</a:p>
                    <a:p>
                      <a:r>
                        <a:rPr lang="en-US" dirty="0" smtClean="0"/>
                        <a:t>(learn</a:t>
                      </a:r>
                      <a:r>
                        <a:rPr lang="en-US" baseline="0" dirty="0" smtClean="0"/>
                        <a:t> to predict)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0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of tasks previously requiring intelligence and domain expertise</a:t>
            </a:r>
          </a:p>
          <a:p>
            <a:r>
              <a:rPr lang="en-US" dirty="0" smtClean="0"/>
              <a:t>Solve </a:t>
            </a:r>
            <a:r>
              <a:rPr lang="en-US" b="1" dirty="0" smtClean="0"/>
              <a:t>very hard </a:t>
            </a:r>
            <a:r>
              <a:rPr lang="en-US" dirty="0" smtClean="0"/>
              <a:t>problems that defy a programmatic solution</a:t>
            </a:r>
          </a:p>
          <a:p>
            <a:pPr lvl="1"/>
            <a:r>
              <a:rPr lang="en-US" dirty="0" smtClean="0"/>
              <a:t>e.g. recent ILSVCR Google object recognition results (</a:t>
            </a:r>
            <a:r>
              <a:rPr lang="en-US" dirty="0" err="1" smtClean="0"/>
              <a:t>Imagenet</a:t>
            </a:r>
            <a:r>
              <a:rPr lang="en-US" dirty="0" smtClean="0"/>
              <a:t> dataset)</a:t>
            </a:r>
          </a:p>
          <a:p>
            <a:r>
              <a:rPr lang="en-US" dirty="0" smtClean="0"/>
              <a:t>Consistent error rate</a:t>
            </a:r>
          </a:p>
          <a:p>
            <a:r>
              <a:rPr lang="en-US" dirty="0" smtClean="0"/>
              <a:t>Adapt to changing conditions</a:t>
            </a:r>
          </a:p>
          <a:p>
            <a:pPr lvl="1"/>
            <a:r>
              <a:rPr lang="en-US" dirty="0" smtClean="0"/>
              <a:t>e.g.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3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Classification</a:t>
            </a:r>
          </a:p>
          <a:p>
            <a:pPr lvl="1"/>
            <a:r>
              <a:rPr lang="en-US" dirty="0" smtClean="0"/>
              <a:t>Predict a categorical (nominal) value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E.g. rain tomorrow? Yes/No Has Brain Tumor? True\False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Multiclass</a:t>
            </a:r>
          </a:p>
          <a:p>
            <a:pPr lvl="2"/>
            <a:r>
              <a:rPr lang="en-US" dirty="0" smtClean="0"/>
              <a:t>E.g. What language is this document written in?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Rest \ One </a:t>
            </a:r>
            <a:r>
              <a:rPr lang="en-US" dirty="0" err="1" smtClean="0"/>
              <a:t>vs</a:t>
            </a:r>
            <a:r>
              <a:rPr lang="en-US" dirty="0" smtClean="0"/>
              <a:t> All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One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Multi-class, Multi-label</a:t>
            </a:r>
          </a:p>
          <a:p>
            <a:pPr lvl="2"/>
            <a:r>
              <a:rPr lang="en-US" dirty="0" smtClean="0"/>
              <a:t>What entities are mentioned in this sentence? Places, People, Countries, Companies?</a:t>
            </a:r>
          </a:p>
          <a:p>
            <a:pPr lvl="1"/>
            <a:r>
              <a:rPr lang="en-US" dirty="0" smtClean="0"/>
              <a:t>All strategies reducible to One </a:t>
            </a:r>
            <a:r>
              <a:rPr lang="en-US" dirty="0" err="1" smtClean="0"/>
              <a:t>vs</a:t>
            </a:r>
            <a:r>
              <a:rPr lang="en-US" dirty="0" smtClean="0"/>
              <a:t> Rest strategy</a:t>
            </a:r>
          </a:p>
          <a:p>
            <a:r>
              <a:rPr lang="en-US" b="1" dirty="0" smtClean="0"/>
              <a:t>Regression</a:t>
            </a:r>
          </a:p>
          <a:p>
            <a:pPr lvl="1"/>
            <a:r>
              <a:rPr lang="en-US" dirty="0" smtClean="0"/>
              <a:t>Predict a continuous variable (real number)</a:t>
            </a:r>
          </a:p>
          <a:p>
            <a:pPr lvl="1"/>
            <a:r>
              <a:rPr lang="en-US" dirty="0" smtClean="0"/>
              <a:t>E.g. what will the price of gasoline be in a month? What will be the temperature tomorrow?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7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06474"/>
            <a:ext cx="8229600" cy="14504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Searching through potential solutions, to find the best solution to a problem</a:t>
            </a:r>
          </a:p>
          <a:p>
            <a:r>
              <a:rPr lang="en-US" dirty="0" smtClean="0"/>
              <a:t>Best: Cheapest, fastest, shortest,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Important applications to optimizing machine learning algorithms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01587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8389"/>
            <a:ext cx="8229600" cy="259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Finding patterns in data</a:t>
            </a:r>
          </a:p>
          <a:p>
            <a:pPr lvl="1"/>
            <a:r>
              <a:rPr lang="en-US" dirty="0" smtClean="0"/>
              <a:t>Clustering: Grouping data points by similarity</a:t>
            </a:r>
          </a:p>
          <a:p>
            <a:pPr lvl="1"/>
            <a:r>
              <a:rPr lang="en-US" dirty="0" smtClean="0"/>
              <a:t>Dimensionality Reduction: Projecting data into a lower dimensional space</a:t>
            </a:r>
          </a:p>
          <a:p>
            <a:pPr lvl="1"/>
            <a:r>
              <a:rPr lang="en-US" dirty="0" smtClean="0"/>
              <a:t>Association Rules Mining: Find attributes that tend to occur together – market basket analysis</a:t>
            </a:r>
          </a:p>
          <a:p>
            <a:pPr lvl="2"/>
            <a:r>
              <a:rPr lang="en-US" dirty="0" smtClean="0"/>
              <a:t>Can also be supervised with a target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9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act optimally from interacting in some environment</a:t>
            </a:r>
          </a:p>
          <a:p>
            <a:r>
              <a:rPr lang="en-US" dirty="0" smtClean="0"/>
              <a:t>Learning is usually online</a:t>
            </a:r>
            <a:endParaRPr lang="en-US" dirty="0"/>
          </a:p>
          <a:p>
            <a:r>
              <a:rPr lang="en-US" dirty="0" smtClean="0"/>
              <a:t>Reward \ Punishment drives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apply machine learning (and when not to)</a:t>
            </a:r>
          </a:p>
          <a:p>
            <a:r>
              <a:rPr lang="en-US" dirty="0" smtClean="0"/>
              <a:t>The limitations of machine learning</a:t>
            </a:r>
          </a:p>
          <a:p>
            <a:r>
              <a:rPr lang="en-US" dirty="0" smtClean="0"/>
              <a:t>Understand what type of problem you are facing</a:t>
            </a:r>
          </a:p>
          <a:p>
            <a:r>
              <a:rPr lang="en-US" dirty="0" smtClean="0"/>
              <a:t>How to evaluate the advantages and drawbacks of different algorithms</a:t>
            </a:r>
          </a:p>
          <a:p>
            <a:r>
              <a:rPr lang="en-US" dirty="0" smtClean="0"/>
              <a:t>Know some of the main machine learning algorithms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57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606842"/>
            <a:ext cx="8229600" cy="4077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someone’s credit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Accepting \ Denying car insurance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Compressing a large dataset to speed up some machine learning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this document written in a positive, negative or neutral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Discovering groups of similar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which books are bought together on an online bookstore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to fly a drone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Predicting a second hand car’s value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700421"/>
            <a:ext cx="8229600" cy="4157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Predicting the value of the S&amp;P tomorrow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what (letter) grade to assign an essay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A robot learning to navigate a maze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which content to display on an online news site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Finding the shortest route to deliver a set of parcels from a parcel delivery company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if a document is relevant to a search engine query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What set of investments will maximize my rate of return while reducing my risk profile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Tagging an image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(ML) algorithms learn from historical data - equivalent to a </a:t>
            </a:r>
            <a:r>
              <a:rPr lang="en-US" b="1" dirty="0" smtClean="0"/>
              <a:t>observational study</a:t>
            </a:r>
          </a:p>
          <a:p>
            <a:r>
              <a:rPr lang="en-US" dirty="0" smtClean="0"/>
              <a:t>Detects </a:t>
            </a:r>
            <a:r>
              <a:rPr lang="en-US" b="1" dirty="0" smtClean="0"/>
              <a:t>correlation NOT causation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“Correlation does not equal causation”</a:t>
            </a:r>
          </a:p>
          <a:p>
            <a:r>
              <a:rPr lang="en-US" dirty="0"/>
              <a:t>ML algorithms </a:t>
            </a:r>
            <a:r>
              <a:rPr lang="en-US" dirty="0" smtClean="0"/>
              <a:t>can indicate </a:t>
            </a:r>
            <a:r>
              <a:rPr lang="en-US" dirty="0"/>
              <a:t>potential causal </a:t>
            </a:r>
            <a:r>
              <a:rPr lang="en-US" dirty="0" smtClean="0"/>
              <a:t>factors but..</a:t>
            </a:r>
            <a:endParaRPr lang="en-US" dirty="0"/>
          </a:p>
          <a:p>
            <a:r>
              <a:rPr lang="en-US" dirty="0" smtClean="0"/>
              <a:t>Experiments – such as </a:t>
            </a:r>
            <a:r>
              <a:rPr lang="en-US" b="1" dirty="0" smtClean="0"/>
              <a:t>randomized controlled trials</a:t>
            </a:r>
            <a:r>
              <a:rPr lang="en-US" dirty="0" smtClean="0"/>
              <a:t> – required to determine causality</a:t>
            </a:r>
          </a:p>
        </p:txBody>
      </p:sp>
    </p:spTree>
    <p:extLst>
      <p:ext uri="{BB962C8B-B14F-4D97-AF65-F5344CB8AC3E}">
        <p14:creationId xmlns:p14="http://schemas.microsoft.com/office/powerpoint/2010/main" val="248417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predictions \ classifications from data (main use)</a:t>
            </a:r>
          </a:p>
          <a:p>
            <a:r>
              <a:rPr lang="en-US" dirty="0"/>
              <a:t>Indicate potential causal factors</a:t>
            </a:r>
          </a:p>
          <a:p>
            <a:r>
              <a:rPr lang="en-US" dirty="0"/>
              <a:t>Provide an possible interpretation for some phenomenon</a:t>
            </a:r>
          </a:p>
          <a:p>
            <a:r>
              <a:rPr lang="en-US" dirty="0"/>
              <a:t>Find unknown patterns in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Machine Learning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Generalization – create a model that generalizes to new unseen data</a:t>
            </a:r>
          </a:p>
          <a:p>
            <a:r>
              <a:rPr lang="en-US" dirty="0" smtClean="0"/>
              <a:t>Train model on one dataset (training data), evaluate on second unseen dataset (validation dataset \ test dataset)</a:t>
            </a:r>
          </a:p>
          <a:p>
            <a:r>
              <a:rPr lang="en-US" dirty="0" smtClean="0"/>
              <a:t>Performance on the validation data is all that matters</a:t>
            </a:r>
          </a:p>
          <a:p>
            <a:r>
              <a:rPr lang="en-US" dirty="0" smtClean="0"/>
              <a:t>2 Challenges to achieving low out of sample error: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(a.k.a. variance)</a:t>
            </a:r>
          </a:p>
          <a:p>
            <a:pPr lvl="2"/>
            <a:r>
              <a:rPr lang="en-US" dirty="0" smtClean="0"/>
              <a:t>Model has memorized training data</a:t>
            </a:r>
          </a:p>
          <a:p>
            <a:pPr lvl="2"/>
            <a:r>
              <a:rPr lang="en-US" dirty="0" smtClean="0"/>
              <a:t>Model has not generalized</a:t>
            </a:r>
          </a:p>
          <a:p>
            <a:pPr lvl="2"/>
            <a:r>
              <a:rPr lang="en-US" dirty="0" smtClean="0"/>
              <a:t>Test analogy – model has memorized the questions and answers to some test, rather than understood the subject matter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 (a.k.a. bias)</a:t>
            </a:r>
          </a:p>
          <a:p>
            <a:pPr lvl="2"/>
            <a:r>
              <a:rPr lang="en-US" dirty="0" smtClean="0"/>
              <a:t>Model structure is a poor fit for the problem</a:t>
            </a:r>
          </a:p>
          <a:p>
            <a:pPr lvl="2"/>
            <a:r>
              <a:rPr lang="en-US" dirty="0" smtClean="0"/>
              <a:t>Two key ways this is manifested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Linear models on non-linear data, or the learner is unable to capture the structural shape of the problem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Independence assumptions between features that are highly inter-dependent</a:t>
            </a:r>
          </a:p>
        </p:txBody>
      </p:sp>
    </p:spTree>
    <p:extLst>
      <p:ext uri="{BB962C8B-B14F-4D97-AF65-F5344CB8AC3E}">
        <p14:creationId xmlns:p14="http://schemas.microsoft.com/office/powerpoint/2010/main" val="15310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Dice.com’s</a:t>
            </a:r>
            <a:r>
              <a:rPr lang="en-US" dirty="0" smtClean="0"/>
              <a:t> Chief Data Scientist</a:t>
            </a:r>
          </a:p>
          <a:p>
            <a:pPr lvl="1"/>
            <a:r>
              <a:rPr lang="en-US" dirty="0" smtClean="0"/>
              <a:t>Data Science labs page</a:t>
            </a:r>
          </a:p>
          <a:p>
            <a:r>
              <a:rPr lang="en-US" dirty="0" smtClean="0"/>
              <a:t>DePaul PhD Candidate, Machine Learning and NLP</a:t>
            </a:r>
          </a:p>
          <a:p>
            <a:pPr lvl="1"/>
            <a:r>
              <a:rPr lang="en-US" dirty="0" smtClean="0"/>
              <a:t>Dissertation Topic: Extracting Causal Inferences from Student Essays to Construct a Semantic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is Machine Learning?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Types of Machine Learning Problems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Reinforcement </a:t>
            </a:r>
            <a:r>
              <a:rPr lang="en-US" dirty="0" smtClean="0"/>
              <a:t>Learning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 of Machine Learning</a:t>
            </a:r>
          </a:p>
          <a:p>
            <a:pPr lvl="1"/>
            <a:r>
              <a:rPr lang="en-US" dirty="0" smtClean="0"/>
              <a:t>When to apply Machine Learning</a:t>
            </a:r>
          </a:p>
          <a:p>
            <a:pPr lvl="1"/>
            <a:r>
              <a:rPr lang="en-US" dirty="0" smtClean="0"/>
              <a:t>What are the limitations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6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Bias Variance Trade Off</a:t>
            </a:r>
          </a:p>
          <a:p>
            <a:pPr lvl="1"/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Definition of regularization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Introduction to Machine Learning Algorithms</a:t>
            </a:r>
          </a:p>
          <a:p>
            <a:pPr lvl="1"/>
            <a:r>
              <a:rPr lang="en-US" dirty="0" smtClean="0"/>
              <a:t>Anatomy of an ML algorithm</a:t>
            </a:r>
          </a:p>
          <a:p>
            <a:pPr lvl="2"/>
            <a:r>
              <a:rPr lang="en-US" dirty="0" smtClean="0"/>
              <a:t>Learning algorithm</a:t>
            </a:r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/>
              <a:t>Objective (loss)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Important Attributes of a Machine Learning Algorithm to consider</a:t>
            </a:r>
          </a:p>
          <a:p>
            <a:pPr lvl="2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Interpretability</a:t>
            </a:r>
          </a:p>
          <a:p>
            <a:pPr lvl="2"/>
            <a:r>
              <a:rPr lang="en-US" dirty="0" smtClean="0"/>
              <a:t>Simplicity</a:t>
            </a:r>
          </a:p>
          <a:p>
            <a:pPr lvl="3"/>
            <a:r>
              <a:rPr lang="en-US" dirty="0" smtClean="0"/>
              <a:t>Definition of </a:t>
            </a:r>
            <a:r>
              <a:rPr lang="en-US" dirty="0" err="1" smtClean="0"/>
              <a:t>hyperparameter</a:t>
            </a:r>
            <a:endParaRPr lang="en-US" dirty="0" smtClean="0"/>
          </a:p>
          <a:p>
            <a:pPr lvl="2"/>
            <a:r>
              <a:rPr lang="en-US" dirty="0" smtClean="0"/>
              <a:t>Robustness to Noise</a:t>
            </a:r>
          </a:p>
          <a:p>
            <a:pPr lvl="2"/>
            <a:r>
              <a:rPr lang="en-US" dirty="0" smtClean="0"/>
              <a:t>Bias</a:t>
            </a:r>
          </a:p>
          <a:p>
            <a:pPr lvl="2"/>
            <a:r>
              <a:rPr lang="en-US" dirty="0" smtClean="0"/>
              <a:t>Scalability (Large # rows, Large # dimensions, </a:t>
            </a:r>
            <a:r>
              <a:rPr lang="en-US" dirty="0" err="1" smtClean="0"/>
              <a:t>Vectorize</a:t>
            </a:r>
            <a:r>
              <a:rPr lang="en-US" dirty="0" smtClean="0"/>
              <a:t>? </a:t>
            </a:r>
            <a:r>
              <a:rPr lang="en-US" dirty="0"/>
              <a:t>P</a:t>
            </a:r>
            <a:r>
              <a:rPr lang="en-US" dirty="0" smtClean="0"/>
              <a:t>arallelize?)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Core Supervised Learning Algorithms</a:t>
            </a:r>
          </a:p>
          <a:p>
            <a:pPr lvl="1"/>
            <a:r>
              <a:rPr lang="en-US" dirty="0" smtClean="0"/>
              <a:t>Linear and Logistic Regression</a:t>
            </a:r>
          </a:p>
          <a:p>
            <a:pPr lvl="2"/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 smtClean="0"/>
          </a:p>
          <a:p>
            <a:pPr lvl="2"/>
            <a:r>
              <a:rPr lang="en-US" dirty="0" smtClean="0"/>
              <a:t>What is a linear model?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Ensembles – what and why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46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Unsupervised Learning</a:t>
            </a:r>
          </a:p>
          <a:p>
            <a:pPr lvl="1"/>
            <a:r>
              <a:rPr lang="en-US" dirty="0"/>
              <a:t>Clustering – k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Association Rule Mining</a:t>
            </a:r>
            <a:endParaRPr lang="en-US" dirty="0"/>
          </a:p>
          <a:p>
            <a:pPr lvl="1"/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Optimization</a:t>
            </a:r>
            <a:endParaRPr lang="en-US" b="1" dirty="0"/>
          </a:p>
          <a:p>
            <a:pPr lvl="1"/>
            <a:r>
              <a:rPr lang="en-US" dirty="0"/>
              <a:t>Genetic Algorithms</a:t>
            </a:r>
          </a:p>
          <a:p>
            <a:pPr lvl="1"/>
            <a:r>
              <a:rPr lang="en-US" dirty="0"/>
              <a:t>Other algorithms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b="1" dirty="0" smtClean="0"/>
              <a:t>Reinforcement Learning</a:t>
            </a:r>
          </a:p>
          <a:p>
            <a:pPr lvl="1"/>
            <a:r>
              <a:rPr lang="en-US" dirty="0" smtClean="0"/>
              <a:t>Content Recommendations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en-US" b="1" dirty="0" smtClean="0"/>
              <a:t>Deep Learning</a:t>
            </a:r>
          </a:p>
          <a:p>
            <a:pPr lvl="1"/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deep learning?</a:t>
            </a:r>
          </a:p>
          <a:p>
            <a:pPr lvl="1"/>
            <a:r>
              <a:rPr lang="en-US" dirty="0" smtClean="0"/>
              <a:t>Extension from Neural Networks</a:t>
            </a:r>
          </a:p>
          <a:p>
            <a:pPr lvl="1"/>
            <a:r>
              <a:rPr lang="en-US" dirty="0" smtClean="0"/>
              <a:t>When to consider deep learning, and when not</a:t>
            </a:r>
          </a:p>
        </p:txBody>
      </p:sp>
    </p:spTree>
    <p:extLst>
      <p:ext uri="{BB962C8B-B14F-4D97-AF65-F5344CB8AC3E}">
        <p14:creationId xmlns:p14="http://schemas.microsoft.com/office/powerpoint/2010/main" val="110663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example definitions:</a:t>
            </a:r>
            <a:endParaRPr lang="en-US" dirty="0"/>
          </a:p>
          <a:p>
            <a:r>
              <a:rPr lang="en-US" b="1" dirty="0" smtClean="0"/>
              <a:t>Arthur Samuels (1959)</a:t>
            </a:r>
          </a:p>
          <a:p>
            <a:pPr lvl="1"/>
            <a:r>
              <a:rPr lang="en-US" i="1" dirty="0" smtClean="0"/>
              <a:t> “Field of study that gives computers the ability to learn without being explicitly programmed”</a:t>
            </a:r>
          </a:p>
          <a:p>
            <a:r>
              <a:rPr lang="en-US" b="1" dirty="0" smtClean="0"/>
              <a:t>Tom Mitchel (1999)</a:t>
            </a:r>
          </a:p>
          <a:p>
            <a:pPr lvl="1"/>
            <a:r>
              <a:rPr lang="en-US" i="1" dirty="0"/>
              <a:t>“A computer program is said to learn from experience E with respect to some class of tasks T and performance measure P, if its performance at tasks in T, as measured by P, improves with experience E</a:t>
            </a:r>
            <a:r>
              <a:rPr lang="en-US" i="1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92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Machine Learning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3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Arises from the 2 fields of artificial intelligence and statistics</a:t>
            </a:r>
          </a:p>
          <a:p>
            <a:r>
              <a:rPr lang="en-US" dirty="0"/>
              <a:t>The most </a:t>
            </a:r>
            <a:r>
              <a:rPr lang="en-US" dirty="0" smtClean="0"/>
              <a:t>commercially successful </a:t>
            </a:r>
            <a:r>
              <a:rPr lang="en-US" dirty="0"/>
              <a:t>application of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Traditional AI deals with </a:t>
            </a:r>
            <a:r>
              <a:rPr lang="en-US" b="1" dirty="0" smtClean="0"/>
              <a:t>reasoning</a:t>
            </a:r>
            <a:r>
              <a:rPr lang="en-US" dirty="0" smtClean="0"/>
              <a:t> i.e. logical inference, game theory and planning.</a:t>
            </a:r>
          </a:p>
          <a:p>
            <a:r>
              <a:rPr lang="en-US" dirty="0" smtClean="0"/>
              <a:t>Machine learning focuses on </a:t>
            </a:r>
            <a:r>
              <a:rPr lang="en-US" b="1" dirty="0" smtClean="0"/>
              <a:t>learning</a:t>
            </a:r>
            <a:r>
              <a:rPr lang="en-US" dirty="0" smtClean="0"/>
              <a:t> from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2552" y="388219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Machine Learning in the Web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552" y="4886160"/>
            <a:ext cx="8229600" cy="71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examples of machine learning: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7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 + Knowledge Graph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4244" b="42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26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6114</TotalTime>
  <Words>1365</Words>
  <Application>Microsoft Macintosh PowerPoint</Application>
  <PresentationFormat>On-screen Show (4:3)</PresentationFormat>
  <Paragraphs>238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Machine Learning</vt:lpstr>
      <vt:lpstr>Learning Goals</vt:lpstr>
      <vt:lpstr>Who Am I?</vt:lpstr>
      <vt:lpstr>Overview</vt:lpstr>
      <vt:lpstr>Overview</vt:lpstr>
      <vt:lpstr>Overview</vt:lpstr>
      <vt:lpstr>What is Machine Learning?</vt:lpstr>
      <vt:lpstr>Is Machine Learning AI?</vt:lpstr>
      <vt:lpstr>Google Search + Knowledge Graph</vt:lpstr>
      <vt:lpstr>Google Translate</vt:lpstr>
      <vt:lpstr>Netflix Movie Recommendations</vt:lpstr>
      <vt:lpstr>Amazon’s “Customers … also bought”</vt:lpstr>
      <vt:lpstr>Kayak Fare Predictor</vt:lpstr>
      <vt:lpstr>Dice More Jobs Like This</vt:lpstr>
      <vt:lpstr>Supervised Learning</vt:lpstr>
      <vt:lpstr>Why Do Machine Learning?</vt:lpstr>
      <vt:lpstr>Classification Problems</vt:lpstr>
      <vt:lpstr>Unsupervised Learning</vt:lpstr>
      <vt:lpstr>Reinforcement Learning</vt:lpstr>
      <vt:lpstr>What Kind of Problem?</vt:lpstr>
      <vt:lpstr>What Kind of Problem…</vt:lpstr>
      <vt:lpstr>Limitations of Machine Learning</vt:lpstr>
      <vt:lpstr>Why use Machine Learning?</vt:lpstr>
      <vt:lpstr>Why use Machine Learning?</vt:lpstr>
      <vt:lpstr>What is the Goal of Training a ML Algorithm</vt:lpstr>
      <vt:lpstr>What is the Goal of Training a Machine Learning Algorithm?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 Hughes</dc:creator>
  <cp:lastModifiedBy>Simon Hughes</cp:lastModifiedBy>
  <cp:revision>212</cp:revision>
  <dcterms:created xsi:type="dcterms:W3CDTF">2014-09-27T20:21:41Z</dcterms:created>
  <dcterms:modified xsi:type="dcterms:W3CDTF">2014-10-02T20:58:07Z</dcterms:modified>
</cp:coreProperties>
</file>