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5"/>
  </p:sldMasterIdLst>
  <p:notesMasterIdLst>
    <p:notesMasterId r:id="rId21"/>
  </p:notesMasterIdLst>
  <p:handoutMasterIdLst>
    <p:handoutMasterId r:id="rId22"/>
  </p:handoutMasterIdLst>
  <p:sldIdLst>
    <p:sldId id="1994" r:id="rId6"/>
    <p:sldId id="1529" r:id="rId7"/>
    <p:sldId id="1999" r:id="rId8"/>
    <p:sldId id="2779" r:id="rId9"/>
    <p:sldId id="2000" r:id="rId10"/>
    <p:sldId id="2001" r:id="rId11"/>
    <p:sldId id="2004" r:id="rId12"/>
    <p:sldId id="2003" r:id="rId13"/>
    <p:sldId id="2002" r:id="rId14"/>
    <p:sldId id="2005" r:id="rId15"/>
    <p:sldId id="2782" r:id="rId16"/>
    <p:sldId id="2778" r:id="rId17"/>
    <p:sldId id="2781" r:id="rId18"/>
    <p:sldId id="2780" r:id="rId19"/>
    <p:sldId id="1532"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B01"/>
    <a:srgbClr val="000000"/>
    <a:srgbClr val="FFFFFF"/>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86061" autoAdjust="0"/>
  </p:normalViewPr>
  <p:slideViewPr>
    <p:cSldViewPr snapToGrid="0">
      <p:cViewPr varScale="1">
        <p:scale>
          <a:sx n="107" d="100"/>
          <a:sy n="107" d="100"/>
        </p:scale>
        <p:origin x="1142" y="8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6/22/2020 11:03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6/22/2020 11:03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6/22/2020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6/22/2020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81726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6/22/2020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890677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6/22/2020 11:03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3395601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0"/>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610" r:id="rId3"/>
    <p:sldLayoutId id="2147484833" r:id="rId4"/>
    <p:sldLayoutId id="2147484710" r:id="rId5"/>
    <p:sldLayoutId id="2147484240" r:id="rId6"/>
    <p:sldLayoutId id="2147484736" r:id="rId7"/>
    <p:sldLayoutId id="2147484474" r:id="rId8"/>
    <p:sldLayoutId id="2147484639" r:id="rId9"/>
    <p:sldLayoutId id="2147484603" r:id="rId10"/>
    <p:sldLayoutId id="2147484249" r:id="rId11"/>
    <p:sldLayoutId id="2147484584" r:id="rId12"/>
    <p:sldLayoutId id="2147484671" r:id="rId13"/>
    <p:sldLayoutId id="2147484673" r:id="rId14"/>
    <p:sldLayoutId id="2147484585" r:id="rId15"/>
    <p:sldLayoutId id="2147484299" r:id="rId16"/>
    <p:sldLayoutId id="2147484263" r:id="rId17"/>
    <p:sldLayoutId id="2147484940" r:id="rId1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hyperlink" Target="http://2013hs.igem.org/Team:NGSS_AEI_TURKEY" TargetMode="External"/><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11" Type="http://schemas.openxmlformats.org/officeDocument/2006/relationships/image" Target="../media/image24.png"/><Relationship Id="rId5" Type="http://schemas.openxmlformats.org/officeDocument/2006/relationships/image" Target="../media/image19.png"/><Relationship Id="rId10" Type="http://schemas.openxmlformats.org/officeDocument/2006/relationships/image" Target="../media/image23.svg"/><Relationship Id="rId4" Type="http://schemas.openxmlformats.org/officeDocument/2006/relationships/image" Target="../media/image18.sv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2979778"/>
            <a:ext cx="6438037" cy="553998"/>
          </a:xfrm>
        </p:spPr>
        <p:txBody>
          <a:bodyPr/>
          <a:lstStyle/>
          <a:p>
            <a:r>
              <a:rPr lang="en-US" dirty="0"/>
              <a:t>Azure Bastion</a:t>
            </a:r>
          </a:p>
        </p:txBody>
      </p:sp>
      <p:pic>
        <p:nvPicPr>
          <p:cNvPr id="3" name="Graphic 2">
            <a:extLst>
              <a:ext uri="{FF2B5EF4-FFF2-40B4-BE49-F238E27FC236}">
                <a16:creationId xmlns:a16="http://schemas.microsoft.com/office/drawing/2014/main" id="{7F83F5F4-1150-4595-AD3E-486C4264B6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07847" y="1469750"/>
            <a:ext cx="4128051" cy="4128051"/>
          </a:xfrm>
          <a:prstGeom prst="rect">
            <a:avLst/>
          </a:prstGeom>
        </p:spPr>
      </p:pic>
    </p:spTree>
    <p:extLst>
      <p:ext uri="{BB962C8B-B14F-4D97-AF65-F5344CB8AC3E}">
        <p14:creationId xmlns:p14="http://schemas.microsoft.com/office/powerpoint/2010/main" val="311701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Bastion</a:t>
            </a:r>
          </a:p>
        </p:txBody>
      </p:sp>
    </p:spTree>
    <p:extLst>
      <p:ext uri="{BB962C8B-B14F-4D97-AF65-F5344CB8AC3E}">
        <p14:creationId xmlns:p14="http://schemas.microsoft.com/office/powerpoint/2010/main" val="170372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3176C9-7263-0C48-A327-B4C747AF2E41}"/>
              </a:ext>
            </a:extLst>
          </p:cNvPr>
          <p:cNvSpPr>
            <a:spLocks noGrp="1"/>
          </p:cNvSpPr>
          <p:nvPr>
            <p:ph type="title"/>
          </p:nvPr>
        </p:nvSpPr>
        <p:spPr/>
        <p:txBody>
          <a:bodyPr/>
          <a:lstStyle/>
          <a:p>
            <a:r>
              <a:rPr lang="en-US" dirty="0"/>
              <a:t>Azure Bastion – Managed jump box</a:t>
            </a:r>
          </a:p>
        </p:txBody>
      </p:sp>
      <p:sp>
        <p:nvSpPr>
          <p:cNvPr id="44" name="Rectangle 43">
            <a:extLst>
              <a:ext uri="{FF2B5EF4-FFF2-40B4-BE49-F238E27FC236}">
                <a16:creationId xmlns:a16="http://schemas.microsoft.com/office/drawing/2014/main" id="{1EC44C99-90E8-44AA-9CFB-8337A748F9A7}"/>
              </a:ext>
            </a:extLst>
          </p:cNvPr>
          <p:cNvSpPr/>
          <p:nvPr/>
        </p:nvSpPr>
        <p:spPr>
          <a:xfrm>
            <a:off x="5589347" y="4326690"/>
            <a:ext cx="1720054" cy="1335132"/>
          </a:xfrm>
          <a:prstGeom prst="rect">
            <a:avLst/>
          </a:prstGeom>
          <a:noFill/>
          <a:ln w="28575">
            <a:solidFill>
              <a:srgbClr val="3899C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5" name="Rectangle 44">
            <a:extLst>
              <a:ext uri="{FF2B5EF4-FFF2-40B4-BE49-F238E27FC236}">
                <a16:creationId xmlns:a16="http://schemas.microsoft.com/office/drawing/2014/main" id="{ADD2A456-EA5D-4ECE-99FD-A11F9E395AED}"/>
              </a:ext>
            </a:extLst>
          </p:cNvPr>
          <p:cNvSpPr/>
          <p:nvPr/>
        </p:nvSpPr>
        <p:spPr>
          <a:xfrm>
            <a:off x="1957388" y="5402020"/>
            <a:ext cx="142205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Azure Portal</a:t>
            </a:r>
          </a:p>
        </p:txBody>
      </p:sp>
      <p:cxnSp>
        <p:nvCxnSpPr>
          <p:cNvPr id="46" name="Straight Arrow Connector 45">
            <a:extLst>
              <a:ext uri="{FF2B5EF4-FFF2-40B4-BE49-F238E27FC236}">
                <a16:creationId xmlns:a16="http://schemas.microsoft.com/office/drawing/2014/main" id="{3713F086-360C-4F82-81B1-D51446DFE599}"/>
              </a:ext>
            </a:extLst>
          </p:cNvPr>
          <p:cNvCxnSpPr>
            <a:cxnSpLocks/>
          </p:cNvCxnSpPr>
          <p:nvPr/>
        </p:nvCxnSpPr>
        <p:spPr>
          <a:xfrm>
            <a:off x="3214755" y="4980371"/>
            <a:ext cx="2648124" cy="0"/>
          </a:xfrm>
          <a:prstGeom prst="straightConnector1">
            <a:avLst/>
          </a:prstGeom>
          <a:noFill/>
          <a:ln w="38100" cap="rnd">
            <a:solidFill>
              <a:srgbClr val="00B05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cxnSp>
      <p:sp>
        <p:nvSpPr>
          <p:cNvPr id="47" name="Rectangle 46">
            <a:extLst>
              <a:ext uri="{FF2B5EF4-FFF2-40B4-BE49-F238E27FC236}">
                <a16:creationId xmlns:a16="http://schemas.microsoft.com/office/drawing/2014/main" id="{C2DF0DDA-9207-42EB-9E31-CC703C4206C2}"/>
              </a:ext>
            </a:extLst>
          </p:cNvPr>
          <p:cNvSpPr/>
          <p:nvPr/>
        </p:nvSpPr>
        <p:spPr>
          <a:xfrm>
            <a:off x="6479269" y="3065357"/>
            <a:ext cx="1959576"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4BB"/>
                </a:solidFill>
                <a:effectLst/>
                <a:uLnTx/>
                <a:uFillTx/>
                <a:ea typeface="+mn-ea"/>
                <a:cs typeface="Segoe UI" panose="020B0502040204020203" pitchFamily="34" charset="0"/>
              </a:rPr>
              <a:t>Remote Protocol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4BB"/>
                </a:solidFill>
                <a:effectLst/>
                <a:uLnTx/>
                <a:uFillTx/>
                <a:ea typeface="+mn-ea"/>
                <a:cs typeface="Segoe UI" panose="020B0502040204020203" pitchFamily="34" charset="0"/>
              </a:rPr>
              <a:t>(RDP, SSH)</a:t>
            </a:r>
          </a:p>
        </p:txBody>
      </p:sp>
      <p:sp>
        <p:nvSpPr>
          <p:cNvPr id="48" name="Rectangle 47">
            <a:extLst>
              <a:ext uri="{FF2B5EF4-FFF2-40B4-BE49-F238E27FC236}">
                <a16:creationId xmlns:a16="http://schemas.microsoft.com/office/drawing/2014/main" id="{D7DF4D3C-1DC4-42C7-B838-AFCEC9866629}"/>
              </a:ext>
            </a:extLst>
          </p:cNvPr>
          <p:cNvSpPr/>
          <p:nvPr/>
        </p:nvSpPr>
        <p:spPr>
          <a:xfrm>
            <a:off x="4108361" y="4693219"/>
            <a:ext cx="540288"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B050"/>
                </a:solidFill>
                <a:effectLst/>
                <a:uLnTx/>
                <a:uFillTx/>
                <a:ea typeface="+mn-ea"/>
                <a:cs typeface="Segoe UI" panose="020B0502040204020203" pitchFamily="34" charset="0"/>
              </a:rPr>
              <a:t>TLS</a:t>
            </a:r>
          </a:p>
        </p:txBody>
      </p:sp>
      <p:cxnSp>
        <p:nvCxnSpPr>
          <p:cNvPr id="49" name="Straight Arrow Connector 48">
            <a:extLst>
              <a:ext uri="{FF2B5EF4-FFF2-40B4-BE49-F238E27FC236}">
                <a16:creationId xmlns:a16="http://schemas.microsoft.com/office/drawing/2014/main" id="{4408F193-582A-4F7F-B33C-7438E392F309}"/>
              </a:ext>
            </a:extLst>
          </p:cNvPr>
          <p:cNvCxnSpPr>
            <a:cxnSpLocks/>
          </p:cNvCxnSpPr>
          <p:nvPr/>
        </p:nvCxnSpPr>
        <p:spPr>
          <a:xfrm>
            <a:off x="2668416" y="3380596"/>
            <a:ext cx="0" cy="1054807"/>
          </a:xfrm>
          <a:prstGeom prst="straightConnector1">
            <a:avLst/>
          </a:prstGeom>
          <a:noFill/>
          <a:ln w="38100" cap="rnd">
            <a:solidFill>
              <a:srgbClr val="00B05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cxnSp>
      <p:sp>
        <p:nvSpPr>
          <p:cNvPr id="50" name="Rectangle 49">
            <a:extLst>
              <a:ext uri="{FF2B5EF4-FFF2-40B4-BE49-F238E27FC236}">
                <a16:creationId xmlns:a16="http://schemas.microsoft.com/office/drawing/2014/main" id="{2209D673-B158-4FCC-98FF-303274989113}"/>
              </a:ext>
            </a:extLst>
          </p:cNvPr>
          <p:cNvSpPr/>
          <p:nvPr/>
        </p:nvSpPr>
        <p:spPr>
          <a:xfrm>
            <a:off x="4646365" y="5129024"/>
            <a:ext cx="750083" cy="43088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0C0"/>
                </a:solidFill>
                <a:effectLst/>
                <a:uLnTx/>
                <a:uFillTx/>
                <a:ea typeface="+mn-ea"/>
                <a:cs typeface="Segoe UI" panose="020B05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0070C0"/>
                </a:solidFill>
                <a:cs typeface="Segoe UI" panose="020B0502040204020203" pitchFamily="34" charset="0"/>
              </a:rPr>
              <a:t>Port 443</a:t>
            </a:r>
            <a:endParaRPr kumimoji="0" lang="en-US" sz="1100" b="1" i="0" u="none" strike="noStrike" kern="1200" cap="none" spc="0" normalizeH="0" baseline="0" noProof="0" dirty="0">
              <a:ln>
                <a:noFill/>
              </a:ln>
              <a:solidFill>
                <a:srgbClr val="0070C0"/>
              </a:solidFill>
              <a:effectLst/>
              <a:uLnTx/>
              <a:uFillTx/>
              <a:ea typeface="+mn-ea"/>
              <a:cs typeface="Segoe UI" panose="020B0502040204020203" pitchFamily="34" charset="0"/>
            </a:endParaRPr>
          </a:p>
        </p:txBody>
      </p:sp>
      <p:sp>
        <p:nvSpPr>
          <p:cNvPr id="51" name="TextBox 50">
            <a:extLst>
              <a:ext uri="{FF2B5EF4-FFF2-40B4-BE49-F238E27FC236}">
                <a16:creationId xmlns:a16="http://schemas.microsoft.com/office/drawing/2014/main" id="{8A9EE8E5-FDA2-46EC-A693-8EA3C065C51D}"/>
              </a:ext>
            </a:extLst>
          </p:cNvPr>
          <p:cNvSpPr txBox="1"/>
          <p:nvPr/>
        </p:nvSpPr>
        <p:spPr>
          <a:xfrm>
            <a:off x="5643795" y="5756261"/>
            <a:ext cx="1719868"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AzureBastionSubnet</a:t>
            </a:r>
          </a:p>
        </p:txBody>
      </p:sp>
      <p:sp>
        <p:nvSpPr>
          <p:cNvPr id="52" name="Rectangle 51">
            <a:extLst>
              <a:ext uri="{FF2B5EF4-FFF2-40B4-BE49-F238E27FC236}">
                <a16:creationId xmlns:a16="http://schemas.microsoft.com/office/drawing/2014/main" id="{BA3DDBEC-1E2A-4A2E-87E1-DAD8AB774681}"/>
              </a:ext>
            </a:extLst>
          </p:cNvPr>
          <p:cNvSpPr/>
          <p:nvPr/>
        </p:nvSpPr>
        <p:spPr>
          <a:xfrm>
            <a:off x="2578812" y="3691961"/>
            <a:ext cx="540288"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B050"/>
                </a:solidFill>
                <a:cs typeface="Segoe UI" panose="020B0502040204020203" pitchFamily="34" charset="0"/>
              </a:rPr>
              <a:t>TLS</a:t>
            </a:r>
            <a:endParaRPr kumimoji="0" lang="en-US" sz="1200" b="1" i="0" u="none" strike="noStrike" kern="1200" cap="none" spc="0" normalizeH="0" baseline="0" noProof="0" dirty="0">
              <a:ln>
                <a:noFill/>
              </a:ln>
              <a:solidFill>
                <a:srgbClr val="00B050"/>
              </a:solidFill>
              <a:effectLst/>
              <a:uLnTx/>
              <a:uFillTx/>
              <a:ea typeface="+mn-ea"/>
              <a:cs typeface="Segoe UI" panose="020B0502040204020203" pitchFamily="34" charset="0"/>
            </a:endParaRPr>
          </a:p>
        </p:txBody>
      </p:sp>
      <p:pic>
        <p:nvPicPr>
          <p:cNvPr id="53" name="Picture 52">
            <a:extLst>
              <a:ext uri="{FF2B5EF4-FFF2-40B4-BE49-F238E27FC236}">
                <a16:creationId xmlns:a16="http://schemas.microsoft.com/office/drawing/2014/main" id="{9FB2313A-B3AF-4B40-A83A-4A53B03753A3}"/>
              </a:ext>
            </a:extLst>
          </p:cNvPr>
          <p:cNvPicPr>
            <a:picLocks noChangeAspect="1"/>
          </p:cNvPicPr>
          <p:nvPr/>
        </p:nvPicPr>
        <p:blipFill>
          <a:blip r:embed="rId2"/>
          <a:stretch>
            <a:fillRect/>
          </a:stretch>
        </p:blipFill>
        <p:spPr>
          <a:xfrm>
            <a:off x="5979907" y="4543762"/>
            <a:ext cx="775846" cy="770382"/>
          </a:xfrm>
          <a:prstGeom prst="rect">
            <a:avLst/>
          </a:prstGeom>
        </p:spPr>
      </p:pic>
      <p:pic>
        <p:nvPicPr>
          <p:cNvPr id="54" name="Graphic 53">
            <a:extLst>
              <a:ext uri="{FF2B5EF4-FFF2-40B4-BE49-F238E27FC236}">
                <a16:creationId xmlns:a16="http://schemas.microsoft.com/office/drawing/2014/main" id="{45AD69E7-C536-42A8-9649-D006153F7C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9222" y="4545630"/>
            <a:ext cx="1046402" cy="690625"/>
          </a:xfrm>
          <a:prstGeom prst="rect">
            <a:avLst/>
          </a:prstGeom>
        </p:spPr>
      </p:pic>
      <p:sp>
        <p:nvSpPr>
          <p:cNvPr id="56" name="Freeform: Shape 55">
            <a:extLst>
              <a:ext uri="{FF2B5EF4-FFF2-40B4-BE49-F238E27FC236}">
                <a16:creationId xmlns:a16="http://schemas.microsoft.com/office/drawing/2014/main" id="{6EBBB3C6-40C1-4088-ABCA-3F8CA4A4DD40}"/>
              </a:ext>
            </a:extLst>
          </p:cNvPr>
          <p:cNvSpPr/>
          <p:nvPr/>
        </p:nvSpPr>
        <p:spPr>
          <a:xfrm>
            <a:off x="6883413" y="2163678"/>
            <a:ext cx="2102355" cy="2852259"/>
          </a:xfrm>
          <a:custGeom>
            <a:avLst/>
            <a:gdLst>
              <a:gd name="connsiteX0" fmla="*/ 0 w 5138822"/>
              <a:gd name="connsiteY0" fmla="*/ 1967832 h 1967832"/>
              <a:gd name="connsiteX1" fmla="*/ 3144253 w 5138822"/>
              <a:gd name="connsiteY1" fmla="*/ 1967832 h 1967832"/>
              <a:gd name="connsiteX2" fmla="*/ 3144253 w 5138822"/>
              <a:gd name="connsiteY2" fmla="*/ 0 h 1967832"/>
              <a:gd name="connsiteX3" fmla="*/ 5138822 w 5138822"/>
              <a:gd name="connsiteY3" fmla="*/ 0 h 1967832"/>
            </a:gdLst>
            <a:ahLst/>
            <a:cxnLst>
              <a:cxn ang="0">
                <a:pos x="connsiteX0" y="connsiteY0"/>
              </a:cxn>
              <a:cxn ang="0">
                <a:pos x="connsiteX1" y="connsiteY1"/>
              </a:cxn>
              <a:cxn ang="0">
                <a:pos x="connsiteX2" y="connsiteY2"/>
              </a:cxn>
              <a:cxn ang="0">
                <a:pos x="connsiteX3" y="connsiteY3"/>
              </a:cxn>
            </a:cxnLst>
            <a:rect l="l" t="t" r="r" b="b"/>
            <a:pathLst>
              <a:path w="5138822" h="1967832">
                <a:moveTo>
                  <a:pt x="0" y="1967832"/>
                </a:moveTo>
                <a:lnTo>
                  <a:pt x="3144253" y="1967832"/>
                </a:lnTo>
                <a:lnTo>
                  <a:pt x="3144253" y="0"/>
                </a:lnTo>
                <a:lnTo>
                  <a:pt x="5138822" y="0"/>
                </a:lnTo>
              </a:path>
            </a:pathLst>
          </a:custGeom>
          <a:noFill/>
          <a:ln w="38100" cap="rnd">
            <a:solidFill>
              <a:schemeClr val="accent1"/>
            </a:solidFill>
            <a:prstDash val="solid"/>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7" name="TextBox 56">
            <a:extLst>
              <a:ext uri="{FF2B5EF4-FFF2-40B4-BE49-F238E27FC236}">
                <a16:creationId xmlns:a16="http://schemas.microsoft.com/office/drawing/2014/main" id="{F2D3576A-1AE7-4AC8-AC22-891C7C553501}"/>
              </a:ext>
            </a:extLst>
          </p:cNvPr>
          <p:cNvSpPr txBox="1"/>
          <p:nvPr/>
        </p:nvSpPr>
        <p:spPr>
          <a:xfrm>
            <a:off x="5383025" y="6367663"/>
            <a:ext cx="1760725"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B0F0"/>
                </a:solidFill>
                <a:effectLst/>
                <a:uLnTx/>
                <a:uFillTx/>
                <a:latin typeface="Segoe UI" panose="020B0502040204020203" pitchFamily="34" charset="0"/>
                <a:ea typeface="+mn-ea"/>
                <a:cs typeface="Segoe UI" panose="020B0502040204020203" pitchFamily="34" charset="0"/>
              </a:rPr>
              <a:t>Virtual Network</a:t>
            </a:r>
          </a:p>
        </p:txBody>
      </p:sp>
      <p:pic>
        <p:nvPicPr>
          <p:cNvPr id="58" name="Picture 57">
            <a:extLst>
              <a:ext uri="{FF2B5EF4-FFF2-40B4-BE49-F238E27FC236}">
                <a16:creationId xmlns:a16="http://schemas.microsoft.com/office/drawing/2014/main" id="{90BDED48-2F17-4EAA-A2AA-27C9068818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14440" y="1717692"/>
            <a:ext cx="811843" cy="884071"/>
          </a:xfrm>
          <a:prstGeom prst="rect">
            <a:avLst/>
          </a:prstGeom>
        </p:spPr>
      </p:pic>
      <p:sp>
        <p:nvSpPr>
          <p:cNvPr id="59" name="TextBox 58">
            <a:extLst>
              <a:ext uri="{FF2B5EF4-FFF2-40B4-BE49-F238E27FC236}">
                <a16:creationId xmlns:a16="http://schemas.microsoft.com/office/drawing/2014/main" id="{E9B51150-8CFF-4F30-ABEF-093FB358B975}"/>
              </a:ext>
            </a:extLst>
          </p:cNvPr>
          <p:cNvSpPr txBox="1"/>
          <p:nvPr/>
        </p:nvSpPr>
        <p:spPr>
          <a:xfrm>
            <a:off x="8826081" y="2625468"/>
            <a:ext cx="1226584" cy="18466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Azure VM</a:t>
            </a:r>
          </a:p>
        </p:txBody>
      </p:sp>
      <p:sp>
        <p:nvSpPr>
          <p:cNvPr id="60" name="Rectangle 59">
            <a:extLst>
              <a:ext uri="{FF2B5EF4-FFF2-40B4-BE49-F238E27FC236}">
                <a16:creationId xmlns:a16="http://schemas.microsoft.com/office/drawing/2014/main" id="{DD75DEAD-79E3-4626-A721-1BDDC9F71A53}"/>
              </a:ext>
            </a:extLst>
          </p:cNvPr>
          <p:cNvSpPr/>
          <p:nvPr/>
        </p:nvSpPr>
        <p:spPr>
          <a:xfrm>
            <a:off x="5403380" y="1330564"/>
            <a:ext cx="5043835" cy="4963958"/>
          </a:xfrm>
          <a:prstGeom prst="rect">
            <a:avLst/>
          </a:prstGeom>
          <a:noFill/>
          <a:ln w="28575">
            <a:solidFill>
              <a:srgbClr val="3899C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61" name="Group 60">
            <a:extLst>
              <a:ext uri="{FF2B5EF4-FFF2-40B4-BE49-F238E27FC236}">
                <a16:creationId xmlns:a16="http://schemas.microsoft.com/office/drawing/2014/main" id="{BD1531CE-5661-4FEB-A788-F066AD368CAC}"/>
              </a:ext>
            </a:extLst>
          </p:cNvPr>
          <p:cNvGrpSpPr/>
          <p:nvPr/>
        </p:nvGrpSpPr>
        <p:grpSpPr>
          <a:xfrm>
            <a:off x="9852549" y="6101031"/>
            <a:ext cx="350911" cy="386982"/>
            <a:chOff x="11469436" y="1929221"/>
            <a:chExt cx="350911" cy="386982"/>
          </a:xfrm>
        </p:grpSpPr>
        <p:sp>
          <p:nvSpPr>
            <p:cNvPr id="62" name="Rectangle 61">
              <a:extLst>
                <a:ext uri="{FF2B5EF4-FFF2-40B4-BE49-F238E27FC236}">
                  <a16:creationId xmlns:a16="http://schemas.microsoft.com/office/drawing/2014/main" id="{CC7AEF78-9C95-4DE8-B127-28B9B2F0D57A}"/>
                </a:ext>
              </a:extLst>
            </p:cNvPr>
            <p:cNvSpPr/>
            <p:nvPr/>
          </p:nvSpPr>
          <p:spPr>
            <a:xfrm>
              <a:off x="11469436" y="1929221"/>
              <a:ext cx="338257" cy="2130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63" name="Picture 62">
              <a:extLst>
                <a:ext uri="{FF2B5EF4-FFF2-40B4-BE49-F238E27FC236}">
                  <a16:creationId xmlns:a16="http://schemas.microsoft.com/office/drawing/2014/main" id="{6D1C133F-7D7F-4DAB-BED4-E35E54044D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82089" y="1955289"/>
              <a:ext cx="338258" cy="360914"/>
            </a:xfrm>
            <a:prstGeom prst="rect">
              <a:avLst/>
            </a:prstGeom>
          </p:spPr>
        </p:pic>
      </p:grpSp>
      <p:pic>
        <p:nvPicPr>
          <p:cNvPr id="64" name="Picture 63">
            <a:extLst>
              <a:ext uri="{FF2B5EF4-FFF2-40B4-BE49-F238E27FC236}">
                <a16:creationId xmlns:a16="http://schemas.microsoft.com/office/drawing/2014/main" id="{066F07D1-6DA5-4D9B-BA07-7409DD334C96}"/>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295411" y="2335652"/>
            <a:ext cx="672611" cy="989134"/>
          </a:xfrm>
          <a:prstGeom prst="rect">
            <a:avLst/>
          </a:prstGeom>
        </p:spPr>
      </p:pic>
      <p:sp>
        <p:nvSpPr>
          <p:cNvPr id="65" name="Rectangle 64">
            <a:extLst>
              <a:ext uri="{FF2B5EF4-FFF2-40B4-BE49-F238E27FC236}">
                <a16:creationId xmlns:a16="http://schemas.microsoft.com/office/drawing/2014/main" id="{7F32C8E0-E4A3-4D2B-9E7B-36D3588EE8DA}"/>
              </a:ext>
            </a:extLst>
          </p:cNvPr>
          <p:cNvSpPr/>
          <p:nvPr/>
        </p:nvSpPr>
        <p:spPr>
          <a:xfrm>
            <a:off x="8561002" y="1662183"/>
            <a:ext cx="1720054" cy="3883244"/>
          </a:xfrm>
          <a:prstGeom prst="rect">
            <a:avLst/>
          </a:prstGeom>
          <a:noFill/>
          <a:ln w="28575">
            <a:solidFill>
              <a:srgbClr val="3899C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66" name="Picture 65">
            <a:extLst>
              <a:ext uri="{FF2B5EF4-FFF2-40B4-BE49-F238E27FC236}">
                <a16:creationId xmlns:a16="http://schemas.microsoft.com/office/drawing/2014/main" id="{D0D66F42-0BF4-4731-A84D-B1FBDA590C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27573" y="2985893"/>
            <a:ext cx="811843" cy="884071"/>
          </a:xfrm>
          <a:prstGeom prst="rect">
            <a:avLst/>
          </a:prstGeom>
        </p:spPr>
      </p:pic>
      <p:sp>
        <p:nvSpPr>
          <p:cNvPr id="67" name="TextBox 66">
            <a:extLst>
              <a:ext uri="{FF2B5EF4-FFF2-40B4-BE49-F238E27FC236}">
                <a16:creationId xmlns:a16="http://schemas.microsoft.com/office/drawing/2014/main" id="{3543E466-6EB0-41B6-AA79-6CFBC1F4EAB3}"/>
              </a:ext>
            </a:extLst>
          </p:cNvPr>
          <p:cNvSpPr txBox="1"/>
          <p:nvPr/>
        </p:nvSpPr>
        <p:spPr>
          <a:xfrm>
            <a:off x="8839214" y="3893669"/>
            <a:ext cx="1226584" cy="18466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Azure VM</a:t>
            </a:r>
          </a:p>
        </p:txBody>
      </p:sp>
      <p:pic>
        <p:nvPicPr>
          <p:cNvPr id="68" name="Picture 67">
            <a:extLst>
              <a:ext uri="{FF2B5EF4-FFF2-40B4-BE49-F238E27FC236}">
                <a16:creationId xmlns:a16="http://schemas.microsoft.com/office/drawing/2014/main" id="{E36B224D-FBB8-4143-A310-D7931F9105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0706" y="4254094"/>
            <a:ext cx="811843" cy="884071"/>
          </a:xfrm>
          <a:prstGeom prst="rect">
            <a:avLst/>
          </a:prstGeom>
        </p:spPr>
      </p:pic>
      <p:sp>
        <p:nvSpPr>
          <p:cNvPr id="69" name="TextBox 68">
            <a:extLst>
              <a:ext uri="{FF2B5EF4-FFF2-40B4-BE49-F238E27FC236}">
                <a16:creationId xmlns:a16="http://schemas.microsoft.com/office/drawing/2014/main" id="{25CD38D1-34A3-4BEE-8511-4831F737715E}"/>
              </a:ext>
            </a:extLst>
          </p:cNvPr>
          <p:cNvSpPr txBox="1"/>
          <p:nvPr/>
        </p:nvSpPr>
        <p:spPr>
          <a:xfrm>
            <a:off x="8852347" y="5161870"/>
            <a:ext cx="1226584" cy="18466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Azure VM</a:t>
            </a:r>
          </a:p>
        </p:txBody>
      </p:sp>
      <p:sp>
        <p:nvSpPr>
          <p:cNvPr id="70" name="TextBox 69">
            <a:extLst>
              <a:ext uri="{FF2B5EF4-FFF2-40B4-BE49-F238E27FC236}">
                <a16:creationId xmlns:a16="http://schemas.microsoft.com/office/drawing/2014/main" id="{B037EBE3-8583-4DB4-A754-EDCEC88CC9D9}"/>
              </a:ext>
            </a:extLst>
          </p:cNvPr>
          <p:cNvSpPr txBox="1"/>
          <p:nvPr/>
        </p:nvSpPr>
        <p:spPr>
          <a:xfrm>
            <a:off x="8493213" y="5600936"/>
            <a:ext cx="1879511"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F2F2F"/>
                </a:solidFill>
                <a:effectLst/>
                <a:uLnTx/>
                <a:uFillTx/>
                <a:ea typeface="+mn-ea"/>
                <a:cs typeface="Segoe UI" panose="020B0502040204020203" pitchFamily="34" charset="0"/>
              </a:rPr>
              <a:t>Target VM Subnet(s)</a:t>
            </a:r>
          </a:p>
        </p:txBody>
      </p:sp>
      <p:pic>
        <p:nvPicPr>
          <p:cNvPr id="71" name="Graphic 70">
            <a:extLst>
              <a:ext uri="{FF2B5EF4-FFF2-40B4-BE49-F238E27FC236}">
                <a16:creationId xmlns:a16="http://schemas.microsoft.com/office/drawing/2014/main" id="{B5305A72-6938-484E-AF74-21F5EF1F297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162423" y="4738939"/>
            <a:ext cx="445674" cy="445674"/>
          </a:xfrm>
          <a:prstGeom prst="rect">
            <a:avLst/>
          </a:prstGeom>
        </p:spPr>
      </p:pic>
      <p:pic>
        <p:nvPicPr>
          <p:cNvPr id="72" name="Graphic 71">
            <a:extLst>
              <a:ext uri="{FF2B5EF4-FFF2-40B4-BE49-F238E27FC236}">
                <a16:creationId xmlns:a16="http://schemas.microsoft.com/office/drawing/2014/main" id="{0B90610B-A83C-4C3F-B694-82EA640F89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09893" y="1910616"/>
            <a:ext cx="501768" cy="534116"/>
          </a:xfrm>
          <a:prstGeom prst="rect">
            <a:avLst/>
          </a:prstGeom>
        </p:spPr>
      </p:pic>
      <p:sp>
        <p:nvSpPr>
          <p:cNvPr id="73" name="TextBox 72">
            <a:extLst>
              <a:ext uri="{FF2B5EF4-FFF2-40B4-BE49-F238E27FC236}">
                <a16:creationId xmlns:a16="http://schemas.microsoft.com/office/drawing/2014/main" id="{05FBCFAF-DCF7-4B79-ABB1-9D1C1DB4188F}"/>
              </a:ext>
            </a:extLst>
          </p:cNvPr>
          <p:cNvSpPr txBox="1"/>
          <p:nvPr/>
        </p:nvSpPr>
        <p:spPr>
          <a:xfrm>
            <a:off x="5589347" y="5342099"/>
            <a:ext cx="1719868"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Azure Bastion</a:t>
            </a:r>
          </a:p>
        </p:txBody>
      </p:sp>
      <p:sp>
        <p:nvSpPr>
          <p:cNvPr id="74" name="Rectangle 73">
            <a:extLst>
              <a:ext uri="{FF2B5EF4-FFF2-40B4-BE49-F238E27FC236}">
                <a16:creationId xmlns:a16="http://schemas.microsoft.com/office/drawing/2014/main" id="{F7BD94DA-28EC-4602-A867-DF2E46EA6448}"/>
              </a:ext>
            </a:extLst>
          </p:cNvPr>
          <p:cNvSpPr/>
          <p:nvPr/>
        </p:nvSpPr>
        <p:spPr>
          <a:xfrm>
            <a:off x="7042983" y="1560913"/>
            <a:ext cx="1246712"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0C0"/>
                </a:solidFill>
                <a:effectLst/>
                <a:uLnTx/>
                <a:uFillTx/>
                <a:ea typeface="+mn-ea"/>
                <a:cs typeface="Segoe UI" panose="020B0502040204020203" pitchFamily="34" charset="0"/>
              </a:rPr>
              <a:t>Private IP</a:t>
            </a:r>
          </a:p>
          <a:p>
            <a:pPr algn="ctr" defTabSz="914400">
              <a:defRPr/>
            </a:pPr>
            <a:r>
              <a:rPr lang="en-US" sz="1200" b="1" dirty="0">
                <a:solidFill>
                  <a:srgbClr val="0070C0"/>
                </a:solidFill>
                <a:cs typeface="Segoe UI" panose="020B0502040204020203" pitchFamily="34" charset="0"/>
              </a:rPr>
              <a:t>Port: 3389, 22</a:t>
            </a:r>
          </a:p>
        </p:txBody>
      </p:sp>
      <p:pic>
        <p:nvPicPr>
          <p:cNvPr id="75" name="Graphic 74" descr="Single gear">
            <a:extLst>
              <a:ext uri="{FF2B5EF4-FFF2-40B4-BE49-F238E27FC236}">
                <a16:creationId xmlns:a16="http://schemas.microsoft.com/office/drawing/2014/main" id="{16817ECE-45F6-470F-A906-5B70B52A131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58229" y="2774834"/>
            <a:ext cx="914400" cy="914400"/>
          </a:xfrm>
          <a:prstGeom prst="rect">
            <a:avLst/>
          </a:prstGeom>
        </p:spPr>
      </p:pic>
      <p:cxnSp>
        <p:nvCxnSpPr>
          <p:cNvPr id="76" name="Straight Arrow Connector 75">
            <a:extLst>
              <a:ext uri="{FF2B5EF4-FFF2-40B4-BE49-F238E27FC236}">
                <a16:creationId xmlns:a16="http://schemas.microsoft.com/office/drawing/2014/main" id="{6C3B87F3-8EF9-4A48-9C02-766DA083206E}"/>
              </a:ext>
            </a:extLst>
          </p:cNvPr>
          <p:cNvCxnSpPr>
            <a:cxnSpLocks/>
          </p:cNvCxnSpPr>
          <p:nvPr/>
        </p:nvCxnSpPr>
        <p:spPr>
          <a:xfrm flipH="1">
            <a:off x="3214756" y="3552074"/>
            <a:ext cx="1022537" cy="1061074"/>
          </a:xfrm>
          <a:prstGeom prst="straightConnector1">
            <a:avLst/>
          </a:prstGeom>
          <a:ln>
            <a:solidFill>
              <a:schemeClr val="tx1"/>
            </a:solidFill>
            <a:prstDash val="dash"/>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A2C556D-A177-4794-A3A5-DB8BB8ABE0CC}"/>
              </a:ext>
            </a:extLst>
          </p:cNvPr>
          <p:cNvCxnSpPr>
            <a:cxnSpLocks/>
          </p:cNvCxnSpPr>
          <p:nvPr/>
        </p:nvCxnSpPr>
        <p:spPr>
          <a:xfrm>
            <a:off x="5011484" y="3527022"/>
            <a:ext cx="851395" cy="1086126"/>
          </a:xfrm>
          <a:prstGeom prst="straightConnector1">
            <a:avLst/>
          </a:prstGeom>
          <a:ln>
            <a:solidFill>
              <a:schemeClr val="tx1"/>
            </a:solidFill>
            <a:prstDash val="dash"/>
            <a:headEnd type="stealth"/>
            <a:tailEnd type="stealth"/>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A31386E6-6C32-4660-A351-4E3F91D5044E}"/>
              </a:ext>
            </a:extLst>
          </p:cNvPr>
          <p:cNvSpPr/>
          <p:nvPr/>
        </p:nvSpPr>
        <p:spPr>
          <a:xfrm>
            <a:off x="3474212" y="2166375"/>
            <a:ext cx="2338653" cy="63555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3"/>
                </a:solidFill>
                <a:cs typeface="Segoe UI" panose="020B0502040204020203" pitchFamily="34" charset="0"/>
              </a:rPr>
              <a:t>“Gateway Manager”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3"/>
                </a:solidFill>
                <a:cs typeface="Segoe UI" panose="020B0502040204020203" pitchFamily="34" charset="0"/>
              </a:rPr>
              <a:t>Bastion controller</a:t>
            </a:r>
            <a:endParaRPr kumimoji="0" lang="en-US" sz="1800" b="1" i="0" u="none" strike="noStrike" kern="1200" cap="none" spc="0" normalizeH="0" baseline="0" noProof="0" dirty="0">
              <a:ln>
                <a:noFill/>
              </a:ln>
              <a:solidFill>
                <a:schemeClr val="accent3"/>
              </a:solidFill>
              <a:effectLst/>
              <a:uLnTx/>
              <a:uFillTx/>
              <a:cs typeface="Segoe UI" panose="020B0502040204020203" pitchFamily="34" charset="0"/>
            </a:endParaRPr>
          </a:p>
        </p:txBody>
      </p:sp>
      <p:sp>
        <p:nvSpPr>
          <p:cNvPr id="79" name="Speech Bubble: Rectangle 78">
            <a:extLst>
              <a:ext uri="{FF2B5EF4-FFF2-40B4-BE49-F238E27FC236}">
                <a16:creationId xmlns:a16="http://schemas.microsoft.com/office/drawing/2014/main" id="{F9AF43B2-CDBB-424A-AD23-B5B919131039}"/>
              </a:ext>
            </a:extLst>
          </p:cNvPr>
          <p:cNvSpPr/>
          <p:nvPr/>
        </p:nvSpPr>
        <p:spPr bwMode="auto">
          <a:xfrm>
            <a:off x="295090" y="1111151"/>
            <a:ext cx="2425148" cy="1224501"/>
          </a:xfrm>
          <a:prstGeom prst="wedgeRectCallout">
            <a:avLst>
              <a:gd name="adj1" fmla="val 199666"/>
              <a:gd name="adj2" fmla="val 260186"/>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VNET-injected managed appliance</a:t>
            </a:r>
          </a:p>
        </p:txBody>
      </p:sp>
      <p:sp>
        <p:nvSpPr>
          <p:cNvPr id="81" name="Speech Bubble: Rectangle 80">
            <a:extLst>
              <a:ext uri="{FF2B5EF4-FFF2-40B4-BE49-F238E27FC236}">
                <a16:creationId xmlns:a16="http://schemas.microsoft.com/office/drawing/2014/main" id="{08B9311C-DCA9-403B-94E6-6D32A38A438D}"/>
              </a:ext>
            </a:extLst>
          </p:cNvPr>
          <p:cNvSpPr/>
          <p:nvPr/>
        </p:nvSpPr>
        <p:spPr bwMode="auto">
          <a:xfrm>
            <a:off x="298673" y="1105441"/>
            <a:ext cx="2425148" cy="1224501"/>
          </a:xfrm>
          <a:prstGeom prst="wedgeRectCallout">
            <a:avLst>
              <a:gd name="adj1" fmla="val 199666"/>
              <a:gd name="adj2" fmla="val 260186"/>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Only port 443 (HTTPS) exposed to the Internet</a:t>
            </a:r>
          </a:p>
        </p:txBody>
      </p:sp>
      <p:sp>
        <p:nvSpPr>
          <p:cNvPr id="82" name="Speech Bubble: Rectangle 81">
            <a:extLst>
              <a:ext uri="{FF2B5EF4-FFF2-40B4-BE49-F238E27FC236}">
                <a16:creationId xmlns:a16="http://schemas.microsoft.com/office/drawing/2014/main" id="{9D507B54-D23B-4E48-84C4-974EA743A443}"/>
              </a:ext>
            </a:extLst>
          </p:cNvPr>
          <p:cNvSpPr/>
          <p:nvPr/>
        </p:nvSpPr>
        <p:spPr bwMode="auto">
          <a:xfrm>
            <a:off x="295090" y="1100482"/>
            <a:ext cx="2425148" cy="1224501"/>
          </a:xfrm>
          <a:prstGeom prst="wedgeRectCallout">
            <a:avLst>
              <a:gd name="adj1" fmla="val 327509"/>
              <a:gd name="adj2" fmla="val 30909"/>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Only RDP/SSH allowed from Bastion</a:t>
            </a:r>
          </a:p>
        </p:txBody>
      </p:sp>
      <p:sp>
        <p:nvSpPr>
          <p:cNvPr id="83" name="Speech Bubble: Rectangle 82">
            <a:extLst>
              <a:ext uri="{FF2B5EF4-FFF2-40B4-BE49-F238E27FC236}">
                <a16:creationId xmlns:a16="http://schemas.microsoft.com/office/drawing/2014/main" id="{837B48F3-7CE0-4821-8592-CE0956F85E7F}"/>
              </a:ext>
            </a:extLst>
          </p:cNvPr>
          <p:cNvSpPr/>
          <p:nvPr/>
        </p:nvSpPr>
        <p:spPr bwMode="auto">
          <a:xfrm>
            <a:off x="298673" y="1110380"/>
            <a:ext cx="2425148" cy="1224501"/>
          </a:xfrm>
          <a:prstGeom prst="wedgeRectCallout">
            <a:avLst>
              <a:gd name="adj1" fmla="val 327509"/>
              <a:gd name="adj2" fmla="val 30909"/>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b="1"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No public IPs</a:t>
            </a:r>
          </a:p>
        </p:txBody>
      </p:sp>
    </p:spTree>
    <p:extLst>
      <p:ext uri="{BB962C8B-B14F-4D97-AF65-F5344CB8AC3E}">
        <p14:creationId xmlns:p14="http://schemas.microsoft.com/office/powerpoint/2010/main" val="4838804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1" grpId="0" animBg="1"/>
      <p:bldP spid="82" grpId="0" animBg="1"/>
      <p:bldP spid="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EE93-BB71-486D-AAAE-9AD8BF6CCCAD}"/>
              </a:ext>
            </a:extLst>
          </p:cNvPr>
          <p:cNvSpPr>
            <a:spLocks noGrp="1"/>
          </p:cNvSpPr>
          <p:nvPr>
            <p:ph type="title"/>
          </p:nvPr>
        </p:nvSpPr>
        <p:spPr/>
        <p:txBody>
          <a:bodyPr/>
          <a:lstStyle/>
          <a:p>
            <a:r>
              <a:rPr lang="en-US" dirty="0"/>
              <a:t>JIT VM Access</a:t>
            </a:r>
          </a:p>
        </p:txBody>
      </p:sp>
      <p:pic>
        <p:nvPicPr>
          <p:cNvPr id="4" name="Picture 3">
            <a:extLst>
              <a:ext uri="{FF2B5EF4-FFF2-40B4-BE49-F238E27FC236}">
                <a16:creationId xmlns:a16="http://schemas.microsoft.com/office/drawing/2014/main" id="{BE3C9D78-6C80-4806-A8B8-C51C363328B3}"/>
              </a:ext>
            </a:extLst>
          </p:cNvPr>
          <p:cNvPicPr>
            <a:picLocks noChangeAspect="1"/>
          </p:cNvPicPr>
          <p:nvPr/>
        </p:nvPicPr>
        <p:blipFill>
          <a:blip r:embed="rId2"/>
          <a:stretch>
            <a:fillRect/>
          </a:stretch>
        </p:blipFill>
        <p:spPr>
          <a:xfrm>
            <a:off x="1013511" y="1354699"/>
            <a:ext cx="10164977" cy="3822418"/>
          </a:xfrm>
          <a:prstGeom prst="rect">
            <a:avLst/>
          </a:prstGeom>
        </p:spPr>
      </p:pic>
      <p:sp>
        <p:nvSpPr>
          <p:cNvPr id="5" name="Rectangle: Rounded Corners 4">
            <a:extLst>
              <a:ext uri="{FF2B5EF4-FFF2-40B4-BE49-F238E27FC236}">
                <a16:creationId xmlns:a16="http://schemas.microsoft.com/office/drawing/2014/main" id="{1D22AD6C-D7D6-41ED-81FF-D1C2A33639B0}"/>
              </a:ext>
            </a:extLst>
          </p:cNvPr>
          <p:cNvSpPr/>
          <p:nvPr/>
        </p:nvSpPr>
        <p:spPr bwMode="auto">
          <a:xfrm>
            <a:off x="2401087" y="5744293"/>
            <a:ext cx="7389823" cy="726141"/>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JIT VM Access is complementary to Azure Bastion</a:t>
            </a:r>
          </a:p>
        </p:txBody>
      </p:sp>
    </p:spTree>
    <p:extLst>
      <p:ext uri="{BB962C8B-B14F-4D97-AF65-F5344CB8AC3E}">
        <p14:creationId xmlns:p14="http://schemas.microsoft.com/office/powerpoint/2010/main" val="289776055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EE93-BB71-486D-AAAE-9AD8BF6CCCAD}"/>
              </a:ext>
            </a:extLst>
          </p:cNvPr>
          <p:cNvSpPr>
            <a:spLocks noGrp="1"/>
          </p:cNvSpPr>
          <p:nvPr>
            <p:ph type="title"/>
          </p:nvPr>
        </p:nvSpPr>
        <p:spPr/>
        <p:txBody>
          <a:bodyPr/>
          <a:lstStyle/>
          <a:p>
            <a:r>
              <a:rPr lang="en-US" dirty="0"/>
              <a:t>JIT VM Access</a:t>
            </a:r>
          </a:p>
        </p:txBody>
      </p:sp>
      <p:pic>
        <p:nvPicPr>
          <p:cNvPr id="6" name="Picture 5">
            <a:extLst>
              <a:ext uri="{FF2B5EF4-FFF2-40B4-BE49-F238E27FC236}">
                <a16:creationId xmlns:a16="http://schemas.microsoft.com/office/drawing/2014/main" id="{B694DE90-8886-4B1F-B552-25423E82636B}"/>
              </a:ext>
            </a:extLst>
          </p:cNvPr>
          <p:cNvPicPr>
            <a:picLocks noChangeAspect="1"/>
          </p:cNvPicPr>
          <p:nvPr/>
        </p:nvPicPr>
        <p:blipFill>
          <a:blip r:embed="rId2"/>
          <a:stretch>
            <a:fillRect/>
          </a:stretch>
        </p:blipFill>
        <p:spPr>
          <a:xfrm>
            <a:off x="3804388" y="1085132"/>
            <a:ext cx="4583224" cy="4458510"/>
          </a:xfrm>
          <a:prstGeom prst="rect">
            <a:avLst/>
          </a:prstGeom>
        </p:spPr>
      </p:pic>
      <p:sp>
        <p:nvSpPr>
          <p:cNvPr id="3" name="Rectangle 2">
            <a:extLst>
              <a:ext uri="{FF2B5EF4-FFF2-40B4-BE49-F238E27FC236}">
                <a16:creationId xmlns:a16="http://schemas.microsoft.com/office/drawing/2014/main" id="{9BFA2E65-28C6-416E-9643-9E0D98E6F142}"/>
              </a:ext>
            </a:extLst>
          </p:cNvPr>
          <p:cNvSpPr/>
          <p:nvPr/>
        </p:nvSpPr>
        <p:spPr bwMode="auto">
          <a:xfrm>
            <a:off x="3986784" y="5074920"/>
            <a:ext cx="1591056" cy="468722"/>
          </a:xfrm>
          <a:prstGeom prst="rect">
            <a:avLst/>
          </a:prstGeom>
          <a:noFill/>
          <a:ln w="762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239C94D1-645C-4C72-BD1D-18DBE293C175}"/>
              </a:ext>
            </a:extLst>
          </p:cNvPr>
          <p:cNvSpPr/>
          <p:nvPr/>
        </p:nvSpPr>
        <p:spPr bwMode="auto">
          <a:xfrm>
            <a:off x="5056632" y="2130552"/>
            <a:ext cx="859536" cy="468722"/>
          </a:xfrm>
          <a:prstGeom prst="rect">
            <a:avLst/>
          </a:prstGeom>
          <a:noFill/>
          <a:ln w="762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Rounded Corners 7">
            <a:extLst>
              <a:ext uri="{FF2B5EF4-FFF2-40B4-BE49-F238E27FC236}">
                <a16:creationId xmlns:a16="http://schemas.microsoft.com/office/drawing/2014/main" id="{9F0D0337-DC4F-4125-B218-9B9FA0F622C9}"/>
              </a:ext>
            </a:extLst>
          </p:cNvPr>
          <p:cNvSpPr/>
          <p:nvPr/>
        </p:nvSpPr>
        <p:spPr bwMode="auto">
          <a:xfrm>
            <a:off x="2401087" y="5744293"/>
            <a:ext cx="7389823" cy="726141"/>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JIT VM Access is complementary to Azure Bastion</a:t>
            </a:r>
          </a:p>
        </p:txBody>
      </p:sp>
    </p:spTree>
    <p:extLst>
      <p:ext uri="{BB962C8B-B14F-4D97-AF65-F5344CB8AC3E}">
        <p14:creationId xmlns:p14="http://schemas.microsoft.com/office/powerpoint/2010/main" val="162918150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9FF2F-635A-47F9-B6C9-2A17CC11E345}"/>
              </a:ext>
            </a:extLst>
          </p:cNvPr>
          <p:cNvSpPr>
            <a:spLocks noGrp="1"/>
          </p:cNvSpPr>
          <p:nvPr>
            <p:ph type="title"/>
          </p:nvPr>
        </p:nvSpPr>
        <p:spPr/>
        <p:txBody>
          <a:bodyPr/>
          <a:lstStyle/>
          <a:p>
            <a:r>
              <a:rPr lang="en-US" dirty="0"/>
              <a:t>Azure Bastion roadmap</a:t>
            </a:r>
          </a:p>
        </p:txBody>
      </p:sp>
      <p:sp>
        <p:nvSpPr>
          <p:cNvPr id="5" name="Text Placeholder 4">
            <a:extLst>
              <a:ext uri="{FF2B5EF4-FFF2-40B4-BE49-F238E27FC236}">
                <a16:creationId xmlns:a16="http://schemas.microsoft.com/office/drawing/2014/main" id="{B0EF1663-759B-4A3C-9F61-9C856E0C34AC}"/>
              </a:ext>
            </a:extLst>
          </p:cNvPr>
          <p:cNvSpPr>
            <a:spLocks noGrp="1"/>
          </p:cNvSpPr>
          <p:nvPr>
            <p:ph type="body" sz="quarter" idx="10"/>
          </p:nvPr>
        </p:nvSpPr>
        <p:spPr>
          <a:xfrm>
            <a:off x="586390" y="1434370"/>
            <a:ext cx="6124511" cy="3360920"/>
          </a:xfrm>
        </p:spPr>
        <p:txBody>
          <a:bodyPr/>
          <a:lstStyle/>
          <a:p>
            <a:r>
              <a:rPr lang="en-US" dirty="0"/>
              <a:t>Native RDP/SSH clients over SSL (</a:t>
            </a:r>
            <a:r>
              <a:rPr lang="en-US" dirty="0">
                <a:solidFill>
                  <a:srgbClr val="FF0000"/>
                </a:solidFill>
              </a:rPr>
              <a:t>currently in preview</a:t>
            </a:r>
            <a:r>
              <a:rPr lang="en-US" dirty="0"/>
              <a:t>)</a:t>
            </a:r>
          </a:p>
          <a:p>
            <a:r>
              <a:rPr lang="en-US" dirty="0"/>
              <a:t>RDP full-session recording for auditing</a:t>
            </a:r>
          </a:p>
          <a:p>
            <a:r>
              <a:rPr lang="en-US" dirty="0"/>
              <a:t>Azure AD SSO with MFA</a:t>
            </a:r>
          </a:p>
          <a:p>
            <a:r>
              <a:rPr lang="en-US" dirty="0"/>
              <a:t>Azure AD PIM integration</a:t>
            </a:r>
          </a:p>
          <a:p>
            <a:r>
              <a:rPr lang="en-US" dirty="0"/>
              <a:t>Private IP for Bastion host (access through ExpressRoute or S2S VPN)</a:t>
            </a:r>
          </a:p>
        </p:txBody>
      </p:sp>
      <p:pic>
        <p:nvPicPr>
          <p:cNvPr id="6" name="Graphic 5">
            <a:extLst>
              <a:ext uri="{FF2B5EF4-FFF2-40B4-BE49-F238E27FC236}">
                <a16:creationId xmlns:a16="http://schemas.microsoft.com/office/drawing/2014/main" id="{1202AFA9-E6B6-467D-B18B-BCBEF42739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07847" y="1469750"/>
            <a:ext cx="4128051" cy="4128051"/>
          </a:xfrm>
          <a:prstGeom prst="rect">
            <a:avLst/>
          </a:prstGeom>
        </p:spPr>
      </p:pic>
    </p:spTree>
    <p:extLst>
      <p:ext uri="{BB962C8B-B14F-4D97-AF65-F5344CB8AC3E}">
        <p14:creationId xmlns:p14="http://schemas.microsoft.com/office/powerpoint/2010/main" val="18102225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2537210"/>
            <a:ext cx="5510784" cy="997196"/>
          </a:xfrm>
        </p:spPr>
        <p:txBody>
          <a:bodyPr/>
          <a:lstStyle/>
          <a:p>
            <a:r>
              <a:rPr lang="en-US" dirty="0"/>
              <a:t>The VM Administrative Access Problem Space</a:t>
            </a:r>
          </a:p>
        </p:txBody>
      </p:sp>
    </p:spTree>
    <p:extLst>
      <p:ext uri="{BB962C8B-B14F-4D97-AF65-F5344CB8AC3E}">
        <p14:creationId xmlns:p14="http://schemas.microsoft.com/office/powerpoint/2010/main" val="324949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F28547-F4EF-5C4A-8D12-1D2AE2866A8F}"/>
              </a:ext>
            </a:extLst>
          </p:cNvPr>
          <p:cNvSpPr>
            <a:spLocks noGrp="1"/>
          </p:cNvSpPr>
          <p:nvPr>
            <p:ph type="title"/>
          </p:nvPr>
        </p:nvSpPr>
        <p:spPr/>
        <p:txBody>
          <a:bodyPr/>
          <a:lstStyle/>
          <a:p>
            <a:r>
              <a:rPr lang="en-US" dirty="0"/>
              <a:t>You need to manage your VMs running in Azure…</a:t>
            </a:r>
          </a:p>
        </p:txBody>
      </p:sp>
      <p:pic>
        <p:nvPicPr>
          <p:cNvPr id="2" name="Picture 1">
            <a:extLst>
              <a:ext uri="{FF2B5EF4-FFF2-40B4-BE49-F238E27FC236}">
                <a16:creationId xmlns:a16="http://schemas.microsoft.com/office/drawing/2014/main" id="{1A56E51D-C833-49EF-A5C0-B0D6608A94AE}"/>
              </a:ext>
            </a:extLst>
          </p:cNvPr>
          <p:cNvPicPr>
            <a:picLocks noChangeAspect="1"/>
          </p:cNvPicPr>
          <p:nvPr/>
        </p:nvPicPr>
        <p:blipFill>
          <a:blip r:embed="rId2"/>
          <a:stretch>
            <a:fillRect/>
          </a:stretch>
        </p:blipFill>
        <p:spPr>
          <a:xfrm>
            <a:off x="2235577" y="1152344"/>
            <a:ext cx="7720845" cy="5705656"/>
          </a:xfrm>
          <a:prstGeom prst="rect">
            <a:avLst/>
          </a:prstGeom>
        </p:spPr>
      </p:pic>
      <p:sp>
        <p:nvSpPr>
          <p:cNvPr id="4" name="Rectangle: Rounded Corners 3">
            <a:extLst>
              <a:ext uri="{FF2B5EF4-FFF2-40B4-BE49-F238E27FC236}">
                <a16:creationId xmlns:a16="http://schemas.microsoft.com/office/drawing/2014/main" id="{E3AB798E-FACC-47EE-AF62-1B3C1918EAD9}"/>
              </a:ext>
            </a:extLst>
          </p:cNvPr>
          <p:cNvSpPr/>
          <p:nvPr/>
        </p:nvSpPr>
        <p:spPr bwMode="auto">
          <a:xfrm>
            <a:off x="457200" y="2097693"/>
            <a:ext cx="2783541" cy="766482"/>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RDP (TCP 3389)</a:t>
            </a:r>
          </a:p>
        </p:txBody>
      </p:sp>
      <p:sp>
        <p:nvSpPr>
          <p:cNvPr id="5" name="Rectangle: Rounded Corners 4">
            <a:extLst>
              <a:ext uri="{FF2B5EF4-FFF2-40B4-BE49-F238E27FC236}">
                <a16:creationId xmlns:a16="http://schemas.microsoft.com/office/drawing/2014/main" id="{64600076-4EDC-40AF-93F0-861B194F4E70}"/>
              </a:ext>
            </a:extLst>
          </p:cNvPr>
          <p:cNvSpPr/>
          <p:nvPr/>
        </p:nvSpPr>
        <p:spPr bwMode="auto">
          <a:xfrm>
            <a:off x="457199" y="4666081"/>
            <a:ext cx="2783541" cy="766482"/>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SSH (TCP 22)</a:t>
            </a:r>
          </a:p>
        </p:txBody>
      </p:sp>
    </p:spTree>
    <p:extLst>
      <p:ext uri="{BB962C8B-B14F-4D97-AF65-F5344CB8AC3E}">
        <p14:creationId xmlns:p14="http://schemas.microsoft.com/office/powerpoint/2010/main" val="336427277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F28547-F4EF-5C4A-8D12-1D2AE2866A8F}"/>
              </a:ext>
            </a:extLst>
          </p:cNvPr>
          <p:cNvSpPr>
            <a:spLocks noGrp="1"/>
          </p:cNvSpPr>
          <p:nvPr>
            <p:ph type="title"/>
          </p:nvPr>
        </p:nvSpPr>
        <p:spPr/>
        <p:txBody>
          <a:bodyPr/>
          <a:lstStyle/>
          <a:p>
            <a:r>
              <a:rPr lang="en-US" dirty="0"/>
              <a:t>…and you need to prevent breaches</a:t>
            </a:r>
          </a:p>
        </p:txBody>
      </p:sp>
      <p:sp>
        <p:nvSpPr>
          <p:cNvPr id="4" name="Rectangle: Rounded Corners 3">
            <a:extLst>
              <a:ext uri="{FF2B5EF4-FFF2-40B4-BE49-F238E27FC236}">
                <a16:creationId xmlns:a16="http://schemas.microsoft.com/office/drawing/2014/main" id="{E3AB798E-FACC-47EE-AF62-1B3C1918EAD9}"/>
              </a:ext>
            </a:extLst>
          </p:cNvPr>
          <p:cNvSpPr/>
          <p:nvPr/>
        </p:nvSpPr>
        <p:spPr bwMode="auto">
          <a:xfrm>
            <a:off x="989937" y="1946618"/>
            <a:ext cx="2783541" cy="766482"/>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Port scan</a:t>
            </a:r>
          </a:p>
        </p:txBody>
      </p:sp>
      <p:sp>
        <p:nvSpPr>
          <p:cNvPr id="5" name="Rectangle: Rounded Corners 4">
            <a:extLst>
              <a:ext uri="{FF2B5EF4-FFF2-40B4-BE49-F238E27FC236}">
                <a16:creationId xmlns:a16="http://schemas.microsoft.com/office/drawing/2014/main" id="{64600076-4EDC-40AF-93F0-861B194F4E70}"/>
              </a:ext>
            </a:extLst>
          </p:cNvPr>
          <p:cNvSpPr/>
          <p:nvPr/>
        </p:nvSpPr>
        <p:spPr bwMode="auto">
          <a:xfrm>
            <a:off x="989936" y="4144901"/>
            <a:ext cx="2783541" cy="766482"/>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Brute force</a:t>
            </a:r>
          </a:p>
        </p:txBody>
      </p:sp>
      <p:pic>
        <p:nvPicPr>
          <p:cNvPr id="6" name="Picture 5">
            <a:extLst>
              <a:ext uri="{FF2B5EF4-FFF2-40B4-BE49-F238E27FC236}">
                <a16:creationId xmlns:a16="http://schemas.microsoft.com/office/drawing/2014/main" id="{CFB0FD5F-069E-4E66-B8DD-E669CD062D89}"/>
              </a:ext>
            </a:extLst>
          </p:cNvPr>
          <p:cNvPicPr>
            <a:picLocks noChangeAspect="1"/>
          </p:cNvPicPr>
          <p:nvPr/>
        </p:nvPicPr>
        <p:blipFill>
          <a:blip r:embed="rId2"/>
          <a:stretch>
            <a:fillRect/>
          </a:stretch>
        </p:blipFill>
        <p:spPr>
          <a:xfrm>
            <a:off x="4921857" y="1299928"/>
            <a:ext cx="6507817" cy="5187113"/>
          </a:xfrm>
          <a:prstGeom prst="rect">
            <a:avLst/>
          </a:prstGeom>
        </p:spPr>
      </p:pic>
    </p:spTree>
    <p:extLst>
      <p:ext uri="{BB962C8B-B14F-4D97-AF65-F5344CB8AC3E}">
        <p14:creationId xmlns:p14="http://schemas.microsoft.com/office/powerpoint/2010/main" val="37081700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2038612"/>
            <a:ext cx="5510784" cy="1495794"/>
          </a:xfrm>
        </p:spPr>
        <p:txBody>
          <a:bodyPr/>
          <a:lstStyle/>
          <a:p>
            <a:r>
              <a:rPr lang="en-US" dirty="0"/>
              <a:t>Common VM administrative access methods </a:t>
            </a:r>
          </a:p>
        </p:txBody>
      </p:sp>
    </p:spTree>
    <p:extLst>
      <p:ext uri="{BB962C8B-B14F-4D97-AF65-F5344CB8AC3E}">
        <p14:creationId xmlns:p14="http://schemas.microsoft.com/office/powerpoint/2010/main" val="346299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2822BD-F8CD-8046-AA67-ABEC906839DB}"/>
              </a:ext>
            </a:extLst>
          </p:cNvPr>
          <p:cNvSpPr>
            <a:spLocks noGrp="1"/>
          </p:cNvSpPr>
          <p:nvPr>
            <p:ph type="title"/>
          </p:nvPr>
        </p:nvSpPr>
        <p:spPr/>
        <p:txBody>
          <a:bodyPr/>
          <a:lstStyle/>
          <a:p>
            <a:r>
              <a:rPr lang="en-US" dirty="0"/>
              <a:t>Hybrid cloud</a:t>
            </a:r>
          </a:p>
        </p:txBody>
      </p:sp>
      <p:pic>
        <p:nvPicPr>
          <p:cNvPr id="6" name="Picture 5">
            <a:extLst>
              <a:ext uri="{FF2B5EF4-FFF2-40B4-BE49-F238E27FC236}">
                <a16:creationId xmlns:a16="http://schemas.microsoft.com/office/drawing/2014/main" id="{DCFD7DF8-93A7-469A-9D7D-F807D5AD462D}"/>
              </a:ext>
            </a:extLst>
          </p:cNvPr>
          <p:cNvPicPr>
            <a:picLocks noChangeAspect="1"/>
          </p:cNvPicPr>
          <p:nvPr/>
        </p:nvPicPr>
        <p:blipFill>
          <a:blip r:embed="rId2"/>
          <a:stretch>
            <a:fillRect/>
          </a:stretch>
        </p:blipFill>
        <p:spPr>
          <a:xfrm>
            <a:off x="2010913" y="1011198"/>
            <a:ext cx="8170173" cy="5739226"/>
          </a:xfrm>
          <a:prstGeom prst="rect">
            <a:avLst/>
          </a:prstGeom>
        </p:spPr>
      </p:pic>
      <p:sp>
        <p:nvSpPr>
          <p:cNvPr id="4" name="Rectangle: Rounded Corners 3">
            <a:extLst>
              <a:ext uri="{FF2B5EF4-FFF2-40B4-BE49-F238E27FC236}">
                <a16:creationId xmlns:a16="http://schemas.microsoft.com/office/drawing/2014/main" id="{72944B6B-093F-4631-8C03-9A94912368A8}"/>
              </a:ext>
            </a:extLst>
          </p:cNvPr>
          <p:cNvSpPr/>
          <p:nvPr/>
        </p:nvSpPr>
        <p:spPr bwMode="auto">
          <a:xfrm>
            <a:off x="1077401" y="1103779"/>
            <a:ext cx="2783541" cy="766482"/>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S2S VPN</a:t>
            </a:r>
          </a:p>
        </p:txBody>
      </p:sp>
      <p:sp>
        <p:nvSpPr>
          <p:cNvPr id="5" name="Rectangle: Rounded Corners 4">
            <a:extLst>
              <a:ext uri="{FF2B5EF4-FFF2-40B4-BE49-F238E27FC236}">
                <a16:creationId xmlns:a16="http://schemas.microsoft.com/office/drawing/2014/main" id="{B67E7DDF-BDC2-4C91-AE71-92D9342C0BE4}"/>
              </a:ext>
            </a:extLst>
          </p:cNvPr>
          <p:cNvSpPr/>
          <p:nvPr/>
        </p:nvSpPr>
        <p:spPr bwMode="auto">
          <a:xfrm>
            <a:off x="1077401" y="5463561"/>
            <a:ext cx="2783541" cy="766482"/>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ExpressRoute</a:t>
            </a:r>
          </a:p>
        </p:txBody>
      </p:sp>
    </p:spTree>
    <p:extLst>
      <p:ext uri="{BB962C8B-B14F-4D97-AF65-F5344CB8AC3E}">
        <p14:creationId xmlns:p14="http://schemas.microsoft.com/office/powerpoint/2010/main" val="3741332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2822BD-F8CD-8046-AA67-ABEC906839DB}"/>
              </a:ext>
            </a:extLst>
          </p:cNvPr>
          <p:cNvSpPr>
            <a:spLocks noGrp="1"/>
          </p:cNvSpPr>
          <p:nvPr>
            <p:ph type="title"/>
          </p:nvPr>
        </p:nvSpPr>
        <p:spPr/>
        <p:txBody>
          <a:bodyPr/>
          <a:lstStyle/>
          <a:p>
            <a:r>
              <a:rPr lang="en-US" dirty="0"/>
              <a:t>VMs with public IP addresses (PIPs)</a:t>
            </a:r>
          </a:p>
        </p:txBody>
      </p:sp>
      <p:pic>
        <p:nvPicPr>
          <p:cNvPr id="6" name="Picture 5">
            <a:extLst>
              <a:ext uri="{FF2B5EF4-FFF2-40B4-BE49-F238E27FC236}">
                <a16:creationId xmlns:a16="http://schemas.microsoft.com/office/drawing/2014/main" id="{06534CBD-10B6-40FA-A753-3C4402EFE0E6}"/>
              </a:ext>
            </a:extLst>
          </p:cNvPr>
          <p:cNvPicPr>
            <a:picLocks noChangeAspect="1"/>
          </p:cNvPicPr>
          <p:nvPr/>
        </p:nvPicPr>
        <p:blipFill>
          <a:blip r:embed="rId2"/>
          <a:stretch>
            <a:fillRect/>
          </a:stretch>
        </p:blipFill>
        <p:spPr>
          <a:xfrm>
            <a:off x="2884960" y="1027730"/>
            <a:ext cx="6422079" cy="5731532"/>
          </a:xfrm>
          <a:prstGeom prst="rect">
            <a:avLst/>
          </a:prstGeom>
        </p:spPr>
      </p:pic>
      <p:pic>
        <p:nvPicPr>
          <p:cNvPr id="2" name="Picture 1">
            <a:extLst>
              <a:ext uri="{FF2B5EF4-FFF2-40B4-BE49-F238E27FC236}">
                <a16:creationId xmlns:a16="http://schemas.microsoft.com/office/drawing/2014/main" id="{19D677B0-9BDC-4BC3-975F-3863D8E7B62B}"/>
              </a:ext>
            </a:extLst>
          </p:cNvPr>
          <p:cNvPicPr>
            <a:picLocks noChangeAspect="1"/>
          </p:cNvPicPr>
          <p:nvPr/>
        </p:nvPicPr>
        <p:blipFill>
          <a:blip r:embed="rId3"/>
          <a:stretch>
            <a:fillRect/>
          </a:stretch>
        </p:blipFill>
        <p:spPr>
          <a:xfrm>
            <a:off x="7693819" y="2232740"/>
            <a:ext cx="1181202" cy="362853"/>
          </a:xfrm>
          <a:prstGeom prst="rect">
            <a:avLst/>
          </a:prstGeom>
        </p:spPr>
      </p:pic>
      <p:pic>
        <p:nvPicPr>
          <p:cNvPr id="16" name="Picture 15">
            <a:extLst>
              <a:ext uri="{FF2B5EF4-FFF2-40B4-BE49-F238E27FC236}">
                <a16:creationId xmlns:a16="http://schemas.microsoft.com/office/drawing/2014/main" id="{2B763B24-1E40-4D41-ABF3-5539C255812B}"/>
              </a:ext>
            </a:extLst>
          </p:cNvPr>
          <p:cNvPicPr>
            <a:picLocks noChangeAspect="1"/>
          </p:cNvPicPr>
          <p:nvPr/>
        </p:nvPicPr>
        <p:blipFill>
          <a:blip r:embed="rId3"/>
          <a:stretch>
            <a:fillRect/>
          </a:stretch>
        </p:blipFill>
        <p:spPr>
          <a:xfrm>
            <a:off x="7693819" y="5285503"/>
            <a:ext cx="1181202" cy="362853"/>
          </a:xfrm>
          <a:prstGeom prst="rect">
            <a:avLst/>
          </a:prstGeom>
        </p:spPr>
      </p:pic>
    </p:spTree>
    <p:extLst>
      <p:ext uri="{BB962C8B-B14F-4D97-AF65-F5344CB8AC3E}">
        <p14:creationId xmlns:p14="http://schemas.microsoft.com/office/powerpoint/2010/main" val="39918195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2822BD-F8CD-8046-AA67-ABEC906839DB}"/>
              </a:ext>
            </a:extLst>
          </p:cNvPr>
          <p:cNvSpPr>
            <a:spLocks noGrp="1"/>
          </p:cNvSpPr>
          <p:nvPr>
            <p:ph type="title"/>
          </p:nvPr>
        </p:nvSpPr>
        <p:spPr/>
        <p:txBody>
          <a:bodyPr/>
          <a:lstStyle/>
          <a:p>
            <a:r>
              <a:rPr lang="en-US" dirty="0"/>
              <a:t>NAT through Azure Load Balancer</a:t>
            </a:r>
          </a:p>
        </p:txBody>
      </p:sp>
      <p:pic>
        <p:nvPicPr>
          <p:cNvPr id="2" name="Picture 1">
            <a:extLst>
              <a:ext uri="{FF2B5EF4-FFF2-40B4-BE49-F238E27FC236}">
                <a16:creationId xmlns:a16="http://schemas.microsoft.com/office/drawing/2014/main" id="{E2511047-56E5-4497-852E-93A09D6F08E3}"/>
              </a:ext>
            </a:extLst>
          </p:cNvPr>
          <p:cNvPicPr>
            <a:picLocks noChangeAspect="1"/>
          </p:cNvPicPr>
          <p:nvPr/>
        </p:nvPicPr>
        <p:blipFill>
          <a:blip r:embed="rId2"/>
          <a:stretch>
            <a:fillRect/>
          </a:stretch>
        </p:blipFill>
        <p:spPr>
          <a:xfrm>
            <a:off x="378146" y="1555055"/>
            <a:ext cx="11435707" cy="4724721"/>
          </a:xfrm>
          <a:prstGeom prst="rect">
            <a:avLst/>
          </a:prstGeom>
        </p:spPr>
      </p:pic>
      <p:sp>
        <p:nvSpPr>
          <p:cNvPr id="4" name="Rectangle: Rounded Corners 3">
            <a:extLst>
              <a:ext uri="{FF2B5EF4-FFF2-40B4-BE49-F238E27FC236}">
                <a16:creationId xmlns:a16="http://schemas.microsoft.com/office/drawing/2014/main" id="{3CB057B7-C92F-4CD8-87C6-33AA1840F212}"/>
              </a:ext>
            </a:extLst>
          </p:cNvPr>
          <p:cNvSpPr/>
          <p:nvPr/>
        </p:nvSpPr>
        <p:spPr bwMode="auto">
          <a:xfrm>
            <a:off x="378146" y="5041684"/>
            <a:ext cx="3993829" cy="726141"/>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“Security” through obscurity</a:t>
            </a:r>
          </a:p>
        </p:txBody>
      </p:sp>
    </p:spTree>
    <p:extLst>
      <p:ext uri="{BB962C8B-B14F-4D97-AF65-F5344CB8AC3E}">
        <p14:creationId xmlns:p14="http://schemas.microsoft.com/office/powerpoint/2010/main" val="42791450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2822BD-F8CD-8046-AA67-ABEC906839DB}"/>
              </a:ext>
            </a:extLst>
          </p:cNvPr>
          <p:cNvSpPr>
            <a:spLocks noGrp="1"/>
          </p:cNvSpPr>
          <p:nvPr>
            <p:ph type="title"/>
          </p:nvPr>
        </p:nvSpPr>
        <p:spPr/>
        <p:txBody>
          <a:bodyPr/>
          <a:lstStyle/>
          <a:p>
            <a:r>
              <a:rPr lang="en-US" dirty="0"/>
              <a:t>Jump box</a:t>
            </a:r>
          </a:p>
        </p:txBody>
      </p:sp>
      <p:pic>
        <p:nvPicPr>
          <p:cNvPr id="2" name="Picture 1">
            <a:extLst>
              <a:ext uri="{FF2B5EF4-FFF2-40B4-BE49-F238E27FC236}">
                <a16:creationId xmlns:a16="http://schemas.microsoft.com/office/drawing/2014/main" id="{3AB16EE1-A5E9-4FEE-AD86-D0065F1E9600}"/>
              </a:ext>
            </a:extLst>
          </p:cNvPr>
          <p:cNvPicPr>
            <a:picLocks noChangeAspect="1"/>
          </p:cNvPicPr>
          <p:nvPr/>
        </p:nvPicPr>
        <p:blipFill>
          <a:blip r:embed="rId2"/>
          <a:stretch>
            <a:fillRect/>
          </a:stretch>
        </p:blipFill>
        <p:spPr>
          <a:xfrm>
            <a:off x="449763" y="1011198"/>
            <a:ext cx="11292474" cy="5712331"/>
          </a:xfrm>
          <a:prstGeom prst="rect">
            <a:avLst/>
          </a:prstGeom>
        </p:spPr>
      </p:pic>
      <p:sp>
        <p:nvSpPr>
          <p:cNvPr id="4" name="Rectangle: Rounded Corners 3">
            <a:extLst>
              <a:ext uri="{FF2B5EF4-FFF2-40B4-BE49-F238E27FC236}">
                <a16:creationId xmlns:a16="http://schemas.microsoft.com/office/drawing/2014/main" id="{7475EBFD-7705-4469-B540-D7146D37C038}"/>
              </a:ext>
            </a:extLst>
          </p:cNvPr>
          <p:cNvSpPr/>
          <p:nvPr/>
        </p:nvSpPr>
        <p:spPr bwMode="auto">
          <a:xfrm>
            <a:off x="3132814" y="5605670"/>
            <a:ext cx="5025225" cy="922352"/>
          </a:xfrm>
          <a:prstGeom prst="round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Another resource for you to update, backup, troubleshoot…</a:t>
            </a:r>
          </a:p>
        </p:txBody>
      </p:sp>
      <p:sp>
        <p:nvSpPr>
          <p:cNvPr id="5" name="Rectangle: Rounded Corners 4">
            <a:extLst>
              <a:ext uri="{FF2B5EF4-FFF2-40B4-BE49-F238E27FC236}">
                <a16:creationId xmlns:a16="http://schemas.microsoft.com/office/drawing/2014/main" id="{AECD523D-2A04-4CB5-99F4-EF12DF08CA0E}"/>
              </a:ext>
            </a:extLst>
          </p:cNvPr>
          <p:cNvSpPr/>
          <p:nvPr/>
        </p:nvSpPr>
        <p:spPr bwMode="auto">
          <a:xfrm>
            <a:off x="1781093" y="4150581"/>
            <a:ext cx="2973788" cy="922352"/>
          </a:xfrm>
          <a:prstGeom prst="round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702544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PresentationDoc" ma:contentTypeID="0x010100482455A778DB204DB320A25B51592582005CBD7869C7E6F44C81BFE86D71CAFA7E" ma:contentTypeVersion="34" ma:contentTypeDescription="" ma:contentTypeScope="" ma:versionID="337396416d6bc825332029b556fa3622">
  <xsd:schema xmlns:xsd="http://www.w3.org/2001/XMLSchema" xmlns:xs="http://www.w3.org/2001/XMLSchema" xmlns:p="http://schemas.microsoft.com/office/2006/metadata/properties" xmlns:ns1="http://schemas.microsoft.com/sharepoint/v3" xmlns:ns2="ffda682f-c233-440f-ae5c-cc70b7af3c29" xmlns:ns3="230e9df3-be65-4c73-a93b-d1236ebd677e" xmlns:ns4="39d0a5b6-1f5e-4778-a974-1eab7b4dff93" targetNamespace="http://schemas.microsoft.com/office/2006/metadata/properties" ma:root="true" ma:fieldsID="1a67a5ae669f96c054a14a4fc1748606" ns1:_="" ns2:_="" ns3:_="" ns4:_="">
    <xsd:import namespace="http://schemas.microsoft.com/sharepoint/v3"/>
    <xsd:import namespace="ffda682f-c233-440f-ae5c-cc70b7af3c29"/>
    <xsd:import namespace="230e9df3-be65-4c73-a93b-d1236ebd677e"/>
    <xsd:import namespace="39d0a5b6-1f5e-4778-a974-1eab7b4dff93"/>
    <xsd:element name="properties">
      <xsd:complexType>
        <xsd:sequence>
          <xsd:element name="documentManagement">
            <xsd:complexType>
              <xsd:all>
                <xsd:element ref="ns2:epPresentationDate" minOccurs="0"/>
                <xsd:element ref="ns2:epSessionCode" minOccurs="0"/>
                <xsd:element ref="ns2:epMSSpeaker" minOccurs="0"/>
                <xsd:element ref="ns2:epExternalSpeaker" minOccurs="0"/>
                <xsd:element ref="ns2:epVideoURL" minOccurs="0"/>
                <xsd:element ref="ns2:epThumbnailUrl" minOccurs="0"/>
                <xsd:element ref="ns3:TaxCatchAll" minOccurs="0"/>
                <xsd:element ref="ns3:TaxCatchAllLabel" minOccurs="0"/>
                <xsd:element ref="ns3:_dlc_DocIdPersistId" minOccurs="0"/>
                <xsd:element ref="ns2:d547fba4e0a546bfa5b472a98feca4af" minOccurs="0"/>
                <xsd:element ref="ns3:_dlc_DocIdUrl" minOccurs="0"/>
                <xsd:element ref="ns2:c4f11e1abf4a41588350555ed1ce2d49" minOccurs="0"/>
                <xsd:element ref="ns2:nd392b534b3e40ab9754af2092f68eae" minOccurs="0"/>
                <xsd:element ref="ns2:j52685c1858341d7af04a157e0141a6d" minOccurs="0"/>
                <xsd:element ref="ns3:_dlc_DocId" minOccurs="0"/>
                <xsd:element ref="ns3:TaxKeywordTaxHTField" minOccurs="0"/>
                <xsd:element ref="ns2:SharedWithUsers" minOccurs="0"/>
                <xsd:element ref="ns2:SharedWithDetails" minOccurs="0"/>
                <xsd:element ref="ns4:MediaServiceAutoKeyPoints" minOccurs="0"/>
                <xsd:element ref="ns4:MediaServiceKeyPoints" minOccurs="0"/>
                <xsd:element ref="ns2:k7a3dbdf2ec8406d98709d26e33ac8ef" minOccurs="0"/>
                <xsd:element ref="ns1:_ip_UnifiedCompliancePolicyProperties" minOccurs="0"/>
                <xsd:element ref="ns1:_ip_UnifiedCompliancePolicyUIAction" minOccurs="0"/>
                <xsd:element ref="ns2:epThumbnailSlide" minOccurs="0"/>
                <xsd:element ref="ns4:MediaServiceOCR" minOccurs="0"/>
                <xsd:element ref="ns4:MediaServiceGenerationTime" minOccurs="0"/>
                <xsd:element ref="ns4:MediaServiceEventHashCode" minOccurs="0"/>
                <xsd:element ref="ns4:TextEdit" minOccurs="0"/>
                <xsd:element ref="ns3:Media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5" nillable="true" ma:displayName="Unified Compliance Policy Properties" ma:hidden="true" ma:internalName="_ip_UnifiedCompliancePolicyProperties">
      <xsd:simpleType>
        <xsd:restriction base="dms:Note"/>
      </xsd:simpleType>
    </xsd:element>
    <xsd:element name="_ip_UnifiedCompliancePolicyUIAction" ma:index="3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da682f-c233-440f-ae5c-cc70b7af3c29" elementFormDefault="qualified">
    <xsd:import namespace="http://schemas.microsoft.com/office/2006/documentManagement/types"/>
    <xsd:import namespace="http://schemas.microsoft.com/office/infopath/2007/PartnerControls"/>
    <xsd:element name="epPresentationDate" ma:index="2" nillable="true" ma:displayName="ep Presentation Date" ma:format="DateOnly" ma:internalName="epPresentationDate">
      <xsd:simpleType>
        <xsd:restriction base="dms:DateTime"/>
      </xsd:simpleType>
    </xsd:element>
    <xsd:element name="epSessionCode" ma:index="3" nillable="true" ma:displayName="ep Session Code" ma:internalName="epSessionCode" ma:readOnly="false">
      <xsd:simpleType>
        <xsd:restriction base="dms:Text">
          <xsd:maxLength value="255"/>
        </xsd:restriction>
      </xsd:simpleType>
    </xsd:element>
    <xsd:element name="epMSSpeaker" ma:index="4" nillable="true" ma:displayName="ep MS Speaker" ma:list="UserInfo" ma:SharePointGroup="0" ma:internalName="epMSSpeak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ExternalSpeaker" ma:index="5" nillable="true" ma:displayName="ep External Speaker" ma:internalName="epExternalSpeaker" ma:readOnly="false">
      <xsd:simpleType>
        <xsd:restriction base="dms:Text">
          <xsd:maxLength value="255"/>
        </xsd:restriction>
      </xsd:simpleType>
    </xsd:element>
    <xsd:element name="epVideoURL" ma:index="11" nillable="true" ma:displayName="Video URL" ma:internalName="epVideoURL" ma:readOnly="false">
      <xsd:simpleType>
        <xsd:restriction base="dms:Text">
          <xsd:maxLength value="255"/>
        </xsd:restriction>
      </xsd:simpleType>
    </xsd:element>
    <xsd:element name="epThumbnailUrl" ma:index="12" nillable="true" ma:displayName="Cusotm Thumbnail URL" ma:description="This is auto generated field. If you would like to change, Please enter online thumbnail url in .jpg or .png format." ma:internalName="epThumbnailUrl">
      <xsd:simpleType>
        <xsd:restriction base="dms:Text">
          <xsd:maxLength value="255"/>
        </xsd:restriction>
      </xsd:simpleType>
    </xsd:element>
    <xsd:element name="d547fba4e0a546bfa5b472a98feca4af" ma:index="16" nillable="true" ma:taxonomy="true" ma:internalName="d547fba4e0a546bfa5b472a98feca4af" ma:taxonomyFieldName="epProduct" ma:displayName="ep Product" ma:default="" ma:fieldId="{d547fba4-e0a5-46bf-a5b4-72a98feca4af}" ma:taxonomyMulti="true" ma:sspId="e385fb40-52d4-4fae-9c5b-3e8ff8a5878e" ma:termSetId="d3de27c7-29d0-4e18-9dad-a12e7612c5ee" ma:anchorId="00000000-0000-0000-0000-000000000000" ma:open="true" ma:isKeyword="false">
      <xsd:complexType>
        <xsd:sequence>
          <xsd:element ref="pc:Terms" minOccurs="0" maxOccurs="1"/>
        </xsd:sequence>
      </xsd:complexType>
    </xsd:element>
    <xsd:element name="c4f11e1abf4a41588350555ed1ce2d49" ma:index="21" nillable="true" ma:taxonomy="true" ma:internalName="c4f11e1abf4a41588350555ed1ce2d49" ma:taxonomyFieldName="epTrack" ma:displayName="ep Track" ma:readOnly="false" ma:default="" ma:fieldId="{c4f11e1a-bf4a-4158-8350-555ed1ce2d49}" ma:sspId="e385fb40-52d4-4fae-9c5b-3e8ff8a5878e" ma:termSetId="8b2cb1a9-d9e7-4004-9980-68b531ded940" ma:anchorId="00000000-0000-0000-0000-000000000000" ma:open="true" ma:isKeyword="false">
      <xsd:complexType>
        <xsd:sequence>
          <xsd:element ref="pc:Terms" minOccurs="0" maxOccurs="1"/>
        </xsd:sequence>
      </xsd:complexType>
    </xsd:element>
    <xsd:element name="nd392b534b3e40ab9754af2092f68eae" ma:index="23" nillable="true" ma:taxonomy="true" ma:internalName="nd392b534b3e40ab9754af2092f68eae" ma:taxonomyFieldName="epSessionType" ma:displayName="Session Type" ma:readOnly="false" ma:default="" ma:fieldId="{7d392b53-4b3e-40ab-9754-af2092f68eae}" ma:sspId="e385fb40-52d4-4fae-9c5b-3e8ff8a5878e" ma:termSetId="4a7f5118-ed8e-426f-a293-5dd28228e502" ma:anchorId="00000000-0000-0000-0000-000000000000" ma:open="true" ma:isKeyword="false">
      <xsd:complexType>
        <xsd:sequence>
          <xsd:element ref="pc:Terms" minOccurs="0" maxOccurs="1"/>
        </xsd:sequence>
      </xsd:complexType>
    </xsd:element>
    <xsd:element name="j52685c1858341d7af04a157e0141a6d" ma:index="25" nillable="true" ma:taxonomy="true" ma:internalName="j52685c1858341d7af04a157e0141a6d" ma:taxonomyFieldName="epLevel" ma:displayName="Level" ma:default="" ma:fieldId="{352685c1-8583-41d7-af04-a157e0141a6d}" ma:sspId="e385fb40-52d4-4fae-9c5b-3e8ff8a5878e" ma:termSetId="9cfe41a8-0160-4c9f-8979-42d2550c1810" ma:anchorId="00000000-0000-0000-0000-000000000000" ma:open="true" ma:isKeyword="false">
      <xsd:complexType>
        <xsd:sequence>
          <xsd:element ref="pc:Terms" minOccurs="0" maxOccurs="1"/>
        </xsd:sequence>
      </xsd:complexType>
    </xsd:element>
    <xsd:element name="SharedWithUsers" ma:index="2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0" nillable="true" ma:displayName="Shared With Details" ma:internalName="SharedWithDetails" ma:readOnly="true">
      <xsd:simpleType>
        <xsd:restriction base="dms:Note">
          <xsd:maxLength value="255"/>
        </xsd:restriction>
      </xsd:simpleType>
    </xsd:element>
    <xsd:element name="k7a3dbdf2ec8406d98709d26e33ac8ef" ma:index="33" nillable="true" ma:taxonomy="true" ma:internalName="k7a3dbdf2ec8406d98709d26e33ac8ef" ma:taxonomyFieldName="epVenue" ma:displayName="Venue" ma:default="" ma:fieldId="{47a3dbdf-2ec8-406d-9870-9d26e33ac8ef}" ma:sspId="e385fb40-52d4-4fae-9c5b-3e8ff8a5878e" ma:termSetId="b5f3f7cd-6271-45c6-ba9e-15129dbc88ed" ma:anchorId="00000000-0000-0000-0000-000000000000" ma:open="true" ma:isKeyword="false">
      <xsd:complexType>
        <xsd:sequence>
          <xsd:element ref="pc:Terms" minOccurs="0" maxOccurs="1"/>
        </xsd:sequence>
      </xsd:complexType>
    </xsd:element>
    <xsd:element name="epThumbnailSlide" ma:index="37" nillable="true" ma:displayName="Thumbnail Slide Number" ma:decimals="0" ma:internalName="epThumbnailSlide"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c6f752b4-ea7a-45d7-9c5a-f41f5c5d970f}" ma:internalName="TaxCatchAll" ma:showField="CatchAllData" ma:web="ffda682f-c233-440f-ae5c-cc70b7af3c29">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hidden="true" ma:list="{c6f752b4-ea7a-45d7-9c5a-f41f5c5d970f}" ma:internalName="TaxCatchAllLabel" ma:readOnly="true" ma:showField="CatchAllDataLabel" ma:web="ffda682f-c233-440f-ae5c-cc70b7af3c29">
      <xsd:complexType>
        <xsd:complexContent>
          <xsd:extension base="dms:MultiChoiceLookup">
            <xsd:sequence>
              <xsd:element name="Value" type="dms:Lookup" maxOccurs="unbounded" minOccurs="0" nillable="true"/>
            </xsd:sequence>
          </xsd:extension>
        </xsd:complexContent>
      </xsd:complexType>
    </xsd:element>
    <xsd:element name="_dlc_DocIdPersistId" ma:index="15" nillable="true" ma:displayName="Persist ID" ma:description="Keep ID on add." ma:hidden="true" ma:internalName="_dlc_DocIdPersistId" ma:readOnly="true">
      <xsd:simpleType>
        <xsd:restriction base="dms:Boolean"/>
      </xsd:simpleType>
    </xsd:element>
    <xsd:element name="_dlc_DocIdUrl" ma:index="1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6" nillable="true" ma:displayName="Document ID Value" ma:description="The value of the document ID assigned to this item." ma:internalName="_dlc_DocId" ma:readOnly="true">
      <xsd:simpleType>
        <xsd:restriction base="dms:Text"/>
      </xsd:simpleType>
    </xsd:element>
    <xsd:element name="TaxKeywordTaxHTField" ma:index="2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ediaDescription" ma:index="42" nillable="true" ma:displayName="Document Description" ma:description="Alternate description for documents that can be used for display." ma:internalName="MediaDescription">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9d0a5b6-1f5e-4778-a974-1eab7b4dff93" elementFormDefault="qualified">
    <xsd:import namespace="http://schemas.microsoft.com/office/2006/documentManagement/types"/>
    <xsd:import namespace="http://schemas.microsoft.com/office/infopath/2007/PartnerControls"/>
    <xsd:element name="MediaServiceAutoKeyPoints" ma:index="31" nillable="true" ma:displayName="MediaServiceAutoKeyPoints" ma:hidden="true" ma:internalName="MediaServiceAutoKeyPoints" ma:readOnly="true">
      <xsd:simpleType>
        <xsd:restriction base="dms:Note"/>
      </xsd:simpleType>
    </xsd:element>
    <xsd:element name="MediaServiceKeyPoints" ma:index="32" nillable="true" ma:displayName="KeyPoints" ma:internalName="MediaServiceKeyPoints" ma:readOnly="true">
      <xsd:simpleType>
        <xsd:restriction base="dms:Note">
          <xsd:maxLength value="255"/>
        </xsd:restriction>
      </xsd:simpleType>
    </xsd:element>
    <xsd:element name="MediaServiceOCR" ma:index="38" nillable="true" ma:displayName="Extracted Text" ma:internalName="MediaServiceOCR" ma:readOnly="true">
      <xsd:simpleType>
        <xsd:restriction base="dms:Note">
          <xsd:maxLength value="255"/>
        </xsd:restriction>
      </xsd:simpleType>
    </xsd:element>
    <xsd:element name="MediaServiceGenerationTime" ma:index="39" nillable="true" ma:displayName="MediaServiceGenerationTime" ma:hidden="true" ma:internalName="MediaServiceGenerationTime" ma:readOnly="true">
      <xsd:simpleType>
        <xsd:restriction base="dms:Text"/>
      </xsd:simpleType>
    </xsd:element>
    <xsd:element name="MediaServiceEventHashCode" ma:index="40" nillable="true" ma:displayName="MediaServiceEventHashCode" ma:hidden="true" ma:internalName="MediaServiceEventHashCode" ma:readOnly="true">
      <xsd:simpleType>
        <xsd:restriction base="dms:Text"/>
      </xsd:simpleType>
    </xsd:element>
    <xsd:element name="TextEdit" ma:index="41" nillable="true" ma:displayName="TextEdit" ma:internalName="TextEdi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7"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Receiver>
    <Name>DocumentSet ItemUpdated</Name>
    <Synchronization>Synchronous</Synchronization>
    <Type>10002</Type>
    <SequenceNumber>100</SequenceNumber>
    <Url/>
    <Assembly>Microsoft.Office.DocumentManagement, Version=16.0.0.0, Culture=neutral, PublicKeyToken=71e9bce111e9429c</Assembly>
    <Class>Microsoft.Office.DocumentManagement.DocumentSets.DocumentSetEventReceiver</Class>
    <Data/>
    <Filter/>
  </Receiver>
  <Receiver>
    <Name>DocumentSet ItemAdded</Name>
    <Synchronization>Synchronous</Synchronization>
    <Type>10001</Type>
    <SequenceNumber>100</SequenceNumber>
    <Url/>
    <Assembly>Microsoft.Office.DocumentManagement, Version=16.0.0.0, Culture=neutral, PublicKeyToken=71e9bce111e9429c</Assembly>
    <Class>Microsoft.Office.DocumentManagement.DocumentSets.DocumentSetItemsEventReceiver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2019</TermName>
          <TermId xmlns="http://schemas.microsoft.com/office/infopath/2007/PartnerControls">cd3dfa97-b855-4c56-b74a-7fb402ddab1a</TermId>
        </TermInfo>
      </Terms>
    </TaxKeywordTaxHTField>
    <TaxCatchAll xmlns="230e9df3-be65-4c73-a93b-d1236ebd677e">
      <Value>492</Value>
      <Value>495</Value>
      <Value>489</Value>
      <Value>1099</Value>
      <Value>1037</Value>
      <Value>1088</Value>
      <Value>85</Value>
    </TaxCatchAll>
    <MediaServiceKeyPoints xmlns="39d0a5b6-1f5e-4778-a974-1eab7b4dff93" xsi:nil="true"/>
    <epPresentationDate xmlns="ffda682f-c233-440f-ae5c-cc70b7af3c29">2019-11-05T00:00:00+00:00</epPresentationDate>
    <TextEdit xmlns="39d0a5b6-1f5e-4778-a974-1eab7b4dff93">A</TextEdit>
    <epThumbnailSlide xmlns="ffda682f-c233-440f-ae5c-cc70b7af3c29" xsi:nil="true"/>
    <j52685c1858341d7af04a157e0141a6d xmlns="ffda682f-c233-440f-ae5c-cc70b7af3c29">
      <Terms xmlns="http://schemas.microsoft.com/office/infopath/2007/PartnerControls"/>
    </j52685c1858341d7af04a157e0141a6d>
    <epSessionCode xmlns="ffda682f-c233-440f-ae5c-cc70b7af3c29">BRK2093</epSessionCode>
    <epExternalSpeaker xmlns="ffda682f-c233-440f-ae5c-cc70b7af3c29" xsi:nil="true"/>
    <c4f11e1abf4a41588350555ed1ce2d49 xmlns="ffda682f-c233-440f-ae5c-cc70b7af3c29">
      <Terms xmlns="http://schemas.microsoft.com/office/infopath/2007/PartnerControls">
        <TermInfo xmlns="http://schemas.microsoft.com/office/infopath/2007/PartnerControls">
          <TermName xmlns="http://schemas.microsoft.com/office/infopath/2007/PartnerControls">MVP/Community</TermName>
          <TermId xmlns="http://schemas.microsoft.com/office/infopath/2007/PartnerControls">6e023962-d72b-4530-9a5d-2575034e042d</TermId>
        </TermInfo>
      </Terms>
    </c4f11e1abf4a41588350555ed1ce2d49>
    <epMSSpeaker xmlns="ffda682f-c233-440f-ae5c-cc70b7af3c29">
      <UserInfo>
        <DisplayName/>
        <AccountId xsi:nil="true"/>
        <AccountType/>
      </UserInfo>
    </epMSSpeaker>
    <epVideoURL xmlns="ffda682f-c233-440f-ae5c-cc70b7af3c29">https://medius.studios.ms/Embed/Video-nc/IG19-BRK2093</epVideoURL>
    <k7a3dbdf2ec8406d98709d26e33ac8ef xmlns="ffda682f-c233-440f-ae5c-cc70b7af3c29">
      <Terms xmlns="http://schemas.microsoft.com/office/infopath/2007/PartnerControls">
        <TermInfo xmlns="http://schemas.microsoft.com/office/infopath/2007/PartnerControls">
          <TermName xmlns="http://schemas.microsoft.com/office/infopath/2007/PartnerControls">Hyatt</TermName>
          <TermId xmlns="http://schemas.microsoft.com/office/infopath/2007/PartnerControls">0b0924fc-df78-4cc1-bb51-3f0665fb1b79</TermId>
        </TermInfo>
      </Terms>
    </k7a3dbdf2ec8406d98709d26e33ac8ef>
    <epThumbnailUrl xmlns="ffda682f-c233-440f-ae5c-cc70b7af3c29" xsi:nil="true"/>
    <d547fba4e0a546bfa5b472a98feca4af xmlns="ffda682f-c233-440f-ae5c-cc70b7af3c29">
      <Terms xmlns="http://schemas.microsoft.com/office/infopath/2007/PartnerControls"/>
    </d547fba4e0a546bfa5b472a98feca4af>
    <nd392b534b3e40ab9754af2092f68eae xmlns="ffda682f-c233-440f-ae5c-cc70b7af3c29">
      <Terms xmlns="http://schemas.microsoft.com/office/infopath/2007/PartnerControls">
        <TermInfo xmlns="http://schemas.microsoft.com/office/infopath/2007/PartnerControls">
          <TermName xmlns="http://schemas.microsoft.com/office/infopath/2007/PartnerControls">Breakout</TermName>
          <TermId xmlns="http://schemas.microsoft.com/office/infopath/2007/PartnerControls">7cc0625e-7dbe-4ad5-83fc-51e925c7812c</TermId>
        </TermInfo>
      </Terms>
    </nd392b534b3e40ab9754af2092f68eae>
    <SharedWithUsers xmlns="ffda682f-c233-440f-ae5c-cc70b7af3c29">
      <UserInfo>
        <DisplayName/>
        <AccountId xsi:nil="true"/>
        <AccountType/>
      </UserInfo>
    </SharedWithUsers>
    <_dlc_DocId xmlns="230e9df3-be65-4c73-a93b-d1236ebd677e">EPDOC-1339757170-7144</_dlc_DocId>
    <_dlc_DocIdUrl xmlns="230e9df3-be65-4c73-a93b-d1236ebd677e">
      <Url>https://microsoft.sharepoint.com/sites/presentations/_layouts/15/DocIdRedir.aspx?ID=EPDOC-1339757170-7144</Url>
      <Description>EPDOC-1339757170-7144</Description>
    </_dlc_DocIdUrl>
    <MediaDescription xmlns="230e9df3-be65-4c73-a93b-d1236ebd677e"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BF7F84-3DA7-435C-9617-9CC8614DA0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fda682f-c233-440f-ae5c-cc70b7af3c29"/>
    <ds:schemaRef ds:uri="230e9df3-be65-4c73-a93b-d1236ebd677e"/>
    <ds:schemaRef ds:uri="39d0a5b6-1f5e-4778-a974-1eab7b4dff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5D8294-65C9-4ED1-8C2E-3CCB9B5DAE9E}">
  <ds:schemaRefs>
    <ds:schemaRef ds:uri="http://schemas.microsoft.com/sharepoint/events"/>
  </ds:schemaRefs>
</ds:datastoreItem>
</file>

<file path=customXml/itemProps3.xml><?xml version="1.0" encoding="utf-8"?>
<ds:datastoreItem xmlns:ds="http://schemas.openxmlformats.org/officeDocument/2006/customXml" ds:itemID="{F990F116-B58F-4255-B05B-DA3808E0E5C6}">
  <ds:schemaRefs>
    <ds:schemaRef ds:uri="http://www.w3.org/XML/1998/namespace"/>
    <ds:schemaRef ds:uri="http://schemas.microsoft.com/office/infopath/2007/PartnerControls"/>
    <ds:schemaRef ds:uri="http://schemas.openxmlformats.org/package/2006/metadata/core-properties"/>
    <ds:schemaRef ds:uri="http://purl.org/dc/terms/"/>
    <ds:schemaRef ds:uri="http://purl.org/dc/elements/1.1/"/>
    <ds:schemaRef ds:uri="http://schemas.microsoft.com/office/2006/documentManagement/types"/>
    <ds:schemaRef ds:uri="39d0a5b6-1f5e-4778-a974-1eab7b4dff93"/>
    <ds:schemaRef ds:uri="http://schemas.microsoft.com/office/2006/metadata/properties"/>
    <ds:schemaRef ds:uri="http://schemas.microsoft.com/sharepoint/v3"/>
    <ds:schemaRef ds:uri="230e9df3-be65-4c73-a93b-d1236ebd677e"/>
    <ds:schemaRef ds:uri="ffda682f-c233-440f-ae5c-cc70b7af3c29"/>
    <ds:schemaRef ds:uri="http://purl.org/dc/dcmitype/"/>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Microsoft_Ignite_2019_16x9_Breakout_Template</Template>
  <TotalTime>616</TotalTime>
  <Words>335</Words>
  <Application>Microsoft Office PowerPoint</Application>
  <PresentationFormat>Widescreen</PresentationFormat>
  <Paragraphs>64</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Consolas</vt:lpstr>
      <vt:lpstr>Segoe UI</vt:lpstr>
      <vt:lpstr>Segoe UI Semibold</vt:lpstr>
      <vt:lpstr>Wingdings</vt:lpstr>
      <vt:lpstr>White Template</vt:lpstr>
      <vt:lpstr>Azure Bastion</vt:lpstr>
      <vt:lpstr>The VM Administrative Access Problem Space</vt:lpstr>
      <vt:lpstr>You need to manage your VMs running in Azure…</vt:lpstr>
      <vt:lpstr>…and you need to prevent breaches</vt:lpstr>
      <vt:lpstr>Common VM administrative access methods </vt:lpstr>
      <vt:lpstr>Hybrid cloud</vt:lpstr>
      <vt:lpstr>VMs with public IP addresses (PIPs)</vt:lpstr>
      <vt:lpstr>NAT through Azure Load Balancer</vt:lpstr>
      <vt:lpstr>Jump box</vt:lpstr>
      <vt:lpstr>Azure Bastion</vt:lpstr>
      <vt:lpstr>Azure Bastion – Managed jump box</vt:lpstr>
      <vt:lpstr>JIT VM Access</vt:lpstr>
      <vt:lpstr>JIT VM Access</vt:lpstr>
      <vt:lpstr>Azure Bastion roadmap</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VM administrative access with Azure Bastion</dc:title>
  <dc:subject>Microsoft Ignite 2019</dc:subject>
  <dc:creator>Brieanne Vanderpool</dc:creator>
  <cp:keywords>Microsoft Ignite 2019</cp:keywords>
  <dc:description/>
  <cp:lastModifiedBy>Simon Hutson</cp:lastModifiedBy>
  <cp:revision>72</cp:revision>
  <dcterms:created xsi:type="dcterms:W3CDTF">2019-08-26T20:18:51Z</dcterms:created>
  <dcterms:modified xsi:type="dcterms:W3CDTF">2020-06-22T10:08:45Z</dcterms:modified>
  <cp:category>Microsoft Ignite 2019</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0x010100482455A778DB204DB320A25B51592582005CBD7869C7E6F44C81BFE86D71CAFA7E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1037;#Microsoft Ignite 2019|cd3dfa97-b855-4c56-b74a-7fb402ddab1a</vt:lpwstr>
  </property>
  <property fmtid="{D5CDD505-2E9C-101B-9397-08002B2CF9AE}" pid="21" name="Order">
    <vt:r8>714400</vt:r8>
  </property>
  <property fmtid="{D5CDD505-2E9C-101B-9397-08002B2CF9AE}" pid="22" name="xd_Signature">
    <vt:bool>false</vt:bool>
  </property>
  <property fmtid="{D5CDD505-2E9C-101B-9397-08002B2CF9AE}" pid="23" name="xd_ProgID">
    <vt:lpwstr/>
  </property>
  <property fmtid="{D5CDD505-2E9C-101B-9397-08002B2CF9AE}" pid="24" name="ComplianceAssetId">
    <vt:lpwstr/>
  </property>
  <property fmtid="{D5CDD505-2E9C-101B-9397-08002B2CF9AE}" pid="25" name="TemplateUrl">
    <vt:lpwstr/>
  </property>
  <property fmtid="{D5CDD505-2E9C-101B-9397-08002B2CF9AE}" pid="26" name="epVenue">
    <vt:lpwstr>1088;#Hyatt|0b0924fc-df78-4cc1-bb51-3f0665fb1b79</vt:lpwstr>
  </property>
  <property fmtid="{D5CDD505-2E9C-101B-9397-08002B2CF9AE}" pid="27" name="epSessionType">
    <vt:lpwstr>495;#Breakout|7cc0625e-7dbe-4ad5-83fc-51e925c7812c</vt:lpwstr>
  </property>
  <property fmtid="{D5CDD505-2E9C-101B-9397-08002B2CF9AE}" pid="28" name="epEventName">
    <vt:lpwstr>489;#Microsoft Ignite|6e3bf269-d7d3-4eb9-8a3e-668c716ce3ed</vt:lpwstr>
  </property>
  <property fmtid="{D5CDD505-2E9C-101B-9397-08002B2CF9AE}" pid="29" name="epTrack">
    <vt:lpwstr>1099;#MVP/Community|6e023962-d72b-4530-9a5d-2575034e042d</vt:lpwstr>
  </property>
  <property fmtid="{D5CDD505-2E9C-101B-9397-08002B2CF9AE}" pid="30" name="epYear">
    <vt:lpwstr>492;#2019|9c656e98-7319-4394-8cde-beff3f64546e</vt:lpwstr>
  </property>
  <property fmtid="{D5CDD505-2E9C-101B-9397-08002B2CF9AE}" pid="31" name="i506628f40624491a7b689a31a12e4a7">
    <vt:lpwstr>2019|9c656e98-7319-4394-8cde-beff3f64546e</vt:lpwstr>
  </property>
  <property fmtid="{D5CDD505-2E9C-101B-9397-08002B2CF9AE}" pid="32" name="epProduct">
    <vt:lpwstr/>
  </property>
  <property fmtid="{D5CDD505-2E9C-101B-9397-08002B2CF9AE}" pid="33" name="epLevel">
    <vt:lpwstr/>
  </property>
  <property fmtid="{D5CDD505-2E9C-101B-9397-08002B2CF9AE}" pid="34" name="epLocation">
    <vt:lpwstr>85;#Orlando|8cc4ed56-1866-4501-a22c-89aafde6f59b</vt:lpwstr>
  </property>
  <property fmtid="{D5CDD505-2E9C-101B-9397-08002B2CF9AE}" pid="35" name="epEventStartDate">
    <vt:filetime>2019-11-04T08:00:00Z</vt:filetime>
  </property>
  <property fmtid="{D5CDD505-2E9C-101B-9397-08002B2CF9AE}" pid="36" name="e6eef530250d40b588460f4e80610bed">
    <vt:lpwstr>Microsoft Ignite|6e3bf269-d7d3-4eb9-8a3e-668c716ce3ed</vt:lpwstr>
  </property>
  <property fmtid="{D5CDD505-2E9C-101B-9397-08002B2CF9AE}" pid="37" name="ld4db0cdc3ed4577a1a0a409449a4046">
    <vt:lpwstr>Orlando|8cc4ed56-1866-4501-a22c-89aafde6f59b</vt:lpwstr>
  </property>
  <property fmtid="{D5CDD505-2E9C-101B-9397-08002B2CF9AE}" pid="38" name="epEventEndDate">
    <vt:filetime>2019-11-08T08:00:00Z</vt:filetime>
  </property>
  <property fmtid="{D5CDD505-2E9C-101B-9397-08002B2CF9AE}" pid="39" name="_dlc_DocIdItemGuid">
    <vt:lpwstr>7a844982-f01c-4b0a-ac7b-beabbe69aa55</vt:lpwstr>
  </property>
  <property fmtid="{D5CDD505-2E9C-101B-9397-08002B2CF9AE}" pid="40" name="_docset_NoMedatataSyncRequired">
    <vt:lpwstr>False</vt:lpwstr>
  </property>
  <property fmtid="{D5CDD505-2E9C-101B-9397-08002B2CF9AE}" pid="41" name="epDescription">
    <vt:lpwstr>Secure VM administrative access with Azure Bastion</vt:lpwstr>
  </property>
  <property fmtid="{D5CDD505-2E9C-101B-9397-08002B2CF9AE}" pid="42" name="DocumentDescription">
    <vt:lpwstr>In this session, Cloud &amp; Datacenter MVP Tim Warner walks attendees through how they can administer their Azure VMs securely through Azure Bastion without need for a dedicated jumpbox. By the end of the session, you will be able to implement Bastion in you</vt:lpwstr>
  </property>
  <property fmtid="{D5CDD505-2E9C-101B-9397-08002B2CF9AE}" pid="43" name="DocumentSetDescription">
    <vt:lpwstr>Secure VM administrative access with Azure Bastion</vt:lpwstr>
  </property>
</Properties>
</file>