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092" r:id="rId1"/>
  </p:sldMasterIdLst>
  <p:notesMasterIdLst>
    <p:notesMasterId r:id="rId31"/>
  </p:notesMasterIdLst>
  <p:sldIdLst>
    <p:sldId id="256" r:id="rId2"/>
    <p:sldId id="362" r:id="rId3"/>
    <p:sldId id="257" r:id="rId4"/>
    <p:sldId id="400" r:id="rId5"/>
    <p:sldId id="366" r:id="rId6"/>
    <p:sldId id="364" r:id="rId7"/>
    <p:sldId id="365" r:id="rId8"/>
    <p:sldId id="367" r:id="rId9"/>
    <p:sldId id="370" r:id="rId10"/>
    <p:sldId id="372" r:id="rId11"/>
    <p:sldId id="373" r:id="rId12"/>
    <p:sldId id="371" r:id="rId13"/>
    <p:sldId id="404" r:id="rId14"/>
    <p:sldId id="376" r:id="rId15"/>
    <p:sldId id="378" r:id="rId16"/>
    <p:sldId id="368" r:id="rId17"/>
    <p:sldId id="374" r:id="rId18"/>
    <p:sldId id="380" r:id="rId19"/>
    <p:sldId id="385" r:id="rId20"/>
    <p:sldId id="386" r:id="rId21"/>
    <p:sldId id="387" r:id="rId22"/>
    <p:sldId id="388" r:id="rId23"/>
    <p:sldId id="389" r:id="rId24"/>
    <p:sldId id="390" r:id="rId25"/>
    <p:sldId id="369" r:id="rId26"/>
    <p:sldId id="403" r:id="rId27"/>
    <p:sldId id="407" r:id="rId28"/>
    <p:sldId id="401" r:id="rId29"/>
    <p:sldId id="39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A6A"/>
    <a:srgbClr val="8797F9"/>
    <a:srgbClr val="F2F098"/>
    <a:srgbClr val="7DFFB8"/>
    <a:srgbClr val="5DD5FF"/>
    <a:srgbClr val="E392F6"/>
    <a:srgbClr val="FDCFCF"/>
    <a:srgbClr val="7EC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51064" autoAdjust="0"/>
  </p:normalViewPr>
  <p:slideViewPr>
    <p:cSldViewPr snapToGrid="0">
      <p:cViewPr varScale="1">
        <p:scale>
          <a:sx n="34" d="100"/>
          <a:sy n="34" d="100"/>
        </p:scale>
        <p:origin x="1848" y="4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r>
              <a:rPr lang="en-US" altLang="zh-TW" sz="2800" kern="1200" cap="all" spc="200" baseline="0" dirty="0" bmk="_Toc9607733">
                <a:solidFill>
                  <a:srgbClr val="000000"/>
                </a:solidFill>
                <a:latin typeface="+mn-ea"/>
                <a:ea typeface="+mn-ea"/>
                <a:cs typeface="Times New Roman" panose="02020603050405020304" pitchFamily="18" charset="0"/>
              </a:rPr>
              <a:t>2012</a:t>
            </a:r>
            <a:r>
              <a:rPr lang="zh-TW" altLang="zh-TW" sz="2800" b="0" i="0" u="none" strike="noStrike" kern="1200" cap="all" spc="200" baseline="0" dirty="0" bmk="_Toc9607733">
                <a:solidFill>
                  <a:srgbClr val="000000"/>
                </a:solidFill>
                <a:latin typeface="+mn-ea"/>
                <a:ea typeface="+mn-ea"/>
                <a:cs typeface="Times New Roman" panose="02020603050405020304" pitchFamily="18" charset="0"/>
              </a:rPr>
              <a:t>至</a:t>
            </a:r>
            <a:r>
              <a:rPr lang="en-US" altLang="zh-TW" sz="2800" b="0" i="0" u="none" strike="noStrike" kern="1200" cap="all" spc="200" baseline="0" dirty="0" bmk="_Toc9607733">
                <a:solidFill>
                  <a:srgbClr val="000000"/>
                </a:solidFill>
                <a:latin typeface="+mn-ea"/>
                <a:ea typeface="+mn-ea"/>
                <a:cs typeface="Times New Roman" panose="02020603050405020304" pitchFamily="18" charset="0"/>
              </a:rPr>
              <a:t>2017</a:t>
            </a:r>
            <a:r>
              <a:rPr lang="zh-TW" altLang="zh-TW" sz="2800" b="0" i="0" u="none" strike="noStrike" kern="1200" cap="all" spc="200" baseline="0" dirty="0" bmk="_Toc9607733">
                <a:solidFill>
                  <a:srgbClr val="000000"/>
                </a:solidFill>
                <a:latin typeface="+mn-ea"/>
                <a:ea typeface="+mn-ea"/>
                <a:cs typeface="Times New Roman" panose="02020603050405020304" pitchFamily="18" charset="0"/>
              </a:rPr>
              <a:t>年台灣廣告量趨勢變化</a:t>
            </a:r>
            <a:br>
              <a:rPr lang="zh-TW" altLang="zh-TW" sz="1800" dirty="0">
                <a:effectLst/>
              </a:rPr>
            </a:br>
            <a:endParaRPr lang="zh-TW" altLang="zh-TW" dirty="0">
              <a:effectLst/>
            </a:endParaRP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title>
    <c:autoTitleDeleted val="0"/>
    <c:plotArea>
      <c:layout/>
      <c:barChart>
        <c:barDir val="col"/>
        <c:grouping val="clustered"/>
        <c:varyColors val="0"/>
        <c:ser>
          <c:idx val="0"/>
          <c:order val="0"/>
          <c:tx>
            <c:strRef>
              <c:f>工作表1!$B$1</c:f>
              <c:strCache>
                <c:ptCount val="1"/>
                <c:pt idx="0">
                  <c:v>總量 (億)</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工作表1!$A$2:$A$7</c:f>
              <c:numCache>
                <c:formatCode>General</c:formatCode>
                <c:ptCount val="6"/>
                <c:pt idx="0">
                  <c:v>2012</c:v>
                </c:pt>
                <c:pt idx="1">
                  <c:v>2013</c:v>
                </c:pt>
                <c:pt idx="2">
                  <c:v>2014</c:v>
                </c:pt>
                <c:pt idx="3">
                  <c:v>2015</c:v>
                </c:pt>
                <c:pt idx="4">
                  <c:v>2016</c:v>
                </c:pt>
                <c:pt idx="5">
                  <c:v>2017</c:v>
                </c:pt>
              </c:numCache>
            </c:numRef>
          </c:cat>
          <c:val>
            <c:numRef>
              <c:f>工作表1!$B$2:$B$7</c:f>
              <c:numCache>
                <c:formatCode>General</c:formatCode>
                <c:ptCount val="6"/>
                <c:pt idx="0">
                  <c:v>577</c:v>
                </c:pt>
                <c:pt idx="1">
                  <c:v>598</c:v>
                </c:pt>
                <c:pt idx="2">
                  <c:v>609</c:v>
                </c:pt>
                <c:pt idx="3">
                  <c:v>610</c:v>
                </c:pt>
                <c:pt idx="4">
                  <c:v>626</c:v>
                </c:pt>
                <c:pt idx="5">
                  <c:v>665</c:v>
                </c:pt>
              </c:numCache>
            </c:numRef>
          </c:val>
          <c:extLst>
            <c:ext xmlns:c16="http://schemas.microsoft.com/office/drawing/2014/chart" uri="{C3380CC4-5D6E-409C-BE32-E72D297353CC}">
              <c16:uniqueId val="{00000000-3FCE-454E-BBE4-CAD0FE4CD68A}"/>
            </c:ext>
          </c:extLst>
        </c:ser>
        <c:dLbls>
          <c:showLegendKey val="0"/>
          <c:showVal val="1"/>
          <c:showCatName val="0"/>
          <c:showSerName val="0"/>
          <c:showPercent val="0"/>
          <c:showBubbleSize val="0"/>
        </c:dLbls>
        <c:gapWidth val="219"/>
        <c:overlap val="-27"/>
        <c:axId val="1173116256"/>
        <c:axId val="1021782800"/>
      </c:barChart>
      <c:lineChart>
        <c:grouping val="standard"/>
        <c:varyColors val="0"/>
        <c:ser>
          <c:idx val="2"/>
          <c:order val="1"/>
          <c:tx>
            <c:strRef>
              <c:f>工作表1!$C$1</c:f>
              <c:strCache>
                <c:ptCount val="1"/>
                <c:pt idx="0">
                  <c:v>成長率 %</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工作表1!$A$2:$A$7</c:f>
              <c:numCache>
                <c:formatCode>General</c:formatCode>
                <c:ptCount val="6"/>
                <c:pt idx="0">
                  <c:v>2012</c:v>
                </c:pt>
                <c:pt idx="1">
                  <c:v>2013</c:v>
                </c:pt>
                <c:pt idx="2">
                  <c:v>2014</c:v>
                </c:pt>
                <c:pt idx="3">
                  <c:v>2015</c:v>
                </c:pt>
                <c:pt idx="4">
                  <c:v>2016</c:v>
                </c:pt>
                <c:pt idx="5">
                  <c:v>2017</c:v>
                </c:pt>
              </c:numCache>
            </c:numRef>
          </c:cat>
          <c:val>
            <c:numRef>
              <c:f>工作表1!$C$2:$C$7</c:f>
              <c:numCache>
                <c:formatCode>General</c:formatCode>
                <c:ptCount val="6"/>
                <c:pt idx="0">
                  <c:v>-4.62</c:v>
                </c:pt>
                <c:pt idx="1">
                  <c:v>3.61</c:v>
                </c:pt>
                <c:pt idx="2">
                  <c:v>1.96</c:v>
                </c:pt>
                <c:pt idx="3">
                  <c:v>0.19</c:v>
                </c:pt>
                <c:pt idx="4">
                  <c:v>2.4700000000000002</c:v>
                </c:pt>
                <c:pt idx="5">
                  <c:v>6.06</c:v>
                </c:pt>
              </c:numCache>
            </c:numRef>
          </c:val>
          <c:smooth val="0"/>
          <c:extLst>
            <c:ext xmlns:c16="http://schemas.microsoft.com/office/drawing/2014/chart" uri="{C3380CC4-5D6E-409C-BE32-E72D297353CC}">
              <c16:uniqueId val="{00000001-3FCE-454E-BBE4-CAD0FE4CD68A}"/>
            </c:ext>
          </c:extLst>
        </c:ser>
        <c:dLbls>
          <c:showLegendKey val="0"/>
          <c:showVal val="1"/>
          <c:showCatName val="0"/>
          <c:showSerName val="0"/>
          <c:showPercent val="0"/>
          <c:showBubbleSize val="0"/>
        </c:dLbls>
        <c:marker val="1"/>
        <c:smooth val="0"/>
        <c:axId val="1173116256"/>
        <c:axId val="1021782800"/>
      </c:lineChart>
      <c:catAx>
        <c:axId val="117311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1021782800"/>
        <c:crosses val="autoZero"/>
        <c:auto val="1"/>
        <c:lblAlgn val="ctr"/>
        <c:lblOffset val="100"/>
        <c:noMultiLvlLbl val="0"/>
      </c:catAx>
      <c:valAx>
        <c:axId val="1021782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1173116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Times New Roman" panose="02020603050405020304" pitchFamily="18" charset="0"/>
          <a:ea typeface="標楷體" panose="03000509000000000000" pitchFamily="65" charset="-120"/>
          <a:cs typeface="Times New Roman" panose="02020603050405020304" pitchFamily="18" charset="0"/>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工作表1!$B$1</c:f>
              <c:strCache>
                <c:ptCount val="1"/>
                <c:pt idx="0">
                  <c:v>總量 (億)</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工作表1!$A$2:$A$7</c:f>
              <c:numCache>
                <c:formatCode>General</c:formatCode>
                <c:ptCount val="6"/>
                <c:pt idx="0">
                  <c:v>2012</c:v>
                </c:pt>
                <c:pt idx="1">
                  <c:v>2013</c:v>
                </c:pt>
                <c:pt idx="2">
                  <c:v>2014</c:v>
                </c:pt>
                <c:pt idx="3">
                  <c:v>2015</c:v>
                </c:pt>
                <c:pt idx="4">
                  <c:v>2016</c:v>
                </c:pt>
                <c:pt idx="5">
                  <c:v>2017</c:v>
                </c:pt>
              </c:numCache>
            </c:numRef>
          </c:cat>
          <c:val>
            <c:numRef>
              <c:f>工作表1!$B$2:$B$7</c:f>
              <c:numCache>
                <c:formatCode>General</c:formatCode>
                <c:ptCount val="6"/>
                <c:pt idx="0">
                  <c:v>116</c:v>
                </c:pt>
                <c:pt idx="1">
                  <c:v>137</c:v>
                </c:pt>
                <c:pt idx="2">
                  <c:v>162</c:v>
                </c:pt>
                <c:pt idx="3">
                  <c:v>194</c:v>
                </c:pt>
                <c:pt idx="4">
                  <c:v>259</c:v>
                </c:pt>
                <c:pt idx="5">
                  <c:v>312</c:v>
                </c:pt>
              </c:numCache>
            </c:numRef>
          </c:val>
          <c:extLst>
            <c:ext xmlns:c16="http://schemas.microsoft.com/office/drawing/2014/chart" uri="{C3380CC4-5D6E-409C-BE32-E72D297353CC}">
              <c16:uniqueId val="{00000000-38D6-456A-B7EB-CEEEA4394181}"/>
            </c:ext>
          </c:extLst>
        </c:ser>
        <c:dLbls>
          <c:showLegendKey val="0"/>
          <c:showVal val="1"/>
          <c:showCatName val="0"/>
          <c:showSerName val="0"/>
          <c:showPercent val="0"/>
          <c:showBubbleSize val="0"/>
        </c:dLbls>
        <c:gapWidth val="219"/>
        <c:overlap val="-27"/>
        <c:axId val="1173116256"/>
        <c:axId val="1021782800"/>
      </c:barChart>
      <c:lineChart>
        <c:grouping val="standard"/>
        <c:varyColors val="0"/>
        <c:ser>
          <c:idx val="2"/>
          <c:order val="1"/>
          <c:tx>
            <c:strRef>
              <c:f>工作表1!$D$1</c:f>
              <c:strCache>
                <c:ptCount val="1"/>
                <c:pt idx="0">
                  <c:v>成長率 %</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工作表1!$A$2:$A$7</c:f>
              <c:numCache>
                <c:formatCode>General</c:formatCode>
                <c:ptCount val="6"/>
                <c:pt idx="0">
                  <c:v>2012</c:v>
                </c:pt>
                <c:pt idx="1">
                  <c:v>2013</c:v>
                </c:pt>
                <c:pt idx="2">
                  <c:v>2014</c:v>
                </c:pt>
                <c:pt idx="3">
                  <c:v>2015</c:v>
                </c:pt>
                <c:pt idx="4">
                  <c:v>2016</c:v>
                </c:pt>
                <c:pt idx="5">
                  <c:v>2017</c:v>
                </c:pt>
              </c:numCache>
            </c:numRef>
          </c:cat>
          <c:val>
            <c:numRef>
              <c:f>工作表1!$D$2:$D$7</c:f>
              <c:numCache>
                <c:formatCode>General</c:formatCode>
                <c:ptCount val="6"/>
                <c:pt idx="0">
                  <c:v>14</c:v>
                </c:pt>
                <c:pt idx="1">
                  <c:v>18</c:v>
                </c:pt>
                <c:pt idx="2">
                  <c:v>18</c:v>
                </c:pt>
                <c:pt idx="3">
                  <c:v>20</c:v>
                </c:pt>
                <c:pt idx="4">
                  <c:v>34</c:v>
                </c:pt>
                <c:pt idx="5">
                  <c:v>20</c:v>
                </c:pt>
              </c:numCache>
            </c:numRef>
          </c:val>
          <c:smooth val="0"/>
          <c:extLst>
            <c:ext xmlns:c16="http://schemas.microsoft.com/office/drawing/2014/chart" uri="{C3380CC4-5D6E-409C-BE32-E72D297353CC}">
              <c16:uniqueId val="{00000001-38D6-456A-B7EB-CEEEA4394181}"/>
            </c:ext>
          </c:extLst>
        </c:ser>
        <c:dLbls>
          <c:showLegendKey val="0"/>
          <c:showVal val="1"/>
          <c:showCatName val="0"/>
          <c:showSerName val="0"/>
          <c:showPercent val="0"/>
          <c:showBubbleSize val="0"/>
        </c:dLbls>
        <c:marker val="1"/>
        <c:smooth val="0"/>
        <c:axId val="1173116256"/>
        <c:axId val="1021782800"/>
      </c:lineChart>
      <c:catAx>
        <c:axId val="117311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1021782800"/>
        <c:crosses val="autoZero"/>
        <c:auto val="1"/>
        <c:lblAlgn val="ctr"/>
        <c:lblOffset val="100"/>
        <c:noMultiLvlLbl val="0"/>
      </c:catAx>
      <c:valAx>
        <c:axId val="1021782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1173116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Times New Roman" panose="02020603050405020304" pitchFamily="18" charset="0"/>
          <a:ea typeface="標楷體" panose="03000509000000000000" pitchFamily="65" charset="-120"/>
          <a:cs typeface="Times New Roman" panose="02020603050405020304" pitchFamily="18" charset="0"/>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工作表1!$B$1</c:f>
              <c:strCache>
                <c:ptCount val="1"/>
                <c:pt idx="0">
                  <c:v>歷年產出量</c:v>
                </c:pt>
              </c:strCache>
            </c:strRef>
          </c:tx>
          <c:spPr>
            <a:solidFill>
              <a:schemeClr val="accent1"/>
            </a:solidFill>
            <a:ln>
              <a:noFill/>
            </a:ln>
            <a:effectLst/>
          </c:spPr>
          <c:invertIfNegative val="0"/>
          <c:cat>
            <c:numRef>
              <c:f>工作表1!$A$2:$A$12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工作表1!$B$2:$B$12</c:f>
              <c:numCache>
                <c:formatCode>General</c:formatCode>
                <c:ptCount val="11"/>
                <c:pt idx="0">
                  <c:v>154</c:v>
                </c:pt>
                <c:pt idx="1">
                  <c:v>121</c:v>
                </c:pt>
                <c:pt idx="2">
                  <c:v>168</c:v>
                </c:pt>
                <c:pt idx="3">
                  <c:v>160</c:v>
                </c:pt>
                <c:pt idx="4">
                  <c:v>136</c:v>
                </c:pt>
                <c:pt idx="5">
                  <c:v>162</c:v>
                </c:pt>
                <c:pt idx="6">
                  <c:v>180</c:v>
                </c:pt>
                <c:pt idx="7">
                  <c:v>232</c:v>
                </c:pt>
                <c:pt idx="8">
                  <c:v>212</c:v>
                </c:pt>
                <c:pt idx="9">
                  <c:v>201</c:v>
                </c:pt>
                <c:pt idx="10">
                  <c:v>40</c:v>
                </c:pt>
              </c:numCache>
            </c:numRef>
          </c:val>
          <c:extLst>
            <c:ext xmlns:c16="http://schemas.microsoft.com/office/drawing/2014/chart" uri="{C3380CC4-5D6E-409C-BE32-E72D297353CC}">
              <c16:uniqueId val="{00000000-B4B6-45D5-9D83-D94FF4B027FE}"/>
            </c:ext>
          </c:extLst>
        </c:ser>
        <c:ser>
          <c:idx val="1"/>
          <c:order val="1"/>
          <c:tx>
            <c:strRef>
              <c:f>工作表1!$C$1</c:f>
              <c:strCache>
                <c:ptCount val="1"/>
                <c:pt idx="0">
                  <c:v>歷年累積產出量</c:v>
                </c:pt>
              </c:strCache>
            </c:strRef>
          </c:tx>
          <c:spPr>
            <a:solidFill>
              <a:schemeClr val="accent2"/>
            </a:solidFill>
            <a:ln>
              <a:noFill/>
            </a:ln>
            <a:effectLst/>
          </c:spPr>
          <c:invertIfNegative val="0"/>
          <c:cat>
            <c:numRef>
              <c:f>工作表1!$A$2:$A$12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工作表1!$C$2:$C$12</c:f>
              <c:numCache>
                <c:formatCode>General</c:formatCode>
                <c:ptCount val="11"/>
                <c:pt idx="0">
                  <c:v>154</c:v>
                </c:pt>
                <c:pt idx="1">
                  <c:v>275</c:v>
                </c:pt>
                <c:pt idx="2">
                  <c:v>443</c:v>
                </c:pt>
                <c:pt idx="3">
                  <c:v>603</c:v>
                </c:pt>
                <c:pt idx="4">
                  <c:v>739</c:v>
                </c:pt>
                <c:pt idx="5">
                  <c:v>901</c:v>
                </c:pt>
                <c:pt idx="6">
                  <c:v>1081</c:v>
                </c:pt>
                <c:pt idx="7">
                  <c:v>1313</c:v>
                </c:pt>
                <c:pt idx="8">
                  <c:v>1525</c:v>
                </c:pt>
                <c:pt idx="9">
                  <c:v>1726</c:v>
                </c:pt>
                <c:pt idx="10">
                  <c:v>1766</c:v>
                </c:pt>
              </c:numCache>
            </c:numRef>
          </c:val>
          <c:extLst>
            <c:ext xmlns:c16="http://schemas.microsoft.com/office/drawing/2014/chart" uri="{C3380CC4-5D6E-409C-BE32-E72D297353CC}">
              <c16:uniqueId val="{00000001-B4B6-45D5-9D83-D94FF4B027FE}"/>
            </c:ext>
          </c:extLst>
        </c:ser>
        <c:ser>
          <c:idx val="2"/>
          <c:order val="2"/>
          <c:tx>
            <c:strRef>
              <c:f>工作表1!$D$1</c:f>
              <c:strCache>
                <c:ptCount val="1"/>
                <c:pt idx="0">
                  <c:v>欄2</c:v>
                </c:pt>
              </c:strCache>
            </c:strRef>
          </c:tx>
          <c:spPr>
            <a:solidFill>
              <a:schemeClr val="accent3"/>
            </a:solidFill>
            <a:ln>
              <a:noFill/>
            </a:ln>
            <a:effectLst/>
          </c:spPr>
          <c:invertIfNegative val="0"/>
          <c:cat>
            <c:numRef>
              <c:f>工作表1!$A$2:$A$12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工作表1!$D$2:$D$12</c:f>
              <c:numCache>
                <c:formatCode>General</c:formatCode>
                <c:ptCount val="11"/>
              </c:numCache>
            </c:numRef>
          </c:val>
          <c:extLst>
            <c:ext xmlns:c16="http://schemas.microsoft.com/office/drawing/2014/chart" uri="{C3380CC4-5D6E-409C-BE32-E72D297353CC}">
              <c16:uniqueId val="{00000002-B4B6-45D5-9D83-D94FF4B027FE}"/>
            </c:ext>
          </c:extLst>
        </c:ser>
        <c:dLbls>
          <c:showLegendKey val="0"/>
          <c:showVal val="0"/>
          <c:showCatName val="0"/>
          <c:showSerName val="0"/>
          <c:showPercent val="0"/>
          <c:showBubbleSize val="0"/>
        </c:dLbls>
        <c:gapWidth val="150"/>
        <c:overlap val="100"/>
        <c:axId val="595004992"/>
        <c:axId val="893482448"/>
      </c:barChart>
      <c:catAx>
        <c:axId val="595004992"/>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r>
                  <a:rPr lang="zh-TW" altLang="en-US" sz="1800">
                    <a:latin typeface="微軟正黑體" panose="020B0604030504040204" pitchFamily="34" charset="-120"/>
                    <a:ea typeface="微軟正黑體" panose="020B0604030504040204" pitchFamily="34" charset="-120"/>
                  </a:rPr>
                  <a:t>年份</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標楷體" panose="03000509000000000000" pitchFamily="65" charset="-120"/>
                <a:cs typeface="Times New Roman" panose="02020603050405020304" pitchFamily="18" charset="0"/>
              </a:defRPr>
            </a:pPr>
            <a:endParaRPr lang="zh-TW"/>
          </a:p>
        </c:txPr>
        <c:crossAx val="893482448"/>
        <c:crosses val="autoZero"/>
        <c:auto val="1"/>
        <c:lblAlgn val="ctr"/>
        <c:lblOffset val="100"/>
        <c:noMultiLvlLbl val="0"/>
      </c:catAx>
      <c:valAx>
        <c:axId val="893482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595004992"/>
        <c:crosses val="autoZero"/>
        <c:crossBetween val="between"/>
      </c:valAx>
      <c:spPr>
        <a:noFill/>
        <a:ln>
          <a:noFill/>
        </a:ln>
        <a:effectLst/>
      </c:spPr>
    </c:plotArea>
    <c:legend>
      <c:legendPos val="t"/>
      <c:legendEntry>
        <c:idx val="2"/>
        <c:delete val="1"/>
      </c:legendEntry>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9B794-F3AF-4F73-A0EC-B86ABC01C1C3}" type="datetimeFigureOut">
              <a:rPr lang="zh-TW" altLang="en-US" smtClean="0"/>
              <a:t>2019/7/19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DE11B-A23E-43E6-9201-614672606BAA}" type="slidenum">
              <a:rPr lang="zh-TW" altLang="en-US" smtClean="0"/>
              <a:t>‹#›</a:t>
            </a:fld>
            <a:endParaRPr lang="zh-TW" altLang="en-US"/>
          </a:p>
        </p:txBody>
      </p:sp>
    </p:spTree>
    <p:extLst>
      <p:ext uri="{BB962C8B-B14F-4D97-AF65-F5344CB8AC3E}">
        <p14:creationId xmlns:p14="http://schemas.microsoft.com/office/powerpoint/2010/main" val="3419589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1</a:t>
            </a:fld>
            <a:endParaRPr lang="zh-TW" altLang="en-US"/>
          </a:p>
        </p:txBody>
      </p:sp>
    </p:spTree>
    <p:extLst>
      <p:ext uri="{BB962C8B-B14F-4D97-AF65-F5344CB8AC3E}">
        <p14:creationId xmlns:p14="http://schemas.microsoft.com/office/powerpoint/2010/main" val="2838357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71D2128E-0DED-40F5-AB6E-62A7AFAB7D29}"/>
              </a:ext>
            </a:extLst>
          </p:cNvPr>
          <p:cNvSpPr>
            <a:spLocks noGrp="1"/>
          </p:cNvSpPr>
          <p:nvPr>
            <p:ph type="body" idx="1"/>
          </p:nvPr>
        </p:nvSpPr>
        <p:spPr/>
        <p:txBody>
          <a:bodyPr/>
          <a:lstStyle/>
          <a:p>
            <a:r>
              <a:rPr lang="zh-TW" altLang="zh-TW" sz="1200" dirty="0">
                <a:latin typeface="+mn-ea"/>
              </a:rPr>
              <a:t>即可避免逐步主路徑法與總體主路徑法可能遺漏的關鍵連結線，得出關鍵延伸主路徑。</a:t>
            </a:r>
            <a:endParaRPr lang="zh-TW"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如圖。</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連結線</a:t>
            </a:r>
            <a:r>
              <a:rPr lang="en-US" altLang="zh-TW" sz="1200" kern="1200" dirty="0">
                <a:solidFill>
                  <a:schemeClr val="tx1"/>
                </a:solidFill>
                <a:effectLst/>
                <a:latin typeface="+mn-lt"/>
                <a:ea typeface="+mn-ea"/>
                <a:cs typeface="+mn-cs"/>
              </a:rPr>
              <a:t>A-B</a:t>
            </a:r>
            <a:r>
              <a:rPr lang="zh-TW" altLang="zh-TW" sz="1200" kern="1200" dirty="0">
                <a:solidFill>
                  <a:schemeClr val="tx1"/>
                </a:solidFill>
                <a:effectLst/>
                <a:latin typeface="+mn-lt"/>
                <a:ea typeface="+mn-ea"/>
                <a:cs typeface="+mn-cs"/>
              </a:rPr>
              <a:t>的值為</a:t>
            </a:r>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，連結線</a:t>
            </a:r>
            <a:r>
              <a:rPr lang="en-US" altLang="zh-TW" sz="1200" kern="1200" dirty="0">
                <a:solidFill>
                  <a:schemeClr val="tx1"/>
                </a:solidFill>
                <a:effectLst/>
                <a:latin typeface="+mn-lt"/>
                <a:ea typeface="+mn-ea"/>
                <a:cs typeface="+mn-cs"/>
              </a:rPr>
              <a:t>A-C</a:t>
            </a:r>
            <a:r>
              <a:rPr lang="zh-TW" altLang="zh-TW" sz="1200" kern="1200" dirty="0">
                <a:solidFill>
                  <a:schemeClr val="tx1"/>
                </a:solidFill>
                <a:effectLst/>
                <a:latin typeface="+mn-lt"/>
                <a:ea typeface="+mn-ea"/>
                <a:cs typeface="+mn-cs"/>
              </a:rPr>
              <a:t>的值為</a:t>
            </a:r>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，因為網絡節點</a:t>
            </a:r>
            <a:r>
              <a:rPr lang="en-US" altLang="zh-TW" sz="1200" kern="1200" dirty="0">
                <a:solidFill>
                  <a:schemeClr val="tx1"/>
                </a:solidFill>
                <a:effectLst/>
                <a:latin typeface="+mn-lt"/>
                <a:ea typeface="+mn-ea"/>
                <a:cs typeface="+mn-cs"/>
              </a:rPr>
              <a:t>A</a:t>
            </a:r>
            <a:r>
              <a:rPr lang="zh-TW" altLang="zh-TW" sz="1200" kern="1200" dirty="0">
                <a:solidFill>
                  <a:schemeClr val="tx1"/>
                </a:solidFill>
                <a:effectLst/>
                <a:latin typeface="+mn-lt"/>
                <a:ea typeface="+mn-ea"/>
                <a:cs typeface="+mn-cs"/>
              </a:rPr>
              <a:t>至</a:t>
            </a:r>
            <a:r>
              <a:rPr lang="en-US" altLang="zh-TW" sz="1200" kern="1200" dirty="0">
                <a:solidFill>
                  <a:schemeClr val="tx1"/>
                </a:solidFill>
                <a:effectLst/>
                <a:latin typeface="+mn-lt"/>
                <a:ea typeface="+mn-ea"/>
                <a:cs typeface="+mn-cs"/>
              </a:rPr>
              <a:t>C</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a:t>
            </a:r>
            <a:r>
              <a:rPr lang="zh-TW" altLang="zh-TW" sz="1200" kern="1200" dirty="0">
                <a:solidFill>
                  <a:schemeClr val="tx1"/>
                </a:solidFill>
                <a:effectLst/>
                <a:latin typeface="+mn-lt"/>
                <a:ea typeface="+mn-ea"/>
                <a:cs typeface="+mn-cs"/>
              </a:rPr>
              <a:t>至</a:t>
            </a:r>
            <a:r>
              <a:rPr lang="en-US" altLang="zh-TW" sz="1200" kern="1200" dirty="0">
                <a:solidFill>
                  <a:schemeClr val="tx1"/>
                </a:solidFill>
                <a:effectLst/>
                <a:latin typeface="+mn-lt"/>
                <a:ea typeface="+mn-ea"/>
                <a:cs typeface="+mn-cs"/>
              </a:rPr>
              <a:t>E</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a:t>
            </a:r>
            <a:r>
              <a:rPr lang="zh-TW" altLang="zh-TW" sz="1200" kern="1200" dirty="0">
                <a:solidFill>
                  <a:schemeClr val="tx1"/>
                </a:solidFill>
                <a:effectLst/>
                <a:latin typeface="+mn-lt"/>
                <a:ea typeface="+mn-ea"/>
                <a:cs typeface="+mn-cs"/>
              </a:rPr>
              <a:t>至</a:t>
            </a:r>
            <a:r>
              <a:rPr lang="en-US" altLang="zh-TW" sz="1200" kern="1200" dirty="0">
                <a:solidFill>
                  <a:schemeClr val="tx1"/>
                </a:solidFill>
                <a:effectLst/>
                <a:latin typeface="+mn-lt"/>
                <a:ea typeface="+mn-ea"/>
                <a:cs typeface="+mn-cs"/>
              </a:rPr>
              <a:t>D</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a:t>
            </a:r>
            <a:r>
              <a:rPr lang="zh-TW" altLang="zh-TW" sz="1200" kern="1200" dirty="0">
                <a:solidFill>
                  <a:schemeClr val="tx1"/>
                </a:solidFill>
                <a:effectLst/>
                <a:latin typeface="+mn-lt"/>
                <a:ea typeface="+mn-ea"/>
                <a:cs typeface="+mn-cs"/>
              </a:rPr>
              <a:t>至</a:t>
            </a:r>
            <a:r>
              <a:rPr lang="en-US" altLang="zh-TW" sz="1200" kern="1200" dirty="0">
                <a:solidFill>
                  <a:schemeClr val="tx1"/>
                </a:solidFill>
                <a:effectLst/>
                <a:latin typeface="+mn-lt"/>
                <a:ea typeface="+mn-ea"/>
                <a:cs typeface="+mn-cs"/>
              </a:rPr>
              <a:t>F</a:t>
            </a:r>
            <a:r>
              <a:rPr lang="zh-TW" altLang="zh-TW" sz="1200" kern="1200" dirty="0">
                <a:solidFill>
                  <a:schemeClr val="tx1"/>
                </a:solidFill>
                <a:effectLst/>
                <a:latin typeface="+mn-lt"/>
                <a:ea typeface="+mn-ea"/>
                <a:cs typeface="+mn-cs"/>
              </a:rPr>
              <a:t>的最短路徑，分別可以構成</a:t>
            </a:r>
            <a:r>
              <a:rPr lang="en-US" altLang="zh-TW" sz="1200" kern="1200" dirty="0">
                <a:solidFill>
                  <a:schemeClr val="tx1"/>
                </a:solidFill>
                <a:effectLst/>
                <a:latin typeface="+mn-lt"/>
                <a:ea typeface="+mn-ea"/>
                <a:cs typeface="+mn-cs"/>
              </a:rPr>
              <a:t>A-C</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A-C-E</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A-C-E-D</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A-C-E-F</a:t>
            </a:r>
            <a:r>
              <a:rPr lang="zh-TW" altLang="zh-TW" sz="1200" kern="1200" dirty="0">
                <a:solidFill>
                  <a:schemeClr val="tx1"/>
                </a:solidFill>
                <a:effectLst/>
                <a:latin typeface="+mn-lt"/>
                <a:ea typeface="+mn-ea"/>
                <a:cs typeface="+mn-cs"/>
              </a:rPr>
              <a:t>四條經過連結線</a:t>
            </a:r>
            <a:r>
              <a:rPr lang="en-US" altLang="zh-TW" sz="1200" kern="1200" dirty="0">
                <a:solidFill>
                  <a:schemeClr val="tx1"/>
                </a:solidFill>
                <a:effectLst/>
                <a:latin typeface="+mn-lt"/>
                <a:ea typeface="+mn-ea"/>
                <a:cs typeface="+mn-cs"/>
              </a:rPr>
              <a:t>A-C</a:t>
            </a:r>
            <a:r>
              <a:rPr lang="zh-TW" altLang="zh-TW" sz="1200" kern="1200" dirty="0">
                <a:solidFill>
                  <a:schemeClr val="tx1"/>
                </a:solidFill>
                <a:effectLst/>
                <a:latin typeface="+mn-lt"/>
                <a:ea typeface="+mn-ea"/>
                <a:cs typeface="+mn-cs"/>
              </a:rPr>
              <a:t>之路徑。圖中可以發現連結線</a:t>
            </a:r>
            <a:r>
              <a:rPr lang="en-US" altLang="zh-TW" sz="1200" kern="1200" dirty="0">
                <a:solidFill>
                  <a:schemeClr val="tx1"/>
                </a:solidFill>
                <a:effectLst/>
                <a:latin typeface="+mn-lt"/>
                <a:ea typeface="+mn-ea"/>
                <a:cs typeface="+mn-cs"/>
              </a:rPr>
              <a:t>C-E</a:t>
            </a:r>
            <a:r>
              <a:rPr lang="zh-TW" altLang="zh-TW" sz="1200" kern="1200" dirty="0">
                <a:solidFill>
                  <a:schemeClr val="tx1"/>
                </a:solidFill>
                <a:effectLst/>
                <a:latin typeface="+mn-lt"/>
                <a:ea typeface="+mn-ea"/>
                <a:cs typeface="+mn-cs"/>
              </a:rPr>
              <a:t>的值最大，因為此連結線為左右兩側群體的唯一橋樑，若將連結線</a:t>
            </a:r>
            <a:r>
              <a:rPr lang="en-US" altLang="zh-TW" sz="1200" kern="1200" dirty="0">
                <a:solidFill>
                  <a:schemeClr val="tx1"/>
                </a:solidFill>
                <a:effectLst/>
                <a:latin typeface="+mn-lt"/>
                <a:ea typeface="+mn-ea"/>
                <a:cs typeface="+mn-cs"/>
              </a:rPr>
              <a:t>C-E</a:t>
            </a:r>
            <a:r>
              <a:rPr lang="zh-TW" altLang="zh-TW" sz="1200" kern="1200" dirty="0">
                <a:solidFill>
                  <a:schemeClr val="tx1"/>
                </a:solidFill>
                <a:effectLst/>
                <a:latin typeface="+mn-lt"/>
                <a:ea typeface="+mn-ea"/>
                <a:cs typeface="+mn-cs"/>
              </a:rPr>
              <a:t>切斷，則可以將該領域網絡分為左右兩群。</a:t>
            </a:r>
          </a:p>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12</a:t>
            </a:fld>
            <a:endParaRPr lang="zh-TW" altLang="en-US"/>
          </a:p>
        </p:txBody>
      </p:sp>
    </p:spTree>
    <p:extLst>
      <p:ext uri="{BB962C8B-B14F-4D97-AF65-F5344CB8AC3E}">
        <p14:creationId xmlns:p14="http://schemas.microsoft.com/office/powerpoint/2010/main" val="2504637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由文獻歷年成長累積長條圖可以看出廣告策略相關文獻，在本研究中所限縮的近十年之內，自</a:t>
            </a:r>
            <a:r>
              <a:rPr lang="en-US" altLang="zh-TW" sz="1200" kern="1200" dirty="0">
                <a:solidFill>
                  <a:schemeClr val="tx1"/>
                </a:solidFill>
                <a:effectLst/>
                <a:latin typeface="+mn-lt"/>
                <a:ea typeface="+mn-ea"/>
                <a:cs typeface="+mn-cs"/>
              </a:rPr>
              <a:t>2009</a:t>
            </a:r>
            <a:r>
              <a:rPr lang="zh-TW" altLang="zh-TW" sz="1200" kern="1200" dirty="0">
                <a:solidFill>
                  <a:schemeClr val="tx1"/>
                </a:solidFill>
                <a:effectLst/>
                <a:latin typeface="+mn-lt"/>
                <a:ea typeface="+mn-ea"/>
                <a:cs typeface="+mn-cs"/>
              </a:rPr>
              <a:t>年開始，都持續著穩定的成長，每年文獻產出皆突破百篇以上，僅有少數年份之文獻產出量低於</a:t>
            </a:r>
            <a:r>
              <a:rPr lang="en-US" altLang="zh-TW" sz="1200" kern="1200" dirty="0">
                <a:solidFill>
                  <a:schemeClr val="tx1"/>
                </a:solidFill>
                <a:effectLst/>
                <a:latin typeface="+mn-lt"/>
                <a:ea typeface="+mn-ea"/>
                <a:cs typeface="+mn-cs"/>
              </a:rPr>
              <a:t>150</a:t>
            </a:r>
            <a:r>
              <a:rPr lang="zh-TW" altLang="zh-TW" sz="1200" kern="1200" dirty="0">
                <a:solidFill>
                  <a:schemeClr val="tx1"/>
                </a:solidFill>
                <a:effectLst/>
                <a:latin typeface="+mn-lt"/>
                <a:ea typeface="+mn-ea"/>
                <a:cs typeface="+mn-cs"/>
              </a:rPr>
              <a:t>篇，除了因為只搜尋</a:t>
            </a:r>
            <a:r>
              <a:rPr lang="en-US" altLang="zh-TW" sz="1200" kern="1200" dirty="0">
                <a:solidFill>
                  <a:schemeClr val="tx1"/>
                </a:solidFill>
                <a:effectLst/>
                <a:latin typeface="+mn-lt"/>
                <a:ea typeface="+mn-ea"/>
                <a:cs typeface="+mn-cs"/>
              </a:rPr>
              <a:t>3</a:t>
            </a:r>
            <a:r>
              <a:rPr lang="zh-TW" altLang="zh-TW" sz="1200" kern="1200" dirty="0">
                <a:solidFill>
                  <a:schemeClr val="tx1"/>
                </a:solidFill>
                <a:effectLst/>
                <a:latin typeface="+mn-lt"/>
                <a:ea typeface="+mn-ea"/>
                <a:cs typeface="+mn-cs"/>
              </a:rPr>
              <a:t>個月文獻資料的</a:t>
            </a:r>
            <a:r>
              <a:rPr lang="en-US" altLang="zh-TW" sz="1200" kern="1200" dirty="0">
                <a:solidFill>
                  <a:schemeClr val="tx1"/>
                </a:solidFill>
                <a:effectLst/>
                <a:latin typeface="+mn-lt"/>
                <a:ea typeface="+mn-ea"/>
                <a:cs typeface="+mn-cs"/>
              </a:rPr>
              <a:t>2019</a:t>
            </a:r>
            <a:r>
              <a:rPr lang="zh-TW" altLang="zh-TW" sz="1200" kern="1200" dirty="0">
                <a:solidFill>
                  <a:schemeClr val="tx1"/>
                </a:solidFill>
                <a:effectLst/>
                <a:latin typeface="+mn-lt"/>
                <a:ea typeface="+mn-ea"/>
                <a:cs typeface="+mn-cs"/>
              </a:rPr>
              <a:t>年，其餘九年之文獻歷年產出量總平均約為</a:t>
            </a:r>
            <a:r>
              <a:rPr lang="en-US" altLang="zh-TW" sz="1200" kern="1200" dirty="0">
                <a:solidFill>
                  <a:schemeClr val="tx1"/>
                </a:solidFill>
                <a:effectLst/>
                <a:latin typeface="+mn-lt"/>
                <a:ea typeface="+mn-ea"/>
                <a:cs typeface="+mn-cs"/>
              </a:rPr>
              <a:t>192</a:t>
            </a:r>
            <a:r>
              <a:rPr lang="zh-TW" altLang="zh-TW" sz="1200" kern="1200" dirty="0">
                <a:solidFill>
                  <a:schemeClr val="tx1"/>
                </a:solidFill>
                <a:effectLst/>
                <a:latin typeface="+mn-lt"/>
                <a:ea typeface="+mn-ea"/>
                <a:cs typeface="+mn-cs"/>
              </a:rPr>
              <a:t>篇。</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從圖表中可以看出，</a:t>
            </a:r>
            <a:r>
              <a:rPr lang="en-US" altLang="zh-TW" sz="1200" kern="1200" dirty="0">
                <a:solidFill>
                  <a:schemeClr val="tx1"/>
                </a:solidFill>
                <a:effectLst/>
                <a:latin typeface="+mn-lt"/>
                <a:ea typeface="+mn-ea"/>
                <a:cs typeface="+mn-cs"/>
              </a:rPr>
              <a:t>2009</a:t>
            </a:r>
            <a:r>
              <a:rPr lang="zh-TW" altLang="zh-TW" sz="1200" kern="1200" dirty="0">
                <a:solidFill>
                  <a:schemeClr val="tx1"/>
                </a:solidFill>
                <a:effectLst/>
                <a:latin typeface="+mn-lt"/>
                <a:ea typeface="+mn-ea"/>
                <a:cs typeface="+mn-cs"/>
              </a:rPr>
              <a:t>年至</a:t>
            </a:r>
            <a:r>
              <a:rPr lang="en-US" altLang="zh-TW" sz="1200" kern="1200" dirty="0">
                <a:solidFill>
                  <a:schemeClr val="tx1"/>
                </a:solidFill>
                <a:effectLst/>
                <a:latin typeface="+mn-lt"/>
                <a:ea typeface="+mn-ea"/>
                <a:cs typeface="+mn-cs"/>
              </a:rPr>
              <a:t>2010</a:t>
            </a:r>
            <a:r>
              <a:rPr lang="zh-TW" altLang="zh-TW" sz="1200" kern="1200" dirty="0">
                <a:solidFill>
                  <a:schemeClr val="tx1"/>
                </a:solidFill>
                <a:effectLst/>
                <a:latin typeface="+mn-lt"/>
                <a:ea typeface="+mn-ea"/>
                <a:cs typeface="+mn-cs"/>
              </a:rPr>
              <a:t>年與</a:t>
            </a:r>
            <a:r>
              <a:rPr lang="en-US" altLang="zh-TW" sz="1200" kern="1200" dirty="0">
                <a:solidFill>
                  <a:schemeClr val="tx1"/>
                </a:solidFill>
                <a:effectLst/>
                <a:latin typeface="+mn-lt"/>
                <a:ea typeface="+mn-ea"/>
                <a:cs typeface="+mn-cs"/>
              </a:rPr>
              <a:t>2012</a:t>
            </a:r>
            <a:r>
              <a:rPr lang="zh-TW" altLang="zh-TW" sz="1200" kern="1200" dirty="0">
                <a:solidFill>
                  <a:schemeClr val="tx1"/>
                </a:solidFill>
                <a:effectLst/>
                <a:latin typeface="+mn-lt"/>
                <a:ea typeface="+mn-ea"/>
                <a:cs typeface="+mn-cs"/>
              </a:rPr>
              <a:t>年至</a:t>
            </a:r>
            <a:r>
              <a:rPr lang="en-US" altLang="zh-TW" sz="1200" kern="1200" dirty="0">
                <a:solidFill>
                  <a:schemeClr val="tx1"/>
                </a:solidFill>
                <a:effectLst/>
                <a:latin typeface="+mn-lt"/>
                <a:ea typeface="+mn-ea"/>
                <a:cs typeface="+mn-cs"/>
              </a:rPr>
              <a:t>2013</a:t>
            </a:r>
            <a:r>
              <a:rPr lang="zh-TW" altLang="zh-TW" sz="1200" kern="1200" dirty="0">
                <a:solidFill>
                  <a:schemeClr val="tx1"/>
                </a:solidFill>
                <a:effectLst/>
                <a:latin typeface="+mn-lt"/>
                <a:ea typeface="+mn-ea"/>
                <a:cs typeface="+mn-cs"/>
              </a:rPr>
              <a:t>年之間，文獻產出量皆有明顯下滑且低於</a:t>
            </a:r>
            <a:r>
              <a:rPr lang="en-US" altLang="zh-TW" sz="1200" kern="1200" dirty="0">
                <a:solidFill>
                  <a:schemeClr val="tx1"/>
                </a:solidFill>
                <a:effectLst/>
                <a:latin typeface="+mn-lt"/>
                <a:ea typeface="+mn-ea"/>
                <a:cs typeface="+mn-cs"/>
              </a:rPr>
              <a:t>150</a:t>
            </a:r>
            <a:r>
              <a:rPr lang="zh-TW" altLang="zh-TW" sz="1200" kern="1200" dirty="0">
                <a:solidFill>
                  <a:schemeClr val="tx1"/>
                </a:solidFill>
                <a:effectLst/>
                <a:latin typeface="+mn-lt"/>
                <a:ea typeface="+mn-ea"/>
                <a:cs typeface="+mn-cs"/>
              </a:rPr>
              <a:t>篇，而經由網路資料查詢後發現，全球在</a:t>
            </a:r>
            <a:r>
              <a:rPr lang="en-US" altLang="zh-TW" sz="1200" kern="1200" dirty="0">
                <a:solidFill>
                  <a:schemeClr val="tx1"/>
                </a:solidFill>
                <a:effectLst/>
                <a:latin typeface="+mn-lt"/>
                <a:ea typeface="+mn-ea"/>
                <a:cs typeface="+mn-cs"/>
              </a:rPr>
              <a:t>2009</a:t>
            </a:r>
            <a:r>
              <a:rPr lang="zh-TW" altLang="zh-TW" sz="1200" kern="1200" dirty="0">
                <a:solidFill>
                  <a:schemeClr val="tx1"/>
                </a:solidFill>
                <a:effectLst/>
                <a:latin typeface="+mn-lt"/>
                <a:ea typeface="+mn-ea"/>
                <a:cs typeface="+mn-cs"/>
              </a:rPr>
              <a:t>年與</a:t>
            </a:r>
            <a:r>
              <a:rPr lang="en-US" altLang="zh-TW" sz="1200" kern="1200" dirty="0">
                <a:solidFill>
                  <a:schemeClr val="tx1"/>
                </a:solidFill>
                <a:effectLst/>
                <a:latin typeface="+mn-lt"/>
                <a:ea typeface="+mn-ea"/>
                <a:cs typeface="+mn-cs"/>
              </a:rPr>
              <a:t>2012</a:t>
            </a:r>
            <a:r>
              <a:rPr lang="zh-TW" altLang="zh-TW" sz="1200" kern="1200" dirty="0">
                <a:solidFill>
                  <a:schemeClr val="tx1"/>
                </a:solidFill>
                <a:effectLst/>
                <a:latin typeface="+mn-lt"/>
                <a:ea typeface="+mn-ea"/>
                <a:cs typeface="+mn-cs"/>
              </a:rPr>
              <a:t>年正面臨金融上的問題，分別為自</a:t>
            </a:r>
            <a:r>
              <a:rPr lang="en-US" altLang="zh-TW" sz="1200" kern="1200" dirty="0">
                <a:solidFill>
                  <a:schemeClr val="tx1"/>
                </a:solidFill>
                <a:effectLst/>
                <a:latin typeface="+mn-lt"/>
                <a:ea typeface="+mn-ea"/>
                <a:cs typeface="+mn-cs"/>
              </a:rPr>
              <a:t>2008</a:t>
            </a:r>
            <a:r>
              <a:rPr lang="zh-TW" altLang="zh-TW" sz="1200" kern="1200" dirty="0">
                <a:solidFill>
                  <a:schemeClr val="tx1"/>
                </a:solidFill>
                <a:effectLst/>
                <a:latin typeface="+mn-lt"/>
                <a:ea typeface="+mn-ea"/>
                <a:cs typeface="+mn-cs"/>
              </a:rPr>
              <a:t>年年底開始自各地蔓延的全球股災，以及</a:t>
            </a:r>
            <a:r>
              <a:rPr lang="en-US" altLang="zh-TW" sz="1200" kern="1200" dirty="0">
                <a:solidFill>
                  <a:schemeClr val="tx1"/>
                </a:solidFill>
                <a:effectLst/>
                <a:latin typeface="+mn-lt"/>
                <a:ea typeface="+mn-ea"/>
                <a:cs typeface="+mn-cs"/>
              </a:rPr>
              <a:t>2012</a:t>
            </a:r>
            <a:r>
              <a:rPr lang="zh-TW" altLang="zh-TW" sz="1200" kern="1200" dirty="0">
                <a:solidFill>
                  <a:schemeClr val="tx1"/>
                </a:solidFill>
                <a:effectLst/>
                <a:latin typeface="+mn-lt"/>
                <a:ea typeface="+mn-ea"/>
                <a:cs typeface="+mn-cs"/>
              </a:rPr>
              <a:t>年受次級房貸風暴影響而造成的歐洲還債高峰期。然而自</a:t>
            </a:r>
            <a:r>
              <a:rPr lang="en-US" altLang="zh-TW" sz="1200" kern="1200" dirty="0">
                <a:solidFill>
                  <a:schemeClr val="tx1"/>
                </a:solidFill>
                <a:effectLst/>
                <a:latin typeface="+mn-lt"/>
                <a:ea typeface="+mn-ea"/>
                <a:cs typeface="+mn-cs"/>
              </a:rPr>
              <a:t>2014</a:t>
            </a:r>
            <a:r>
              <a:rPr lang="zh-TW" altLang="zh-TW" sz="1200" kern="1200" dirty="0">
                <a:solidFill>
                  <a:schemeClr val="tx1"/>
                </a:solidFill>
                <a:effectLst/>
                <a:latin typeface="+mn-lt"/>
                <a:ea typeface="+mn-ea"/>
                <a:cs typeface="+mn-cs"/>
              </a:rPr>
              <a:t>年開始，文獻的數量明顯的開始攀升，甚至在</a:t>
            </a:r>
            <a:r>
              <a:rPr lang="en-US" altLang="zh-TW" sz="1200" kern="1200" dirty="0">
                <a:solidFill>
                  <a:schemeClr val="tx1"/>
                </a:solidFill>
                <a:effectLst/>
                <a:latin typeface="+mn-lt"/>
                <a:ea typeface="+mn-ea"/>
                <a:cs typeface="+mn-cs"/>
              </a:rPr>
              <a:t>2016</a:t>
            </a:r>
            <a:r>
              <a:rPr lang="zh-TW" altLang="zh-TW" sz="1200" kern="1200" dirty="0">
                <a:solidFill>
                  <a:schemeClr val="tx1"/>
                </a:solidFill>
                <a:effectLst/>
                <a:latin typeface="+mn-lt"/>
                <a:ea typeface="+mn-ea"/>
                <a:cs typeface="+mn-cs"/>
              </a:rPr>
              <a:t>年突破兩百篇，相較於</a:t>
            </a:r>
            <a:r>
              <a:rPr lang="en-US" altLang="zh-TW" sz="1200" kern="1200" dirty="0">
                <a:solidFill>
                  <a:schemeClr val="tx1"/>
                </a:solidFill>
                <a:effectLst/>
                <a:latin typeface="+mn-lt"/>
                <a:ea typeface="+mn-ea"/>
                <a:cs typeface="+mn-cs"/>
              </a:rPr>
              <a:t>2014</a:t>
            </a:r>
            <a:r>
              <a:rPr lang="zh-TW" altLang="zh-TW" sz="1200" kern="1200" dirty="0">
                <a:solidFill>
                  <a:schemeClr val="tx1"/>
                </a:solidFill>
                <a:effectLst/>
                <a:latin typeface="+mn-lt"/>
                <a:ea typeface="+mn-ea"/>
                <a:cs typeface="+mn-cs"/>
              </a:rPr>
              <a:t>年多了出了</a:t>
            </a:r>
            <a:r>
              <a:rPr lang="en-US" altLang="zh-TW" sz="1200" kern="1200" dirty="0">
                <a:solidFill>
                  <a:schemeClr val="tx1"/>
                </a:solidFill>
                <a:effectLst/>
                <a:latin typeface="+mn-lt"/>
                <a:ea typeface="+mn-ea"/>
                <a:cs typeface="+mn-cs"/>
              </a:rPr>
              <a:t>50</a:t>
            </a:r>
            <a:r>
              <a:rPr lang="zh-TW" altLang="zh-TW" sz="1200" kern="1200" dirty="0">
                <a:solidFill>
                  <a:schemeClr val="tx1"/>
                </a:solidFill>
                <a:effectLst/>
                <a:latin typeface="+mn-lt"/>
                <a:ea typeface="+mn-ea"/>
                <a:cs typeface="+mn-cs"/>
              </a:rPr>
              <a:t>餘篇，達到高峰。隨著全球科技與經濟的發展，廣告策略的研究資料數量也會隨之改變，現今的廣告策略越來越追求創新與效率，數位廣告的應用與</a:t>
            </a:r>
            <a:r>
              <a:rPr lang="en-US" altLang="zh-TW" sz="1200" kern="1200" dirty="0">
                <a:solidFill>
                  <a:schemeClr val="tx1"/>
                </a:solidFill>
                <a:effectLst/>
                <a:latin typeface="+mn-lt"/>
                <a:ea typeface="+mn-ea"/>
                <a:cs typeface="+mn-cs"/>
              </a:rPr>
              <a:t>IOT</a:t>
            </a:r>
            <a:r>
              <a:rPr lang="zh-TW" altLang="zh-TW" sz="1200" kern="1200" dirty="0">
                <a:solidFill>
                  <a:schemeClr val="tx1"/>
                </a:solidFill>
                <a:effectLst/>
                <a:latin typeface="+mn-lt"/>
                <a:ea typeface="+mn-ea"/>
                <a:cs typeface="+mn-cs"/>
              </a:rPr>
              <a:t>物聯網、人工智慧、大數據、區塊鍊等技術之間的整合也越來越成為廣告主所關切的議題，也因為如此，廣告產業的發展常常可以拿來作為一個地區的經濟與科技發展的指標，相關議題亦越來越受學者研究與關注。</a:t>
            </a:r>
          </a:p>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14</a:t>
            </a:fld>
            <a:endParaRPr lang="zh-TW" altLang="en-US"/>
          </a:p>
        </p:txBody>
      </p:sp>
    </p:spTree>
    <p:extLst>
      <p:ext uri="{BB962C8B-B14F-4D97-AF65-F5344CB8AC3E}">
        <p14:creationId xmlns:p14="http://schemas.microsoft.com/office/powerpoint/2010/main" val="3186878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BFB241E5-8316-4F4F-BABB-B0202C662BC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本研究依</a:t>
            </a:r>
            <a:r>
              <a:rPr lang="en-US" altLang="zh-TW" sz="1200" kern="1200" dirty="0">
                <a:solidFill>
                  <a:schemeClr val="tx1"/>
                </a:solidFill>
                <a:effectLst/>
                <a:latin typeface="+mn-lt"/>
                <a:ea typeface="+mn-ea"/>
                <a:cs typeface="+mn-cs"/>
              </a:rPr>
              <a:t>1,766</a:t>
            </a:r>
            <a:r>
              <a:rPr lang="zh-TW" altLang="zh-TW" sz="1200" kern="1200" dirty="0">
                <a:solidFill>
                  <a:schemeClr val="tx1"/>
                </a:solidFill>
                <a:effectLst/>
                <a:latin typeface="+mn-lt"/>
                <a:ea typeface="+mn-ea"/>
                <a:cs typeface="+mn-cs"/>
              </a:rPr>
              <a:t>篇廣告策略相關文獻之第一作者通訊地址作為來源國家，接著再扣除</a:t>
            </a:r>
            <a:r>
              <a:rPr lang="en-US" altLang="zh-TW" sz="1200" kern="1200" dirty="0">
                <a:solidFill>
                  <a:schemeClr val="tx1"/>
                </a:solidFill>
                <a:effectLst/>
                <a:latin typeface="+mn-lt"/>
                <a:ea typeface="+mn-ea"/>
                <a:cs typeface="+mn-cs"/>
              </a:rPr>
              <a:t>34</a:t>
            </a:r>
            <a:r>
              <a:rPr lang="zh-TW" altLang="zh-TW" sz="1200" kern="1200" dirty="0">
                <a:solidFill>
                  <a:schemeClr val="tx1"/>
                </a:solidFill>
                <a:effectLst/>
                <a:latin typeface="+mn-lt"/>
                <a:ea typeface="+mn-ea"/>
                <a:cs typeface="+mn-cs"/>
              </a:rPr>
              <a:t>篇文獻來源國家未知之後，樣本文獻分別來自</a:t>
            </a:r>
            <a:r>
              <a:rPr lang="en-US" altLang="zh-TW" sz="1200" kern="1200" dirty="0">
                <a:solidFill>
                  <a:schemeClr val="tx1"/>
                </a:solidFill>
                <a:effectLst/>
                <a:latin typeface="+mn-lt"/>
                <a:ea typeface="+mn-ea"/>
                <a:cs typeface="+mn-cs"/>
              </a:rPr>
              <a:t>63</a:t>
            </a:r>
            <a:r>
              <a:rPr lang="zh-TW" altLang="zh-TW" sz="1200" kern="1200" dirty="0">
                <a:solidFill>
                  <a:schemeClr val="tx1"/>
                </a:solidFill>
                <a:effectLst/>
                <a:latin typeface="+mn-lt"/>
                <a:ea typeface="+mn-ea"/>
                <a:cs typeface="+mn-cs"/>
              </a:rPr>
              <a:t>個國家，如此可以看出廣告策略的發展在全球各地都是極為重要的議題之一，因為廣告產業的發展與一個國家的科技技術通常有一定的關係。在表</a:t>
            </a:r>
            <a:r>
              <a:rPr lang="en-US" altLang="zh-TW" sz="1200" kern="1200" dirty="0">
                <a:solidFill>
                  <a:schemeClr val="tx1"/>
                </a:solidFill>
                <a:effectLst/>
                <a:latin typeface="+mn-lt"/>
                <a:ea typeface="+mn-ea"/>
                <a:cs typeface="+mn-cs"/>
              </a:rPr>
              <a:t>4.2</a:t>
            </a:r>
            <a:r>
              <a:rPr lang="zh-TW" altLang="zh-TW" sz="1200" kern="1200" dirty="0">
                <a:solidFill>
                  <a:schemeClr val="tx1"/>
                </a:solidFill>
                <a:effectLst/>
                <a:latin typeface="+mn-lt"/>
                <a:ea typeface="+mn-ea"/>
                <a:cs typeface="+mn-cs"/>
              </a:rPr>
              <a:t>中可以看到廣告策略相關文獻數量最多的前十名國家。</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表中可以看到，廣告策略相關文獻數量最多的是美國，共</a:t>
            </a:r>
            <a:r>
              <a:rPr lang="en-US" altLang="zh-TW" sz="1200" kern="1200" dirty="0">
                <a:solidFill>
                  <a:schemeClr val="tx1"/>
                </a:solidFill>
                <a:effectLst/>
                <a:latin typeface="+mn-lt"/>
                <a:ea typeface="+mn-ea"/>
                <a:cs typeface="+mn-cs"/>
              </a:rPr>
              <a:t>627</a:t>
            </a:r>
            <a:r>
              <a:rPr lang="zh-TW" altLang="zh-TW" sz="1200" kern="1200" dirty="0">
                <a:solidFill>
                  <a:schemeClr val="tx1"/>
                </a:solidFill>
                <a:effectLst/>
                <a:latin typeface="+mn-lt"/>
                <a:ea typeface="+mn-ea"/>
                <a:cs typeface="+mn-cs"/>
              </a:rPr>
              <a:t>篇相關研究，佔全部的</a:t>
            </a:r>
            <a:r>
              <a:rPr lang="en-US" altLang="zh-TW" sz="1200" kern="1200" dirty="0">
                <a:solidFill>
                  <a:schemeClr val="tx1"/>
                </a:solidFill>
                <a:effectLst/>
                <a:latin typeface="+mn-lt"/>
                <a:ea typeface="+mn-ea"/>
                <a:cs typeface="+mn-cs"/>
              </a:rPr>
              <a:t>35.50%</a:t>
            </a:r>
            <a:r>
              <a:rPr lang="zh-TW" altLang="zh-TW" sz="1200" kern="1200" dirty="0">
                <a:solidFill>
                  <a:schemeClr val="tx1"/>
                </a:solidFill>
                <a:effectLst/>
                <a:latin typeface="+mn-lt"/>
                <a:ea typeface="+mn-ea"/>
                <a:cs typeface="+mn-cs"/>
              </a:rPr>
              <a:t>，其次為中國的</a:t>
            </a:r>
            <a:r>
              <a:rPr lang="en-US" altLang="zh-TW" sz="1200" kern="1200" dirty="0">
                <a:solidFill>
                  <a:schemeClr val="tx1"/>
                </a:solidFill>
                <a:effectLst/>
                <a:latin typeface="+mn-lt"/>
                <a:ea typeface="+mn-ea"/>
                <a:cs typeface="+mn-cs"/>
              </a:rPr>
              <a:t>164</a:t>
            </a:r>
            <a:r>
              <a:rPr lang="zh-TW" altLang="zh-TW" sz="1200" kern="1200" dirty="0">
                <a:solidFill>
                  <a:schemeClr val="tx1"/>
                </a:solidFill>
                <a:effectLst/>
                <a:latin typeface="+mn-lt"/>
                <a:ea typeface="+mn-ea"/>
                <a:cs typeface="+mn-cs"/>
              </a:rPr>
              <a:t>篇文獻，佔全部的</a:t>
            </a:r>
            <a:r>
              <a:rPr lang="en-US" altLang="zh-TW" sz="1200" kern="1200" dirty="0">
                <a:solidFill>
                  <a:schemeClr val="tx1"/>
                </a:solidFill>
                <a:effectLst/>
                <a:latin typeface="+mn-lt"/>
                <a:ea typeface="+mn-ea"/>
                <a:cs typeface="+mn-cs"/>
              </a:rPr>
              <a:t>9.29%</a:t>
            </a:r>
            <a:r>
              <a:rPr lang="zh-TW" altLang="zh-TW" sz="1200" kern="1200" dirty="0">
                <a:solidFill>
                  <a:schemeClr val="tx1"/>
                </a:solidFill>
                <a:effectLst/>
                <a:latin typeface="+mn-lt"/>
                <a:ea typeface="+mn-ea"/>
                <a:cs typeface="+mn-cs"/>
              </a:rPr>
              <a:t>，而西班牙為第三多共</a:t>
            </a:r>
            <a:r>
              <a:rPr lang="en-US" altLang="zh-TW" sz="1200" kern="1200" dirty="0">
                <a:solidFill>
                  <a:schemeClr val="tx1"/>
                </a:solidFill>
                <a:effectLst/>
                <a:latin typeface="+mn-lt"/>
                <a:ea typeface="+mn-ea"/>
                <a:cs typeface="+mn-cs"/>
              </a:rPr>
              <a:t>94</a:t>
            </a:r>
            <a:r>
              <a:rPr lang="zh-TW" altLang="zh-TW" sz="1200" kern="1200" dirty="0">
                <a:solidFill>
                  <a:schemeClr val="tx1"/>
                </a:solidFill>
                <a:effectLst/>
                <a:latin typeface="+mn-lt"/>
                <a:ea typeface="+mn-ea"/>
                <a:cs typeface="+mn-cs"/>
              </a:rPr>
              <a:t>篇，透過表格可以發現自西班牙開始，文獻數量皆低於百篇，然而文獻產出數量遞減卻不會太明顯，可見廣告策略相關研究在各國皆是值得探討的重要議題，而美國所掌握的研究資料則是遠遠高於其他國家。本研究之引文網絡擁有</a:t>
            </a:r>
            <a:r>
              <a:rPr lang="en-US" altLang="zh-TW" sz="1200" kern="1200" dirty="0">
                <a:solidFill>
                  <a:schemeClr val="tx1"/>
                </a:solidFill>
                <a:effectLst/>
                <a:latin typeface="+mn-lt"/>
                <a:ea typeface="+mn-ea"/>
                <a:cs typeface="+mn-cs"/>
              </a:rPr>
              <a:t>1,766</a:t>
            </a:r>
            <a:r>
              <a:rPr lang="zh-TW" altLang="zh-TW" sz="1200" kern="1200" dirty="0">
                <a:solidFill>
                  <a:schemeClr val="tx1"/>
                </a:solidFill>
                <a:effectLst/>
                <a:latin typeface="+mn-lt"/>
                <a:ea typeface="+mn-ea"/>
                <a:cs typeface="+mn-cs"/>
              </a:rPr>
              <a:t>個節點，即擁有</a:t>
            </a:r>
            <a:r>
              <a:rPr lang="en-US" altLang="zh-TW" sz="1200" kern="1200" dirty="0">
                <a:solidFill>
                  <a:schemeClr val="tx1"/>
                </a:solidFill>
                <a:effectLst/>
                <a:latin typeface="+mn-lt"/>
                <a:ea typeface="+mn-ea"/>
                <a:cs typeface="+mn-cs"/>
              </a:rPr>
              <a:t>1,766</a:t>
            </a:r>
            <a:r>
              <a:rPr lang="zh-TW" altLang="zh-TW" sz="1200" kern="1200" dirty="0">
                <a:solidFill>
                  <a:schemeClr val="tx1"/>
                </a:solidFill>
                <a:effectLst/>
                <a:latin typeface="+mn-lt"/>
                <a:ea typeface="+mn-ea"/>
                <a:cs typeface="+mn-cs"/>
              </a:rPr>
              <a:t>筆文獻資料，其中產生的引文連結線數量為</a:t>
            </a:r>
            <a:r>
              <a:rPr lang="en-US" altLang="zh-TW" sz="1200" kern="1200" dirty="0">
                <a:solidFill>
                  <a:schemeClr val="tx1"/>
                </a:solidFill>
                <a:effectLst/>
                <a:latin typeface="+mn-lt"/>
                <a:ea typeface="+mn-ea"/>
                <a:cs typeface="+mn-cs"/>
              </a:rPr>
              <a:t>4752</a:t>
            </a:r>
            <a:r>
              <a:rPr lang="zh-TW" altLang="zh-TW" sz="1200" kern="1200" dirty="0">
                <a:solidFill>
                  <a:schemeClr val="tx1"/>
                </a:solidFill>
                <a:effectLst/>
                <a:latin typeface="+mn-lt"/>
                <a:ea typeface="+mn-ea"/>
                <a:cs typeface="+mn-cs"/>
              </a:rPr>
              <a:t>條，平均每筆文獻能產生的連結線數量約為</a:t>
            </a:r>
            <a:r>
              <a:rPr lang="en-US" altLang="zh-TW" sz="1200" kern="1200" dirty="0">
                <a:solidFill>
                  <a:schemeClr val="tx1"/>
                </a:solidFill>
                <a:effectLst/>
                <a:latin typeface="+mn-lt"/>
                <a:ea typeface="+mn-ea"/>
                <a:cs typeface="+mn-cs"/>
              </a:rPr>
              <a:t>2.69</a:t>
            </a:r>
            <a:r>
              <a:rPr lang="zh-TW" altLang="zh-TW" sz="1200" kern="1200" dirty="0">
                <a:solidFill>
                  <a:schemeClr val="tx1"/>
                </a:solidFill>
                <a:effectLst/>
                <a:latin typeface="+mn-lt"/>
                <a:ea typeface="+mn-ea"/>
                <a:cs typeface="+mn-cs"/>
              </a:rPr>
              <a:t>條，網絡密度為</a:t>
            </a:r>
            <a:r>
              <a:rPr lang="en-US" altLang="zh-TW" sz="1200" kern="1200" dirty="0">
                <a:solidFill>
                  <a:schemeClr val="tx1"/>
                </a:solidFill>
                <a:effectLst/>
                <a:latin typeface="+mn-lt"/>
                <a:ea typeface="+mn-ea"/>
                <a:cs typeface="+mn-cs"/>
              </a:rPr>
              <a:t>0.001525</a:t>
            </a:r>
            <a:r>
              <a:rPr lang="zh-TW" altLang="zh-TW" sz="1200" kern="1200" dirty="0">
                <a:solidFill>
                  <a:schemeClr val="tx1"/>
                </a:solidFill>
                <a:effectLst/>
                <a:latin typeface="+mn-lt"/>
                <a:ea typeface="+mn-ea"/>
                <a:cs typeface="+mn-cs"/>
              </a:rPr>
              <a:t>，且透過主路徑分析方法之演算後，</a:t>
            </a:r>
            <a:r>
              <a:rPr lang="en-US" altLang="zh-TW" sz="1200" kern="1200" dirty="0">
                <a:solidFill>
                  <a:schemeClr val="tx1"/>
                </a:solidFill>
                <a:effectLst/>
                <a:latin typeface="+mn-lt"/>
                <a:ea typeface="+mn-ea"/>
                <a:cs typeface="+mn-cs"/>
              </a:rPr>
              <a:t>1,766</a:t>
            </a:r>
            <a:r>
              <a:rPr lang="zh-TW" altLang="zh-TW" sz="1200" kern="1200" dirty="0">
                <a:solidFill>
                  <a:schemeClr val="tx1"/>
                </a:solidFill>
                <a:effectLst/>
                <a:latin typeface="+mn-lt"/>
                <a:ea typeface="+mn-ea"/>
                <a:cs typeface="+mn-cs"/>
              </a:rPr>
              <a:t>筆文獻資料之</a:t>
            </a:r>
            <a:r>
              <a:rPr lang="en-US" altLang="zh-TW" sz="1200" kern="1200" dirty="0">
                <a:solidFill>
                  <a:schemeClr val="tx1"/>
                </a:solidFill>
                <a:effectLst/>
                <a:latin typeface="+mn-lt"/>
                <a:ea typeface="+mn-ea"/>
                <a:cs typeface="+mn-cs"/>
              </a:rPr>
              <a:t>SPLC</a:t>
            </a:r>
            <a:r>
              <a:rPr lang="zh-TW" altLang="zh-TW" sz="1200" kern="1200" dirty="0">
                <a:solidFill>
                  <a:schemeClr val="tx1"/>
                </a:solidFill>
                <a:effectLst/>
                <a:latin typeface="+mn-lt"/>
                <a:ea typeface="+mn-ea"/>
                <a:cs typeface="+mn-cs"/>
              </a:rPr>
              <a:t>平均值為</a:t>
            </a:r>
            <a:r>
              <a:rPr lang="en-US" altLang="zh-TW" sz="1200" kern="1200" dirty="0">
                <a:solidFill>
                  <a:schemeClr val="tx1"/>
                </a:solidFill>
                <a:effectLst/>
                <a:latin typeface="+mn-lt"/>
                <a:ea typeface="+mn-ea"/>
                <a:cs typeface="+mn-cs"/>
              </a:rPr>
              <a:t>137.77</a:t>
            </a:r>
            <a:r>
              <a:rPr lang="zh-TW" altLang="zh-TW" sz="1200" kern="1200" dirty="0">
                <a:solidFill>
                  <a:schemeClr val="tx1"/>
                </a:solidFill>
                <a:effectLst/>
                <a:latin typeface="+mn-lt"/>
                <a:ea typeface="+mn-ea"/>
                <a:cs typeface="+mn-cs"/>
              </a:rPr>
              <a:t>，然而整個網絡最高的</a:t>
            </a:r>
            <a:r>
              <a:rPr lang="en-US" altLang="zh-TW" sz="1200" kern="1200" dirty="0">
                <a:solidFill>
                  <a:schemeClr val="tx1"/>
                </a:solidFill>
                <a:effectLst/>
                <a:latin typeface="+mn-lt"/>
                <a:ea typeface="+mn-ea"/>
                <a:cs typeface="+mn-cs"/>
              </a:rPr>
              <a:t>SPLC</a:t>
            </a:r>
            <a:r>
              <a:rPr lang="zh-TW" altLang="zh-TW" sz="1200" kern="1200" dirty="0">
                <a:solidFill>
                  <a:schemeClr val="tx1"/>
                </a:solidFill>
                <a:effectLst/>
                <a:latin typeface="+mn-lt"/>
                <a:ea typeface="+mn-ea"/>
                <a:cs typeface="+mn-cs"/>
              </a:rPr>
              <a:t>值為</a:t>
            </a:r>
            <a:r>
              <a:rPr lang="en-US" altLang="zh-TW" sz="1200" kern="1200" dirty="0">
                <a:solidFill>
                  <a:schemeClr val="tx1"/>
                </a:solidFill>
                <a:effectLst/>
                <a:latin typeface="+mn-lt"/>
                <a:ea typeface="+mn-ea"/>
                <a:cs typeface="+mn-cs"/>
              </a:rPr>
              <a:t>8236.5</a:t>
            </a:r>
            <a:r>
              <a:rPr lang="zh-TW" altLang="zh-TW" sz="1200" kern="1200" dirty="0">
                <a:solidFill>
                  <a:schemeClr val="tx1"/>
                </a:solidFill>
                <a:effectLst/>
                <a:latin typeface="+mn-lt"/>
                <a:ea typeface="+mn-ea"/>
                <a:cs typeface="+mn-cs"/>
              </a:rPr>
              <a:t>，且廣告策略相關文獻產出國家前十名中，只有三個國家超過整體</a:t>
            </a:r>
            <a:r>
              <a:rPr lang="en-US" altLang="zh-TW" sz="1200" kern="1200" dirty="0">
                <a:solidFill>
                  <a:schemeClr val="tx1"/>
                </a:solidFill>
                <a:effectLst/>
                <a:latin typeface="+mn-lt"/>
                <a:ea typeface="+mn-ea"/>
                <a:cs typeface="+mn-cs"/>
              </a:rPr>
              <a:t>SPLC</a:t>
            </a:r>
            <a:r>
              <a:rPr lang="zh-TW" altLang="zh-TW" sz="1200" kern="1200" dirty="0">
                <a:solidFill>
                  <a:schemeClr val="tx1"/>
                </a:solidFill>
                <a:effectLst/>
                <a:latin typeface="+mn-lt"/>
                <a:ea typeface="+mn-ea"/>
                <a:cs typeface="+mn-cs"/>
              </a:rPr>
              <a:t>平均值，可以發現整體網絡的</a:t>
            </a:r>
            <a:r>
              <a:rPr lang="en-US" altLang="zh-TW" sz="1200" kern="1200" dirty="0">
                <a:solidFill>
                  <a:schemeClr val="tx1"/>
                </a:solidFill>
                <a:effectLst/>
                <a:latin typeface="+mn-lt"/>
                <a:ea typeface="+mn-ea"/>
                <a:cs typeface="+mn-cs"/>
              </a:rPr>
              <a:t>SPLC</a:t>
            </a:r>
            <a:r>
              <a:rPr lang="zh-TW" altLang="zh-TW" sz="1200" kern="1200" dirty="0">
                <a:solidFill>
                  <a:schemeClr val="tx1"/>
                </a:solidFill>
                <a:effectLst/>
                <a:latin typeface="+mn-lt"/>
                <a:ea typeface="+mn-ea"/>
                <a:cs typeface="+mn-cs"/>
              </a:rPr>
              <a:t>平均值容易受到文獻總數的影響並將其稀釋</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吳孟芸</a:t>
            </a:r>
            <a:r>
              <a:rPr lang="en-US" altLang="zh-TW" sz="1200" kern="1200" dirty="0">
                <a:solidFill>
                  <a:schemeClr val="tx1"/>
                </a:solidFill>
                <a:effectLst/>
                <a:latin typeface="+mn-lt"/>
                <a:ea typeface="+mn-ea"/>
                <a:cs typeface="+mn-cs"/>
              </a:rPr>
              <a:t>, 2018)</a:t>
            </a:r>
            <a:r>
              <a:rPr lang="zh-TW" altLang="zh-TW" sz="1200" kern="1200" dirty="0">
                <a:solidFill>
                  <a:schemeClr val="tx1"/>
                </a:solidFill>
                <a:effectLst/>
                <a:latin typeface="+mn-lt"/>
                <a:ea typeface="+mn-ea"/>
                <a:cs typeface="+mn-cs"/>
              </a:rPr>
              <a:t>。而廣告策略引文網絡中，</a:t>
            </a:r>
            <a:r>
              <a:rPr lang="en-US" altLang="zh-TW" sz="1200" kern="1200" dirty="0">
                <a:solidFill>
                  <a:schemeClr val="tx1"/>
                </a:solidFill>
                <a:effectLst/>
                <a:latin typeface="+mn-lt"/>
                <a:ea typeface="+mn-ea"/>
                <a:cs typeface="+mn-cs"/>
              </a:rPr>
              <a:t>SPLC</a:t>
            </a:r>
            <a:r>
              <a:rPr lang="zh-TW" altLang="zh-TW" sz="1200" kern="1200" dirty="0">
                <a:solidFill>
                  <a:schemeClr val="tx1"/>
                </a:solidFill>
                <a:effectLst/>
                <a:latin typeface="+mn-lt"/>
                <a:ea typeface="+mn-ea"/>
                <a:cs typeface="+mn-cs"/>
              </a:rPr>
              <a:t>值最高的前三名分別來自德國，</a:t>
            </a:r>
            <a:r>
              <a:rPr lang="en-US" altLang="zh-TW" sz="1200" kern="1200" dirty="0">
                <a:solidFill>
                  <a:schemeClr val="tx1"/>
                </a:solidFill>
                <a:effectLst/>
                <a:latin typeface="+mn-lt"/>
                <a:ea typeface="+mn-ea"/>
                <a:cs typeface="+mn-cs"/>
              </a:rPr>
              <a:t>SPLC</a:t>
            </a:r>
            <a:r>
              <a:rPr lang="zh-TW" altLang="zh-TW" sz="1200" kern="1200" dirty="0">
                <a:solidFill>
                  <a:schemeClr val="tx1"/>
                </a:solidFill>
                <a:effectLst/>
                <a:latin typeface="+mn-lt"/>
                <a:ea typeface="+mn-ea"/>
                <a:cs typeface="+mn-cs"/>
              </a:rPr>
              <a:t>值為</a:t>
            </a:r>
            <a:r>
              <a:rPr lang="en-US" altLang="zh-TW" sz="1200" kern="1200" dirty="0">
                <a:solidFill>
                  <a:schemeClr val="tx1"/>
                </a:solidFill>
                <a:effectLst/>
                <a:latin typeface="+mn-lt"/>
                <a:ea typeface="+mn-ea"/>
                <a:cs typeface="+mn-cs"/>
              </a:rPr>
              <a:t>8236.5</a:t>
            </a:r>
            <a:r>
              <a:rPr lang="zh-TW" altLang="zh-TW" sz="1200" kern="1200" dirty="0">
                <a:solidFill>
                  <a:schemeClr val="tx1"/>
                </a:solidFill>
                <a:effectLst/>
                <a:latin typeface="+mn-lt"/>
                <a:ea typeface="+mn-ea"/>
                <a:cs typeface="+mn-cs"/>
              </a:rPr>
              <a:t>，美國，</a:t>
            </a:r>
            <a:r>
              <a:rPr lang="en-US" altLang="zh-TW" sz="1200" kern="1200" dirty="0">
                <a:solidFill>
                  <a:schemeClr val="tx1"/>
                </a:solidFill>
                <a:effectLst/>
                <a:latin typeface="+mn-lt"/>
                <a:ea typeface="+mn-ea"/>
                <a:cs typeface="+mn-cs"/>
              </a:rPr>
              <a:t>SPLC</a:t>
            </a:r>
            <a:r>
              <a:rPr lang="zh-TW" altLang="zh-TW" sz="1200" kern="1200" dirty="0">
                <a:solidFill>
                  <a:schemeClr val="tx1"/>
                </a:solidFill>
                <a:effectLst/>
                <a:latin typeface="+mn-lt"/>
                <a:ea typeface="+mn-ea"/>
                <a:cs typeface="+mn-cs"/>
              </a:rPr>
              <a:t>值為</a:t>
            </a:r>
            <a:r>
              <a:rPr lang="en-US" altLang="zh-TW" sz="1200" kern="1200" dirty="0">
                <a:solidFill>
                  <a:schemeClr val="tx1"/>
                </a:solidFill>
                <a:effectLst/>
                <a:latin typeface="+mn-lt"/>
                <a:ea typeface="+mn-ea"/>
                <a:cs typeface="+mn-cs"/>
              </a:rPr>
              <a:t>6225</a:t>
            </a:r>
            <a:r>
              <a:rPr lang="zh-TW" altLang="zh-TW" sz="1200" kern="1200" dirty="0">
                <a:solidFill>
                  <a:schemeClr val="tx1"/>
                </a:solidFill>
                <a:effectLst/>
                <a:latin typeface="+mn-lt"/>
                <a:ea typeface="+mn-ea"/>
                <a:cs typeface="+mn-cs"/>
              </a:rPr>
              <a:t>，與加拿大，</a:t>
            </a:r>
            <a:r>
              <a:rPr lang="en-US" altLang="zh-TW" sz="1200" kern="1200" dirty="0">
                <a:solidFill>
                  <a:schemeClr val="tx1"/>
                </a:solidFill>
                <a:effectLst/>
                <a:latin typeface="+mn-lt"/>
                <a:ea typeface="+mn-ea"/>
                <a:cs typeface="+mn-cs"/>
              </a:rPr>
              <a:t>SPLC</a:t>
            </a:r>
            <a:r>
              <a:rPr lang="zh-TW" altLang="zh-TW" sz="1200" kern="1200" dirty="0">
                <a:solidFill>
                  <a:schemeClr val="tx1"/>
                </a:solidFill>
                <a:effectLst/>
                <a:latin typeface="+mn-lt"/>
                <a:ea typeface="+mn-ea"/>
                <a:cs typeface="+mn-cs"/>
              </a:rPr>
              <a:t>值為</a:t>
            </a:r>
            <a:r>
              <a:rPr lang="en-US" altLang="zh-TW" sz="1200" kern="1200" dirty="0">
                <a:solidFill>
                  <a:schemeClr val="tx1"/>
                </a:solidFill>
                <a:effectLst/>
                <a:latin typeface="+mn-lt"/>
                <a:ea typeface="+mn-ea"/>
                <a:cs typeface="+mn-cs"/>
              </a:rPr>
              <a:t>6144</a:t>
            </a:r>
            <a:r>
              <a:rPr lang="zh-TW" altLang="zh-TW" sz="1200" kern="1200" dirty="0">
                <a:solidFill>
                  <a:schemeClr val="tx1"/>
                </a:solidFill>
                <a:effectLst/>
                <a:latin typeface="+mn-lt"/>
                <a:ea typeface="+mn-ea"/>
                <a:cs typeface="+mn-cs"/>
              </a:rPr>
              <a:t>。</a:t>
            </a:r>
          </a:p>
          <a:p>
            <a:endParaRPr lang="zh-TW"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16</a:t>
            </a:fld>
            <a:endParaRPr lang="zh-TW" altLang="en-US"/>
          </a:p>
        </p:txBody>
      </p:sp>
    </p:spTree>
    <p:extLst>
      <p:ext uri="{BB962C8B-B14F-4D97-AF65-F5344CB8AC3E}">
        <p14:creationId xmlns:p14="http://schemas.microsoft.com/office/powerpoint/2010/main" val="4156995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17</a:t>
            </a:fld>
            <a:endParaRPr lang="zh-TW" altLang="en-US"/>
          </a:p>
        </p:txBody>
      </p:sp>
    </p:spTree>
    <p:extLst>
      <p:ext uri="{BB962C8B-B14F-4D97-AF65-F5344CB8AC3E}">
        <p14:creationId xmlns:p14="http://schemas.microsoft.com/office/powerpoint/2010/main" val="141969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dirty="0">
                <a:latin typeface="Times New Roman" panose="02020603050405020304" pitchFamily="18" charset="0"/>
                <a:cs typeface="Times New Roman" panose="02020603050405020304" pitchFamily="18" charset="0"/>
              </a:rPr>
              <a:t>廣告在本階段只有一條關鍵路徑，可以發現在這段期間</a:t>
            </a:r>
            <a:r>
              <a:rPr lang="zh-TW" altLang="zh-TW" sz="1200" dirty="0">
                <a:solidFill>
                  <a:srgbClr val="FF0000"/>
                </a:solidFill>
                <a:latin typeface="Times New Roman" panose="02020603050405020304" pitchFamily="18" charset="0"/>
                <a:cs typeface="Times New Roman" panose="02020603050405020304" pitchFamily="18" charset="0"/>
              </a:rPr>
              <a:t>關鍵字廣告已經成為廣告中被大量運用的策略</a:t>
            </a:r>
            <a:r>
              <a:rPr lang="zh-TW" altLang="zh-TW" sz="1200" dirty="0">
                <a:latin typeface="Times New Roman" panose="02020603050405020304" pitchFamily="18" charset="0"/>
                <a:cs typeface="Times New Roman" panose="02020603050405020304" pitchFamily="18" charset="0"/>
              </a:rPr>
              <a:t>。路徑</a:t>
            </a:r>
            <a:r>
              <a:rPr lang="en-US" altLang="zh-TW" sz="1200" dirty="0">
                <a:latin typeface="Times New Roman" panose="02020603050405020304" pitchFamily="18" charset="0"/>
                <a:cs typeface="Times New Roman" panose="02020603050405020304" pitchFamily="18" charset="0"/>
              </a:rPr>
              <a:t>2-1</a:t>
            </a:r>
            <a:r>
              <a:rPr lang="zh-TW" altLang="zh-TW" sz="1200" dirty="0">
                <a:latin typeface="Times New Roman" panose="02020603050405020304" pitchFamily="18" charset="0"/>
                <a:cs typeface="Times New Roman" panose="02020603050405020304" pitchFamily="18" charset="0"/>
              </a:rPr>
              <a:t>主要在探討</a:t>
            </a:r>
            <a:r>
              <a:rPr lang="zh-TW" altLang="zh-TW" sz="1200" dirty="0">
                <a:solidFill>
                  <a:srgbClr val="FF0000"/>
                </a:solidFill>
                <a:latin typeface="Times New Roman" panose="02020603050405020304" pitchFamily="18" charset="0"/>
                <a:cs typeface="Times New Roman" panose="02020603050405020304" pitchFamily="18" charset="0"/>
              </a:rPr>
              <a:t>關鍵字廣告的相關應用與整合</a:t>
            </a:r>
            <a:r>
              <a:rPr lang="zh-TW" altLang="zh-TW" sz="1200" dirty="0">
                <a:latin typeface="Times New Roman" panose="02020603050405020304" pitchFamily="18" charset="0"/>
                <a:cs typeface="Times New Roman" panose="02020603050405020304" pitchFamily="18" charset="0"/>
              </a:rPr>
              <a:t>，而此路徑上的文獻資料都離不開</a:t>
            </a:r>
            <a:r>
              <a:rPr lang="zh-TW" altLang="zh-TW" sz="1200" dirty="0">
                <a:solidFill>
                  <a:srgbClr val="FF0000"/>
                </a:solidFill>
                <a:latin typeface="Times New Roman" panose="02020603050405020304" pitchFamily="18" charset="0"/>
                <a:cs typeface="Times New Roman" panose="02020603050405020304" pitchFamily="18" charset="0"/>
              </a:rPr>
              <a:t>預算與成本</a:t>
            </a:r>
            <a:r>
              <a:rPr lang="zh-TW" altLang="zh-TW" sz="1200" dirty="0">
                <a:latin typeface="Times New Roman" panose="02020603050405020304" pitchFamily="18" charset="0"/>
                <a:cs typeface="Times New Roman" panose="02020603050405020304" pitchFamily="18" charset="0"/>
              </a:rPr>
              <a:t>的討論，在此時</a:t>
            </a:r>
            <a:r>
              <a:rPr lang="en-US" altLang="zh-TW" sz="1200" dirty="0">
                <a:solidFill>
                  <a:srgbClr val="FF0000"/>
                </a:solidFill>
                <a:latin typeface="Times New Roman" panose="02020603050405020304" pitchFamily="18" charset="0"/>
                <a:cs typeface="Times New Roman" panose="02020603050405020304" pitchFamily="18" charset="0"/>
              </a:rPr>
              <a:t>PPC</a:t>
            </a:r>
            <a:r>
              <a:rPr lang="zh-TW" altLang="zh-TW" sz="1200" dirty="0">
                <a:solidFill>
                  <a:srgbClr val="FF0000"/>
                </a:solidFill>
                <a:latin typeface="Times New Roman" panose="02020603050405020304" pitchFamily="18" charset="0"/>
                <a:cs typeface="Times New Roman" panose="02020603050405020304" pitchFamily="18" charset="0"/>
              </a:rPr>
              <a:t>的訂價策略</a:t>
            </a:r>
            <a:r>
              <a:rPr lang="zh-TW" altLang="zh-TW" sz="1200" dirty="0">
                <a:latin typeface="Times New Roman" panose="02020603050405020304" pitchFamily="18" charset="0"/>
                <a:cs typeface="Times New Roman" panose="02020603050405020304" pitchFamily="18" charset="0"/>
              </a:rPr>
              <a:t>已經是影響廣告主收益的最大因素。</a:t>
            </a:r>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18</a:t>
            </a:fld>
            <a:endParaRPr lang="zh-TW" altLang="en-US"/>
          </a:p>
        </p:txBody>
      </p:sp>
    </p:spTree>
    <p:extLst>
      <p:ext uri="{BB962C8B-B14F-4D97-AF65-F5344CB8AC3E}">
        <p14:creationId xmlns:p14="http://schemas.microsoft.com/office/powerpoint/2010/main" val="877250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本研究將檢索到的廣告策略相關的</a:t>
            </a:r>
            <a:r>
              <a:rPr lang="en-US" altLang="zh-TW" sz="1200" kern="1200" dirty="0">
                <a:solidFill>
                  <a:schemeClr val="tx1"/>
                </a:solidFill>
                <a:effectLst/>
                <a:latin typeface="+mn-lt"/>
                <a:ea typeface="+mn-ea"/>
                <a:cs typeface="+mn-cs"/>
              </a:rPr>
              <a:t>1,766</a:t>
            </a:r>
            <a:r>
              <a:rPr lang="zh-TW" altLang="zh-TW" sz="1200" kern="1200" dirty="0">
                <a:solidFill>
                  <a:schemeClr val="tx1"/>
                </a:solidFill>
                <a:effectLst/>
                <a:latin typeface="+mn-lt"/>
                <a:ea typeface="+mn-ea"/>
                <a:cs typeface="+mn-cs"/>
              </a:rPr>
              <a:t>筆文獻研究分成</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群，接著挑選節點數大於一百篇文獻研究的群體作探討，</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個集群中有</a:t>
            </a:r>
            <a:r>
              <a:rPr lang="en-US" altLang="zh-TW" sz="1200" kern="1200" dirty="0">
                <a:solidFill>
                  <a:schemeClr val="tx1"/>
                </a:solidFill>
                <a:effectLst/>
                <a:latin typeface="+mn-lt"/>
                <a:ea typeface="+mn-ea"/>
                <a:cs typeface="+mn-cs"/>
              </a:rPr>
              <a:t>5</a:t>
            </a:r>
            <a:r>
              <a:rPr lang="zh-TW" altLang="zh-TW" sz="1200" kern="1200" dirty="0">
                <a:solidFill>
                  <a:schemeClr val="tx1"/>
                </a:solidFill>
                <a:effectLst/>
                <a:latin typeface="+mn-lt"/>
                <a:ea typeface="+mn-ea"/>
                <a:cs typeface="+mn-cs"/>
              </a:rPr>
              <a:t>個群體多於一百個節點數，將五個群體分別透過關鍵主路徑法建構出關鍵路徑 </a:t>
            </a:r>
            <a:r>
              <a:rPr lang="en-US" altLang="zh-TW" sz="1200" kern="1200" dirty="0">
                <a:solidFill>
                  <a:schemeClr val="tx1"/>
                </a:solidFill>
                <a:effectLst/>
                <a:latin typeface="+mn-lt"/>
                <a:ea typeface="+mn-ea"/>
                <a:cs typeface="+mn-cs"/>
              </a:rPr>
              <a:t>(key-route 5) </a:t>
            </a:r>
            <a:r>
              <a:rPr lang="zh-TW" altLang="zh-TW" sz="1200" kern="1200" dirty="0">
                <a:solidFill>
                  <a:schemeClr val="tx1"/>
                </a:solidFill>
                <a:effectLst/>
                <a:latin typeface="+mn-lt"/>
                <a:ea typeface="+mn-ea"/>
                <a:cs typeface="+mn-cs"/>
              </a:rPr>
              <a:t>後，發現其中擁有最多節點數的集群為</a:t>
            </a:r>
            <a:r>
              <a:rPr lang="en-US" altLang="zh-TW" sz="1200" kern="1200" dirty="0">
                <a:solidFill>
                  <a:schemeClr val="tx1"/>
                </a:solidFill>
                <a:effectLst/>
                <a:latin typeface="+mn-lt"/>
                <a:ea typeface="+mn-ea"/>
                <a:cs typeface="+mn-cs"/>
              </a:rPr>
              <a:t>232</a:t>
            </a:r>
            <a:r>
              <a:rPr lang="zh-TW" altLang="zh-TW" sz="1200" kern="1200" dirty="0">
                <a:solidFill>
                  <a:schemeClr val="tx1"/>
                </a:solidFill>
                <a:effectLst/>
                <a:latin typeface="+mn-lt"/>
                <a:ea typeface="+mn-ea"/>
                <a:cs typeface="+mn-cs"/>
              </a:rPr>
              <a:t>篇文獻研究，形成關鍵路徑後與分群前的</a:t>
            </a:r>
            <a:r>
              <a:rPr lang="en-US" altLang="zh-TW" sz="1200" kern="1200" dirty="0">
                <a:solidFill>
                  <a:schemeClr val="tx1"/>
                </a:solidFill>
                <a:effectLst/>
                <a:latin typeface="+mn-lt"/>
                <a:ea typeface="+mn-ea"/>
                <a:cs typeface="+mn-cs"/>
              </a:rPr>
              <a:t>1,766</a:t>
            </a:r>
            <a:r>
              <a:rPr lang="zh-TW" altLang="zh-TW" sz="1200" kern="1200" dirty="0">
                <a:solidFill>
                  <a:schemeClr val="tx1"/>
                </a:solidFill>
                <a:effectLst/>
                <a:latin typeface="+mn-lt"/>
                <a:ea typeface="+mn-ea"/>
                <a:cs typeface="+mn-cs"/>
              </a:rPr>
              <a:t>篇文獻之關鍵路徑，除了</a:t>
            </a:r>
            <a:r>
              <a:rPr lang="en-US" altLang="zh-TW" sz="1200" kern="1200" dirty="0" err="1">
                <a:solidFill>
                  <a:schemeClr val="tx1"/>
                </a:solidFill>
                <a:effectLst/>
                <a:latin typeface="+mn-lt"/>
                <a:ea typeface="+mn-ea"/>
                <a:cs typeface="+mn-cs"/>
              </a:rPr>
              <a:t>Mpinganjira</a:t>
            </a:r>
            <a:r>
              <a:rPr lang="en-US" altLang="zh-TW" sz="1200" kern="1200" dirty="0">
                <a:solidFill>
                  <a:schemeClr val="tx1"/>
                </a:solidFill>
                <a:effectLst/>
                <a:latin typeface="+mn-lt"/>
                <a:ea typeface="+mn-ea"/>
                <a:cs typeface="+mn-cs"/>
              </a:rPr>
              <a:t>(2019)</a:t>
            </a:r>
            <a:r>
              <a:rPr lang="zh-TW" altLang="zh-TW" sz="1200" kern="1200" dirty="0">
                <a:solidFill>
                  <a:schemeClr val="tx1"/>
                </a:solidFill>
                <a:effectLst/>
                <a:latin typeface="+mn-lt"/>
                <a:ea typeface="+mn-ea"/>
                <a:cs typeface="+mn-cs"/>
              </a:rPr>
              <a:t>其餘路徑完全相同，而</a:t>
            </a:r>
            <a:r>
              <a:rPr lang="en-US" altLang="zh-TW" sz="1200" kern="1200" dirty="0" err="1">
                <a:solidFill>
                  <a:schemeClr val="tx1"/>
                </a:solidFill>
                <a:effectLst/>
                <a:latin typeface="+mn-lt"/>
                <a:ea typeface="+mn-ea"/>
                <a:cs typeface="+mn-cs"/>
              </a:rPr>
              <a:t>Mpinganjira</a:t>
            </a:r>
            <a:r>
              <a:rPr lang="en-US" altLang="zh-TW" sz="1200" kern="1200" dirty="0">
                <a:solidFill>
                  <a:schemeClr val="tx1"/>
                </a:solidFill>
                <a:effectLst/>
                <a:latin typeface="+mn-lt"/>
                <a:ea typeface="+mn-ea"/>
                <a:cs typeface="+mn-cs"/>
              </a:rPr>
              <a:t>(2019)</a:t>
            </a:r>
            <a:r>
              <a:rPr lang="zh-TW" altLang="zh-TW" sz="1200" kern="1200" dirty="0">
                <a:solidFill>
                  <a:schemeClr val="tx1"/>
                </a:solidFill>
                <a:effectLst/>
                <a:latin typeface="+mn-lt"/>
                <a:ea typeface="+mn-ea"/>
                <a:cs typeface="+mn-cs"/>
              </a:rPr>
              <a:t>不在此集群中的原因為，此篇研究被歸類在排名第三大的集群中，該集群的內容為行動廣告策略的探討，因此可以發現，透過</a:t>
            </a:r>
            <a:r>
              <a:rPr lang="en-US" altLang="zh-TW" sz="1200" kern="1200" dirty="0">
                <a:solidFill>
                  <a:schemeClr val="tx1"/>
                </a:solidFill>
                <a:effectLst/>
                <a:latin typeface="+mn-lt"/>
                <a:ea typeface="+mn-ea"/>
                <a:cs typeface="+mn-cs"/>
              </a:rPr>
              <a:t>Edge-betweenness</a:t>
            </a:r>
            <a:r>
              <a:rPr lang="zh-TW" altLang="zh-TW" sz="1200" kern="1200" dirty="0">
                <a:solidFill>
                  <a:schemeClr val="tx1"/>
                </a:solidFill>
                <a:effectLst/>
                <a:latin typeface="+mn-lt"/>
                <a:ea typeface="+mn-ea"/>
                <a:cs typeface="+mn-cs"/>
              </a:rPr>
              <a:t>集群分析方法後的集群節點數量越大，對總體的關鍵路徑的影響越大。去除與主路徑幾乎相同的集群後，本研究透過研究排名前五名，文獻數量逾百篇的集群以探討廣告市場策略對廣告產業發展脈絡的影響。</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本小節探討除主路徑以外，可能對廣告市場策略造成影響的文獻研究，此四大群集分別探討跨文化廣告與消費者定位、零售商的</a:t>
            </a:r>
            <a:r>
              <a:rPr lang="zh-TW" altLang="en-US" sz="1200" kern="1200" dirty="0">
                <a:solidFill>
                  <a:schemeClr val="tx1"/>
                </a:solidFill>
                <a:effectLst/>
                <a:latin typeface="+mn-lt"/>
                <a:ea typeface="+mn-ea"/>
                <a:cs typeface="+mn-cs"/>
              </a:rPr>
              <a:t>合作</a:t>
            </a:r>
            <a:r>
              <a:rPr lang="zh-TW" altLang="zh-TW" sz="1200" kern="1200" dirty="0">
                <a:solidFill>
                  <a:schemeClr val="tx1"/>
                </a:solidFill>
                <a:effectLst/>
                <a:latin typeface="+mn-lt"/>
                <a:ea typeface="+mn-ea"/>
                <a:cs typeface="+mn-cs"/>
              </a:rPr>
              <a:t>廣告策略、行動廣告與線上行為廣告與廣告策略帶來的價值等。</a:t>
            </a:r>
          </a:p>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19</a:t>
            </a:fld>
            <a:endParaRPr lang="zh-TW" altLang="en-US"/>
          </a:p>
        </p:txBody>
      </p:sp>
    </p:spTree>
    <p:extLst>
      <p:ext uri="{BB962C8B-B14F-4D97-AF65-F5344CB8AC3E}">
        <p14:creationId xmlns:p14="http://schemas.microsoft.com/office/powerpoint/2010/main" val="2062599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全球消費者文化定位 </a:t>
            </a:r>
            <a:r>
              <a:rPr lang="en-US" altLang="zh-TW" sz="1200" kern="1200" dirty="0">
                <a:solidFill>
                  <a:schemeClr val="tx1"/>
                </a:solidFill>
                <a:effectLst/>
                <a:latin typeface="+mn-lt"/>
                <a:ea typeface="+mn-ea"/>
                <a:cs typeface="+mn-cs"/>
              </a:rPr>
              <a:t>GCCP)</a:t>
            </a:r>
          </a:p>
          <a:p>
            <a:r>
              <a:rPr lang="zh-TW" altLang="zh-TW" sz="1200" kern="1200" dirty="0">
                <a:solidFill>
                  <a:schemeClr val="tx1"/>
                </a:solidFill>
                <a:effectLst/>
                <a:latin typeface="+mn-lt"/>
                <a:ea typeface="+mn-ea"/>
                <a:cs typeface="+mn-cs"/>
              </a:rPr>
              <a:t>這樣的概念能夠幫助廣告主分析不同文化間的共同消費價值以及全球市場的消費者定位</a:t>
            </a:r>
            <a:r>
              <a:rPr lang="zh-TW" altLang="en-US"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也由此概念發展出</a:t>
            </a:r>
            <a:r>
              <a:rPr lang="en-US" altLang="zh-TW" sz="1200" kern="1200" dirty="0">
                <a:solidFill>
                  <a:schemeClr val="tx1"/>
                </a:solidFill>
                <a:effectLst/>
                <a:latin typeface="+mn-lt"/>
                <a:ea typeface="+mn-ea"/>
                <a:cs typeface="+mn-cs"/>
              </a:rPr>
              <a:t>GLOBE</a:t>
            </a:r>
            <a:r>
              <a:rPr lang="zh-TW" altLang="zh-TW" sz="1200" kern="1200" dirty="0">
                <a:solidFill>
                  <a:schemeClr val="tx1"/>
                </a:solidFill>
                <a:effectLst/>
                <a:latin typeface="+mn-lt"/>
                <a:ea typeface="+mn-ea"/>
                <a:cs typeface="+mn-cs"/>
              </a:rPr>
              <a:t>文化評估架構。</a:t>
            </a:r>
            <a:endParaRPr lang="en-US"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全球領導力和組織行為有效性 </a:t>
            </a:r>
            <a:r>
              <a:rPr lang="en-US" altLang="zh-TW" sz="1200" kern="1200" dirty="0">
                <a:solidFill>
                  <a:schemeClr val="tx1"/>
                </a:solidFill>
                <a:effectLst/>
                <a:latin typeface="+mn-lt"/>
                <a:ea typeface="+mn-ea"/>
                <a:cs typeface="+mn-cs"/>
              </a:rPr>
              <a:t>GLOBE ) </a:t>
            </a:r>
          </a:p>
          <a:p>
            <a:r>
              <a:rPr lang="zh-TW" altLang="zh-TW" sz="1200" kern="1200" dirty="0">
                <a:solidFill>
                  <a:schemeClr val="tx1"/>
                </a:solidFill>
                <a:effectLst/>
                <a:latin typeface="+mn-lt"/>
                <a:ea typeface="+mn-ea"/>
                <a:cs typeface="+mn-cs"/>
              </a:rPr>
              <a:t>主要在研究一個領導行為在不同文化中的有效性</a:t>
            </a:r>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往往</a:t>
            </a:r>
            <a:r>
              <a:rPr lang="zh-TW" altLang="zh-TW" sz="1200" kern="1200" dirty="0">
                <a:solidFill>
                  <a:schemeClr val="tx1"/>
                </a:solidFill>
                <a:effectLst/>
                <a:latin typeface="+mn-lt"/>
                <a:ea typeface="+mn-ea"/>
                <a:cs typeface="+mn-cs"/>
              </a:rPr>
              <a:t>用以評估廣告創意在不同文化中造成的不同影響</a:t>
            </a:r>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latin typeface="Times New Roman" panose="02020603050405020304" pitchFamily="18" charset="0"/>
                <a:cs typeface="Times New Roman" panose="02020603050405020304" pitchFamily="18" charset="0"/>
              </a:rPr>
              <a:t>廣告</a:t>
            </a:r>
            <a:r>
              <a:rPr lang="zh-TW" altLang="en-US" sz="1200" dirty="0">
                <a:latin typeface="Times New Roman" panose="02020603050405020304" pitchFamily="18" charset="0"/>
                <a:cs typeface="Times New Roman" panose="02020603050405020304" pitchFamily="18" charset="0"/>
              </a:rPr>
              <a:t>產業</a:t>
            </a:r>
            <a:r>
              <a:rPr lang="zh-TW" altLang="zh-TW" sz="1200" dirty="0">
                <a:latin typeface="Times New Roman" panose="02020603050405020304" pitchFamily="18" charset="0"/>
                <a:cs typeface="Times New Roman" panose="02020603050405020304" pitchFamily="18" charset="0"/>
              </a:rPr>
              <a:t>中</a:t>
            </a:r>
            <a:r>
              <a:rPr lang="zh-TW" altLang="zh-TW" sz="1200" dirty="0">
                <a:solidFill>
                  <a:srgbClr val="FF0000"/>
                </a:solidFill>
                <a:latin typeface="Times New Roman" panose="02020603050405020304" pitchFamily="18" charset="0"/>
                <a:cs typeface="Times New Roman" panose="02020603050405020304" pitchFamily="18" charset="0"/>
              </a:rPr>
              <a:t>跨文化策略與消費定位的應用與現有關鍵技術</a:t>
            </a:r>
            <a:r>
              <a:rPr lang="zh-TW" altLang="zh-TW" sz="1200" dirty="0">
                <a:latin typeface="Times New Roman" panose="02020603050405020304" pitchFamily="18" charset="0"/>
                <a:cs typeface="Times New Roman" panose="02020603050405020304" pitchFamily="18" charset="0"/>
              </a:rPr>
              <a:t>，發現無論消費者的文化為何，數位廣告的創意性包含了</a:t>
            </a:r>
            <a:r>
              <a:rPr lang="zh-TW" altLang="zh-TW" sz="1200" dirty="0">
                <a:solidFill>
                  <a:srgbClr val="FF0000"/>
                </a:solidFill>
                <a:latin typeface="Times New Roman" panose="02020603050405020304" pitchFamily="18" charset="0"/>
                <a:cs typeface="Times New Roman" panose="02020603050405020304" pitchFamily="18" charset="0"/>
              </a:rPr>
              <a:t>視覺上、心理上與理性層面的考量</a:t>
            </a:r>
            <a:r>
              <a:rPr lang="zh-TW" altLang="zh-TW" sz="1200" dirty="0">
                <a:latin typeface="Times New Roman" panose="02020603050405020304" pitchFamily="18" charset="0"/>
                <a:cs typeface="Times New Roman" panose="02020603050405020304" pitchFamily="18" charset="0"/>
              </a:rPr>
              <a:t>，並已經</a:t>
            </a:r>
            <a:r>
              <a:rPr lang="zh-TW" altLang="zh-TW" sz="1200" dirty="0">
                <a:solidFill>
                  <a:srgbClr val="FF0000"/>
                </a:solidFill>
                <a:latin typeface="Times New Roman" panose="02020603050405020304" pitchFamily="18" charset="0"/>
                <a:cs typeface="Times New Roman" panose="02020603050405020304" pitchFamily="18" charset="0"/>
              </a:rPr>
              <a:t>逐漸取代印刷廣告帶來的視覺效果</a:t>
            </a:r>
            <a:r>
              <a:rPr lang="zh-TW" altLang="zh-TW" sz="1200" dirty="0">
                <a:latin typeface="Times New Roman" panose="02020603050405020304" pitchFamily="18" charset="0"/>
                <a:cs typeface="Times New Roman" panose="02020603050405020304" pitchFamily="18" charset="0"/>
              </a:rPr>
              <a:t>。而網路技術發達的時代，</a:t>
            </a:r>
            <a:r>
              <a:rPr lang="zh-TW" altLang="zh-TW" sz="1200" dirty="0">
                <a:solidFill>
                  <a:srgbClr val="FF0000"/>
                </a:solidFill>
                <a:latin typeface="Times New Roman" panose="02020603050405020304" pitchFamily="18" charset="0"/>
                <a:cs typeface="Times New Roman" panose="02020603050405020304" pitchFamily="18" charset="0"/>
              </a:rPr>
              <a:t>國際廣告</a:t>
            </a:r>
            <a:r>
              <a:rPr lang="zh-TW" altLang="zh-TW" sz="1200" dirty="0">
                <a:latin typeface="Times New Roman" panose="02020603050405020304" pitchFamily="18" charset="0"/>
                <a:cs typeface="Times New Roman" panose="02020603050405020304" pitchFamily="18" charset="0"/>
              </a:rPr>
              <a:t>的概念趨於普及，</a:t>
            </a:r>
            <a:r>
              <a:rPr lang="zh-TW" altLang="zh-TW" sz="1200" dirty="0">
                <a:solidFill>
                  <a:srgbClr val="FF0000"/>
                </a:solidFill>
                <a:latin typeface="Times New Roman" panose="02020603050405020304" pitchFamily="18" charset="0"/>
                <a:cs typeface="Times New Roman" panose="02020603050405020304" pitchFamily="18" charset="0"/>
              </a:rPr>
              <a:t>不同的文化需要不同的廣告策略</a:t>
            </a:r>
            <a:r>
              <a:rPr lang="zh-TW" altLang="zh-TW" sz="1200" dirty="0">
                <a:latin typeface="Times New Roman" panose="02020603050405020304" pitchFamily="18" charset="0"/>
                <a:cs typeface="Times New Roman" panose="02020603050405020304" pitchFamily="18" charset="0"/>
              </a:rPr>
              <a:t>，如</a:t>
            </a:r>
            <a:r>
              <a:rPr lang="zh-TW" altLang="zh-TW" sz="1200" dirty="0">
                <a:solidFill>
                  <a:srgbClr val="FF0000"/>
                </a:solidFill>
                <a:latin typeface="Times New Roman" panose="02020603050405020304" pitchFamily="18" charset="0"/>
                <a:cs typeface="Times New Roman" panose="02020603050405020304" pitchFamily="18" charset="0"/>
              </a:rPr>
              <a:t>東方強調的感性消費</a:t>
            </a:r>
            <a:r>
              <a:rPr lang="zh-TW" altLang="zh-TW" sz="1200" dirty="0">
                <a:latin typeface="Times New Roman" panose="02020603050405020304" pitchFamily="18" charset="0"/>
                <a:cs typeface="Times New Roman" panose="02020603050405020304" pitchFamily="18" charset="0"/>
              </a:rPr>
              <a:t>，</a:t>
            </a:r>
            <a:r>
              <a:rPr lang="zh-TW" altLang="zh-TW" sz="1200" dirty="0">
                <a:solidFill>
                  <a:srgbClr val="FF0000"/>
                </a:solidFill>
                <a:latin typeface="Times New Roman" panose="02020603050405020304" pitchFamily="18" charset="0"/>
                <a:cs typeface="Times New Roman" panose="02020603050405020304" pitchFamily="18" charset="0"/>
              </a:rPr>
              <a:t>西方的理性消費</a:t>
            </a:r>
            <a:r>
              <a:rPr lang="zh-TW" altLang="zh-TW" sz="1200" dirty="0">
                <a:latin typeface="Times New Roman" panose="02020603050405020304" pitchFamily="18" charset="0"/>
                <a:cs typeface="Times New Roman" panose="02020603050405020304" pitchFamily="18" charset="0"/>
              </a:rPr>
              <a:t>等。另外</a:t>
            </a:r>
            <a:r>
              <a:rPr lang="en-US" altLang="zh-TW" sz="1200" dirty="0">
                <a:solidFill>
                  <a:srgbClr val="FF0000"/>
                </a:solidFill>
                <a:latin typeface="Times New Roman" panose="02020603050405020304" pitchFamily="18" charset="0"/>
                <a:cs typeface="Times New Roman" panose="02020603050405020304" pitchFamily="18" charset="0"/>
              </a:rPr>
              <a:t>GCCP</a:t>
            </a:r>
            <a:r>
              <a:rPr lang="zh-TW" altLang="zh-TW" sz="1200" dirty="0">
                <a:solidFill>
                  <a:srgbClr val="FF0000"/>
                </a:solidFill>
                <a:latin typeface="Times New Roman" panose="02020603050405020304" pitchFamily="18" charset="0"/>
                <a:cs typeface="Times New Roman" panose="02020603050405020304" pitchFamily="18" charset="0"/>
              </a:rPr>
              <a:t>與</a:t>
            </a:r>
            <a:r>
              <a:rPr lang="en-US" altLang="zh-TW" sz="1200" dirty="0">
                <a:solidFill>
                  <a:srgbClr val="FF0000"/>
                </a:solidFill>
                <a:latin typeface="Times New Roman" panose="02020603050405020304" pitchFamily="18" charset="0"/>
                <a:cs typeface="Times New Roman" panose="02020603050405020304" pitchFamily="18" charset="0"/>
              </a:rPr>
              <a:t>GLOBE</a:t>
            </a:r>
            <a:r>
              <a:rPr lang="zh-TW" altLang="zh-TW" sz="1200" dirty="0">
                <a:solidFill>
                  <a:srgbClr val="FF0000"/>
                </a:solidFill>
                <a:latin typeface="Times New Roman" panose="02020603050405020304" pitchFamily="18" charset="0"/>
                <a:cs typeface="Times New Roman" panose="02020603050405020304" pitchFamily="18" charset="0"/>
              </a:rPr>
              <a:t>等概念也是強調了消費者定位的重要性</a:t>
            </a:r>
            <a:r>
              <a:rPr lang="zh-TW" altLang="zh-TW" sz="1200" dirty="0">
                <a:latin typeface="Times New Roman" panose="02020603050405020304" pitchFamily="18" charset="0"/>
                <a:cs typeface="Times New Roman" panose="02020603050405020304" pitchFamily="18" charset="0"/>
              </a:rPr>
              <a:t>，廣告策略中的創意與數據收集皆是為了引起消費者的興趣，而不再只是單純的傳達品牌資訊。</a:t>
            </a:r>
          </a:p>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20</a:t>
            </a:fld>
            <a:endParaRPr lang="zh-TW" altLang="en-US"/>
          </a:p>
        </p:txBody>
      </p:sp>
    </p:spTree>
    <p:extLst>
      <p:ext uri="{BB962C8B-B14F-4D97-AF65-F5344CB8AC3E}">
        <p14:creationId xmlns:p14="http://schemas.microsoft.com/office/powerpoint/2010/main" val="2025466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latin typeface="Times New Roman" panose="02020603050405020304" pitchFamily="18" charset="0"/>
                <a:cs typeface="Times New Roman" panose="02020603050405020304" pitchFamily="18" charset="0"/>
              </a:rPr>
              <a:t>零售商仍為廣告產業的主要市場之一，而如今邁入了數位廣告時代，線下與線上的整合至關重要，</a:t>
            </a:r>
            <a:r>
              <a:rPr lang="zh-TW" altLang="zh-TW" sz="1200" dirty="0">
                <a:solidFill>
                  <a:srgbClr val="FF0000"/>
                </a:solidFill>
                <a:latin typeface="Times New Roman" panose="02020603050405020304" pitchFamily="18" charset="0"/>
                <a:cs typeface="Times New Roman" panose="02020603050405020304" pitchFamily="18" charset="0"/>
              </a:rPr>
              <a:t>合作廣告也成為廣告主重要的策略</a:t>
            </a:r>
            <a:r>
              <a:rPr lang="zh-TW" altLang="zh-TW" sz="1200" dirty="0">
                <a:latin typeface="Times New Roman" panose="02020603050405020304" pitchFamily="18" charset="0"/>
                <a:cs typeface="Times New Roman" panose="02020603050405020304" pitchFamily="18" charset="0"/>
              </a:rPr>
              <a:t>，透過合作廣告的整體網絡也可以看出每個節點的尺寸普遍較其他集群還要大，說明了該網絡互相的引證關係更為密切，雖此集群的文獻以供應鏈探討為主，但對於廣告策略的應用也是有不小的幫助。廣告合作方案的選擇以及製造商在供應鏈中的補貼率足以影響每個不同位置廣告主的廣告策略，且在零售市場大量數位化的時代，掠奪性策略便被廣告主大量運用，如何整合線上與線下的資源，以最少的廣告支出得到最大的廣告效果並增加</a:t>
            </a:r>
            <a:r>
              <a:rPr lang="en-US" altLang="zh-TW" sz="1200" dirty="0">
                <a:latin typeface="Times New Roman" panose="02020603050405020304" pitchFamily="18" charset="0"/>
                <a:cs typeface="Times New Roman" panose="02020603050405020304" pitchFamily="18" charset="0"/>
              </a:rPr>
              <a:t>WTP</a:t>
            </a:r>
            <a:r>
              <a:rPr lang="zh-TW" altLang="zh-TW" sz="1200" dirty="0">
                <a:latin typeface="Times New Roman" panose="02020603050405020304" pitchFamily="18" charset="0"/>
                <a:cs typeface="Times New Roman" panose="02020603050405020304" pitchFamily="18" charset="0"/>
              </a:rPr>
              <a:t>與消費者回流率是整個零售市場的最大挑戰。</a:t>
            </a:r>
            <a:endParaRPr lang="en-US" altLang="zh-TW"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製造商願意出資多少金額以協助零售商的廣告促銷活動稱為補貼率 </a:t>
            </a:r>
            <a:r>
              <a:rPr lang="en-US" altLang="zh-TW" sz="1200" kern="1200" dirty="0">
                <a:solidFill>
                  <a:schemeClr val="tx1"/>
                </a:solidFill>
                <a:effectLst/>
                <a:latin typeface="+mn-lt"/>
                <a:ea typeface="+mn-ea"/>
                <a:cs typeface="+mn-cs"/>
              </a:rPr>
              <a:t>(subsidy rate) </a:t>
            </a:r>
            <a:r>
              <a:rPr lang="zh-TW" altLang="zh-TW" sz="1200" kern="1200" dirty="0">
                <a:solidFill>
                  <a:schemeClr val="tx1"/>
                </a:solidFill>
                <a:effectLst/>
                <a:latin typeface="+mn-lt"/>
                <a:ea typeface="+mn-ea"/>
                <a:cs typeface="+mn-cs"/>
              </a:rPr>
              <a:t>，補貼率的程度會影響合作廣告的質量</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掠奪行銷顧名思義是搶奪競爭對手既有的潛在消費者，在數位廣告普及的時代，廣告主可能透過優化消費者定位以進行個性化行銷或是精準行銷，使消費者感受到廣告帶來的便利性，由線下廣告大量轉為線上廣告的時代，廣告主常常透過數位廣告進行掠奪行銷的策略，因為數位廣告的成本相較於線下廣告低出許多，且具有即時性，廣告主更能依消費者的回饋即時進行廣告內容的調整，另外透過調整品牌定價以搶奪消費者的掠奪式定價也是一種掠奪行銷的策略，但過度的炒作價格可能令市場失去平衡。</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支付意願 </a:t>
            </a:r>
            <a:r>
              <a:rPr lang="en-US" altLang="zh-TW" sz="1200" kern="1200" dirty="0">
                <a:solidFill>
                  <a:schemeClr val="tx1"/>
                </a:solidFill>
                <a:effectLst/>
                <a:latin typeface="+mn-lt"/>
                <a:ea typeface="+mn-ea"/>
                <a:cs typeface="+mn-cs"/>
              </a:rPr>
              <a:t>(willingness to pay, WTP) </a:t>
            </a:r>
            <a:r>
              <a:rPr lang="zh-TW" altLang="zh-TW" sz="1200" kern="1200" dirty="0">
                <a:solidFill>
                  <a:schemeClr val="tx1"/>
                </a:solidFill>
                <a:effectLst/>
                <a:latin typeface="+mn-lt"/>
                <a:ea typeface="+mn-ea"/>
                <a:cs typeface="+mn-cs"/>
              </a:rPr>
              <a:t>是指消費者對特定品牌願意支付的費用。</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solidFill>
                  <a:srgbClr val="FF0000"/>
                </a:solidFill>
                <a:latin typeface="Times New Roman" panose="02020603050405020304" pitchFamily="18" charset="0"/>
                <a:cs typeface="Times New Roman" panose="02020603050405020304" pitchFamily="18" charset="0"/>
              </a:rPr>
              <a:t>線上與線下的整合令合作廣告成為廣告主重要的策略</a:t>
            </a:r>
            <a:r>
              <a:rPr lang="zh-TW" altLang="zh-TW" sz="1200" dirty="0">
                <a:latin typeface="Times New Roman" panose="02020603050405020304" pitchFamily="18" charset="0"/>
                <a:cs typeface="Times New Roman" panose="02020603050405020304" pitchFamily="18" charset="0"/>
              </a:rPr>
              <a:t>，</a:t>
            </a:r>
            <a:r>
              <a:rPr lang="zh-TW" altLang="zh-TW" sz="1200" dirty="0">
                <a:solidFill>
                  <a:srgbClr val="FF0000"/>
                </a:solidFill>
                <a:latin typeface="Times New Roman" panose="02020603050405020304" pitchFamily="18" charset="0"/>
                <a:cs typeface="Times New Roman" panose="02020603050405020304" pitchFamily="18" charset="0"/>
              </a:rPr>
              <a:t>廣告合作方案的選擇</a:t>
            </a:r>
            <a:r>
              <a:rPr lang="zh-TW" altLang="zh-TW" sz="1200" dirty="0">
                <a:latin typeface="Times New Roman" panose="02020603050405020304" pitchFamily="18" charset="0"/>
                <a:cs typeface="Times New Roman" panose="02020603050405020304" pitchFamily="18" charset="0"/>
              </a:rPr>
              <a:t>以及製造商在供應鏈中的</a:t>
            </a:r>
            <a:r>
              <a:rPr lang="zh-TW" altLang="zh-TW" sz="1200" dirty="0">
                <a:solidFill>
                  <a:srgbClr val="FF0000"/>
                </a:solidFill>
                <a:latin typeface="Times New Roman" panose="02020603050405020304" pitchFamily="18" charset="0"/>
                <a:cs typeface="Times New Roman" panose="02020603050405020304" pitchFamily="18" charset="0"/>
              </a:rPr>
              <a:t>補貼率</a:t>
            </a:r>
            <a:r>
              <a:rPr lang="zh-TW" altLang="zh-TW" sz="1200" dirty="0">
                <a:latin typeface="Times New Roman" panose="02020603050405020304" pitchFamily="18" charset="0"/>
                <a:cs typeface="Times New Roman" panose="02020603050405020304" pitchFamily="18" charset="0"/>
              </a:rPr>
              <a:t>足以影響每個不同位置廣告主的廣告策略。</a:t>
            </a:r>
            <a:r>
              <a:rPr lang="zh-TW" altLang="zh-TW" sz="1200" dirty="0">
                <a:solidFill>
                  <a:srgbClr val="FF0000"/>
                </a:solidFill>
                <a:latin typeface="Times New Roman" panose="02020603050405020304" pitchFamily="18" charset="0"/>
                <a:cs typeface="Times New Roman" panose="02020603050405020304" pitchFamily="18" charset="0"/>
              </a:rPr>
              <a:t>水平</a:t>
            </a:r>
            <a:r>
              <a:rPr lang="zh-TW" altLang="en-US" sz="1200" dirty="0">
                <a:solidFill>
                  <a:srgbClr val="FF0000"/>
                </a:solidFill>
                <a:latin typeface="Times New Roman" panose="02020603050405020304" pitchFamily="18" charset="0"/>
                <a:cs typeface="Times New Roman" panose="02020603050405020304" pitchFamily="18" charset="0"/>
              </a:rPr>
              <a:t>與垂直</a:t>
            </a:r>
            <a:r>
              <a:rPr lang="zh-TW" altLang="zh-TW" sz="1200" dirty="0">
                <a:solidFill>
                  <a:srgbClr val="FF0000"/>
                </a:solidFill>
                <a:latin typeface="Times New Roman" panose="02020603050405020304" pitchFamily="18" charset="0"/>
                <a:cs typeface="Times New Roman" panose="02020603050405020304" pitchFamily="18" charset="0"/>
              </a:rPr>
              <a:t>合作廣告</a:t>
            </a:r>
            <a:r>
              <a:rPr lang="zh-TW" altLang="zh-TW" sz="1200" dirty="0">
                <a:latin typeface="Times New Roman" panose="02020603050405020304" pitchFamily="18" charset="0"/>
                <a:cs typeface="Times New Roman" panose="02020603050405020304" pitchFamily="18" charset="0"/>
              </a:rPr>
              <a:t>在許多高度開發國家的廣告產業後來演變為整合所有廣告業務的</a:t>
            </a:r>
            <a:r>
              <a:rPr lang="zh-TW" altLang="zh-TW" sz="1200" dirty="0">
                <a:solidFill>
                  <a:srgbClr val="FF0000"/>
                </a:solidFill>
                <a:latin typeface="Times New Roman" panose="02020603050405020304" pitchFamily="18" charset="0"/>
                <a:cs typeface="Times New Roman" panose="02020603050405020304" pitchFamily="18" charset="0"/>
              </a:rPr>
              <a:t>綜合型廣告代理商</a:t>
            </a:r>
            <a:r>
              <a:rPr lang="zh-TW" altLang="zh-TW" sz="1200" dirty="0">
                <a:latin typeface="Times New Roman" panose="02020603050405020304" pitchFamily="18" charset="0"/>
                <a:cs typeface="Times New Roman" panose="02020603050405020304" pitchFamily="18" charset="0"/>
              </a:rPr>
              <a:t>。</a:t>
            </a:r>
            <a:r>
              <a:rPr lang="en-US" altLang="zh-TW" sz="1200" dirty="0">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dirty="0">
              <a:latin typeface="Times New Roman" panose="02020603050405020304" pitchFamily="18" charset="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21</a:t>
            </a:fld>
            <a:endParaRPr lang="zh-TW" altLang="en-US"/>
          </a:p>
        </p:txBody>
      </p:sp>
    </p:spTree>
    <p:extLst>
      <p:ext uri="{BB962C8B-B14F-4D97-AF65-F5344CB8AC3E}">
        <p14:creationId xmlns:p14="http://schemas.microsoft.com/office/powerpoint/2010/main" val="140876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3</a:t>
            </a:fld>
            <a:endParaRPr lang="zh-TW" altLang="en-US"/>
          </a:p>
        </p:txBody>
      </p:sp>
    </p:spTree>
    <p:extLst>
      <p:ext uri="{BB962C8B-B14F-4D97-AF65-F5344CB8AC3E}">
        <p14:creationId xmlns:p14="http://schemas.microsoft.com/office/powerpoint/2010/main" val="2760769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latin typeface="Times New Roman" panose="02020603050405020304" pitchFamily="18" charset="0"/>
                <a:cs typeface="Times New Roman" panose="02020603050405020304" pitchFamily="18" charset="0"/>
              </a:rPr>
              <a:t>在數位廣告的時代，</a:t>
            </a:r>
            <a:r>
              <a:rPr lang="zh-TW" altLang="zh-TW" sz="1200" dirty="0">
                <a:solidFill>
                  <a:srgbClr val="FF0000"/>
                </a:solidFill>
                <a:latin typeface="Times New Roman" panose="02020603050405020304" pitchFamily="18" charset="0"/>
                <a:cs typeface="Times New Roman" panose="02020603050405020304" pitchFamily="18" charset="0"/>
              </a:rPr>
              <a:t>行動廣告與個性化廣告策略</a:t>
            </a:r>
            <a:r>
              <a:rPr lang="zh-TW" altLang="zh-TW" sz="1200" dirty="0">
                <a:latin typeface="Times New Roman" panose="02020603050405020304" pitchFamily="18" charset="0"/>
                <a:cs typeface="Times New Roman" panose="02020603050405020304" pitchFamily="18" charset="0"/>
              </a:rPr>
              <a:t>的重要性</a:t>
            </a:r>
            <a:r>
              <a:rPr lang="zh-TW" altLang="en-US" sz="1200" dirty="0">
                <a:latin typeface="Times New Roman" panose="02020603050405020304" pitchFamily="18" charset="0"/>
                <a:cs typeface="Times New Roman" panose="02020603050405020304" pitchFamily="18" charset="0"/>
              </a:rPr>
              <a:t>被廣告主所重視</a:t>
            </a:r>
            <a:r>
              <a:rPr lang="zh-TW" altLang="zh-TW" sz="1200" dirty="0">
                <a:latin typeface="Times New Roman" panose="02020603050405020304" pitchFamily="18" charset="0"/>
                <a:cs typeface="Times New Roman" panose="02020603050405020304" pitchFamily="18" charset="0"/>
              </a:rPr>
              <a:t>，由於桌上型裝置與行動裝置廣告演算法的不同，使得廣告策略中出現了針對桌上型裝置以及行動裝置的廣告策略，而行動廣告逐漸成為發展主流的原是因為比起桌上型裝置，</a:t>
            </a:r>
            <a:r>
              <a:rPr lang="zh-TW" altLang="zh-TW" sz="1200" dirty="0">
                <a:solidFill>
                  <a:srgbClr val="FF0000"/>
                </a:solidFill>
                <a:latin typeface="Times New Roman" panose="02020603050405020304" pitchFamily="18" charset="0"/>
                <a:cs typeface="Times New Roman" panose="02020603050405020304" pitchFamily="18" charset="0"/>
              </a:rPr>
              <a:t>行動裝置通常會有固定的使用者</a:t>
            </a:r>
            <a:r>
              <a:rPr lang="zh-TW" altLang="zh-TW" sz="1200" dirty="0">
                <a:latin typeface="Times New Roman" panose="02020603050405020304" pitchFamily="18" charset="0"/>
                <a:cs typeface="Times New Roman" panose="02020603050405020304" pitchFamily="18" charset="0"/>
              </a:rPr>
              <a:t>，也因此更能表現其</a:t>
            </a:r>
            <a:r>
              <a:rPr lang="zh-TW" altLang="zh-TW" sz="1200" dirty="0">
                <a:solidFill>
                  <a:srgbClr val="FF0000"/>
                </a:solidFill>
                <a:latin typeface="Times New Roman" panose="02020603050405020304" pitchFamily="18" charset="0"/>
                <a:cs typeface="Times New Roman" panose="02020603050405020304" pitchFamily="18" charset="0"/>
              </a:rPr>
              <a:t>消費者行為</a:t>
            </a:r>
            <a:r>
              <a:rPr lang="zh-TW" altLang="zh-TW" sz="1200" dirty="0">
                <a:latin typeface="Times New Roman" panose="02020603050405020304" pitchFamily="18" charset="0"/>
                <a:cs typeface="Times New Roman" panose="02020603050405020304" pitchFamily="18" charset="0"/>
              </a:rPr>
              <a:t>，數據的收集也會更為準確。</a:t>
            </a:r>
          </a:p>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22</a:t>
            </a:fld>
            <a:endParaRPr lang="zh-TW" altLang="en-US"/>
          </a:p>
        </p:txBody>
      </p:sp>
    </p:spTree>
    <p:extLst>
      <p:ext uri="{BB962C8B-B14F-4D97-AF65-F5344CB8AC3E}">
        <p14:creationId xmlns:p14="http://schemas.microsoft.com/office/powerpoint/2010/main" val="4139347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1D92F622-4EDF-4625-863B-2507085EC76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但行動廣告的模式卻會令消費者開始感受隱私權被侵犯，上午搜尋過的品牌卻在晚上出現在別的網頁的推薦版位中，令消費者對於互聯網的信任度逐漸降低，廣告的大量式宣傳令消費者產生廣告迴避，甚至可能開始下載一些廣告阻擋程式以避免接觸廣告。而關鍵文獻中提到，能夠有效解決消費者廣告迴避的方式是將廣告個性化，不同於大量行銷與重複投放消費者接觸過的品牌，而是針對消費者的行為，在最合適的地點與時間，將最合適且消費者最有可能會感興趣的品牌資訊展示給消費者，若是這樣的策略順利，則可以大量的節省廣告支出，以最有效率的方式得到最大的點擊率，然而這樣的策略仍需要大量的消費者數據，因此個性化的效益若是不彰，則可能適得其反，消費者對於隱私權被侵犯的問題可能會更加重視。</a:t>
            </a:r>
            <a:endParaRPr lang="zh-TW" altLang="en-US"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latin typeface="Times New Roman" panose="02020603050405020304" pitchFamily="18" charset="0"/>
                <a:cs typeface="Times New Roman" panose="02020603050405020304" pitchFamily="18" charset="0"/>
              </a:rPr>
              <a:t>行動廣告漸漸成為主流的原因為，行動裝置通常會有固定的使用者，比起桌上型電腦更能表現其消費者行為，數據的收集也會更為準確。地理位置為基礎的廣告 </a:t>
            </a:r>
            <a:r>
              <a:rPr lang="en-US" altLang="zh-TW" sz="1200" dirty="0">
                <a:latin typeface="Times New Roman" panose="02020603050405020304" pitchFamily="18" charset="0"/>
                <a:cs typeface="Times New Roman" panose="02020603050405020304" pitchFamily="18" charset="0"/>
              </a:rPr>
              <a:t>(location-based advertising ,LBA) </a:t>
            </a:r>
            <a:r>
              <a:rPr lang="zh-TW" altLang="zh-TW" sz="1200" dirty="0">
                <a:latin typeface="Times New Roman" panose="02020603050405020304" pitchFamily="18" charset="0"/>
                <a:cs typeface="Times New Roman" panose="02020603050405020304" pitchFamily="18" charset="0"/>
              </a:rPr>
              <a:t>以消費者所在的位置為基礎，在其最可能進行購買行為的時間地點傳遞品牌資訊、促銷活動和優惠券等，比起</a:t>
            </a:r>
            <a:r>
              <a:rPr lang="en-US" altLang="zh-TW" sz="1200" dirty="0">
                <a:latin typeface="Times New Roman" panose="02020603050405020304" pitchFamily="18" charset="0"/>
                <a:cs typeface="Times New Roman" panose="02020603050405020304" pitchFamily="18" charset="0"/>
              </a:rPr>
              <a:t>SEM</a:t>
            </a:r>
            <a:r>
              <a:rPr lang="zh-TW" altLang="zh-TW" sz="1200" dirty="0">
                <a:latin typeface="Times New Roman" panose="02020603050405020304" pitchFamily="18" charset="0"/>
                <a:cs typeface="Times New Roman" panose="02020603050405020304" pitchFamily="18" charset="0"/>
              </a:rPr>
              <a:t>，</a:t>
            </a:r>
            <a:r>
              <a:rPr lang="en-US" altLang="zh-TW" sz="1200" dirty="0">
                <a:latin typeface="Times New Roman" panose="02020603050405020304" pitchFamily="18" charset="0"/>
                <a:cs typeface="Times New Roman" panose="02020603050405020304" pitchFamily="18" charset="0"/>
              </a:rPr>
              <a:t>LBA</a:t>
            </a:r>
            <a:r>
              <a:rPr lang="zh-TW" altLang="zh-TW" sz="1200" dirty="0">
                <a:latin typeface="Times New Roman" panose="02020603050405020304" pitchFamily="18" charset="0"/>
                <a:cs typeface="Times New Roman" panose="02020603050405020304" pitchFamily="18" charset="0"/>
              </a:rPr>
              <a:t>的廣告策略可能使品牌點擊率提高五到十倍。部份研究中提到，當線上廣告有利於當地的經濟成長、具有娛樂性質、可信度、資訊傳遞與價值時，消費者的線上廣告態度 </a:t>
            </a:r>
            <a:r>
              <a:rPr lang="en-US" altLang="zh-TW" sz="1200" dirty="0">
                <a:latin typeface="Times New Roman" panose="02020603050405020304" pitchFamily="18" charset="0"/>
                <a:cs typeface="Times New Roman" panose="02020603050405020304" pitchFamily="18" charset="0"/>
              </a:rPr>
              <a:t>(attitudes toward online advertising, ATOA) </a:t>
            </a:r>
            <a:r>
              <a:rPr lang="zh-TW" altLang="zh-TW" sz="1200" dirty="0">
                <a:latin typeface="Times New Roman" panose="02020603050405020304" pitchFamily="18" charset="0"/>
                <a:cs typeface="Times New Roman" panose="02020603050405020304" pitchFamily="18" charset="0"/>
              </a:rPr>
              <a:t>，廣告的點擊率便會因此提升。大多數的廣告主皆致力於研究如何掌握消費者資訊並使其品牌令消費者感到興趣，然而在互聯網發展快速的時代，每天接受到的大量廣告資訊使消費者感到厭倦，對於廣告的反應便是忽略或是透過應用程式阻擋，這種行為被稱為廣告迴避 </a:t>
            </a:r>
            <a:r>
              <a:rPr lang="en-US" altLang="zh-TW" sz="1200" dirty="0">
                <a:latin typeface="Times New Roman" panose="02020603050405020304" pitchFamily="18" charset="0"/>
                <a:cs typeface="Times New Roman" panose="02020603050405020304" pitchFamily="18" charset="0"/>
              </a:rPr>
              <a:t>(advertising avoidance) </a:t>
            </a:r>
            <a:r>
              <a:rPr lang="zh-TW" altLang="zh-TW" sz="1200" dirty="0">
                <a:latin typeface="Times New Roman" panose="02020603050405020304" pitchFamily="18" charset="0"/>
                <a:cs typeface="Times New Roman" panose="02020603050405020304" pitchFamily="18" charset="0"/>
              </a:rPr>
              <a:t>，部份研究因此強調了廣告迴避的重要性，因為使消費者了解到廣告的價值，創造消費者忠誠度，增加點擊率與回流率才是每個廣告策略的最終目標。而在此時，消費者的隱私權再度受到重視，據研究指出，消費者受眾對於網站內容與廣告主的信任度對於是否感受隱私的侵犯沒有太大影響，然而感受到隱私的侵犯卻會使消費者對網站或廣告主的信任度降低，因此行動行銷必須尊重消費者在接受品牌資訊時的隱私權，另外廣告主也應該想辦法重新建立消費者對於廣告的信任度。另有研究提到，若是一個廣告針對特定的消費者受眾進行個性化時，可以令消費者感受到該廣告透過更精準的計算在合適的地點與時間以推薦相對應的品牌，令消費者受眾可以一定的程度的減少廣告迴避並且建構信任度，因此個性化廣告的發展隨著智慧型裝置的普及，演變成了行動行銷的關鍵策略之一，與主路徑相同的是，消費者行為再度受到重視。而線上行為廣告 </a:t>
            </a:r>
            <a:r>
              <a:rPr lang="en-US" altLang="zh-TW" sz="1200" dirty="0">
                <a:latin typeface="Times New Roman" panose="02020603050405020304" pitchFamily="18" charset="0"/>
                <a:cs typeface="Times New Roman" panose="02020603050405020304" pitchFamily="18" charset="0"/>
              </a:rPr>
              <a:t>(online behavioral advertising ,OBA) </a:t>
            </a:r>
            <a:r>
              <a:rPr lang="zh-TW" altLang="zh-TW" sz="1200" dirty="0">
                <a:latin typeface="Times New Roman" panose="02020603050405020304" pitchFamily="18" charset="0"/>
                <a:cs typeface="Times New Roman" panose="02020603050405020304" pitchFamily="18" charset="0"/>
              </a:rPr>
              <a:t>是一種個性化的廣告模式，為透過互聯網用戶的</a:t>
            </a:r>
            <a:r>
              <a:rPr lang="en-US" altLang="zh-TW" sz="1200" dirty="0">
                <a:latin typeface="Times New Roman" panose="02020603050405020304" pitchFamily="18" charset="0"/>
                <a:cs typeface="Times New Roman" panose="02020603050405020304" pitchFamily="18" charset="0"/>
              </a:rPr>
              <a:t>cookie</a:t>
            </a:r>
            <a:r>
              <a:rPr lang="zh-TW" altLang="zh-TW" sz="1200" dirty="0">
                <a:latin typeface="Times New Roman" panose="02020603050405020304" pitchFamily="18" charset="0"/>
                <a:cs typeface="Times New Roman" panose="02020603050405020304" pitchFamily="18" charset="0"/>
              </a:rPr>
              <a:t>以蒐集消費者在線上的瀏覽行為，比起非個性化廣告，個性化廣告更能夠引起消費者的注意，但也可能造成消費者隱私權受侵犯的問題，因此或許個性化策略使用的同時也可以將數據蒐集的過程及用途透明化，以增加消費者對</a:t>
            </a:r>
            <a:r>
              <a:rPr lang="en-US" altLang="zh-TW" sz="1200" dirty="0">
                <a:latin typeface="Times New Roman" panose="02020603050405020304" pitchFamily="18" charset="0"/>
                <a:cs typeface="Times New Roman" panose="02020603050405020304" pitchFamily="18" charset="0"/>
              </a:rPr>
              <a:t>OBA</a:t>
            </a:r>
            <a:r>
              <a:rPr lang="zh-TW" altLang="zh-TW" sz="1200" dirty="0">
                <a:latin typeface="Times New Roman" panose="02020603050405020304" pitchFamily="18" charset="0"/>
                <a:cs typeface="Times New Roman" panose="02020603050405020304" pitchFamily="18" charset="0"/>
              </a:rPr>
              <a:t>的信任度。</a:t>
            </a:r>
          </a:p>
          <a:p>
            <a:endParaRPr lang="zh-TW" altLang="en-US" dirty="0"/>
          </a:p>
        </p:txBody>
      </p:sp>
    </p:spTree>
    <p:extLst>
      <p:ext uri="{BB962C8B-B14F-4D97-AF65-F5344CB8AC3E}">
        <p14:creationId xmlns:p14="http://schemas.microsoft.com/office/powerpoint/2010/main" val="553575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同店銷售增長 </a:t>
            </a:r>
            <a:r>
              <a:rPr lang="en-US" altLang="zh-TW" sz="1200" kern="1200" dirty="0">
                <a:solidFill>
                  <a:schemeClr val="tx1"/>
                </a:solidFill>
                <a:effectLst/>
                <a:latin typeface="+mn-lt"/>
                <a:ea typeface="+mn-ea"/>
                <a:cs typeface="+mn-cs"/>
              </a:rPr>
              <a:t>(comparable store sales, COMPS) </a:t>
            </a:r>
            <a:r>
              <a:rPr lang="zh-TW" altLang="zh-TW" sz="1200" kern="1200" dirty="0">
                <a:solidFill>
                  <a:schemeClr val="tx1"/>
                </a:solidFill>
                <a:effectLst/>
                <a:latin typeface="+mn-lt"/>
                <a:ea typeface="+mn-ea"/>
                <a:cs typeface="+mn-cs"/>
              </a:rPr>
              <a:t>，零售商在面臨不同的財務狀況與競爭壓力之下會制定不同的廣告支出，</a:t>
            </a:r>
            <a:r>
              <a:rPr lang="en-US" altLang="zh-TW" sz="1200" kern="1200" dirty="0">
                <a:solidFill>
                  <a:schemeClr val="tx1"/>
                </a:solidFill>
                <a:effectLst/>
                <a:latin typeface="+mn-lt"/>
                <a:ea typeface="+mn-ea"/>
                <a:cs typeface="+mn-cs"/>
              </a:rPr>
              <a:t>COMPS</a:t>
            </a:r>
            <a:r>
              <a:rPr lang="zh-TW" altLang="zh-TW" sz="1200" kern="1200" dirty="0">
                <a:solidFill>
                  <a:schemeClr val="tx1"/>
                </a:solidFill>
                <a:effectLst/>
                <a:latin typeface="+mn-lt"/>
                <a:ea typeface="+mn-ea"/>
                <a:cs typeface="+mn-cs"/>
              </a:rPr>
              <a:t>也會有所不同。</a:t>
            </a:r>
            <a:r>
              <a:rPr lang="en-US" altLang="zh-TW" sz="1200" kern="1200" dirty="0">
                <a:solidFill>
                  <a:schemeClr val="tx1"/>
                </a:solidFill>
                <a:effectLst/>
                <a:latin typeface="+mn-lt"/>
                <a:ea typeface="+mn-ea"/>
                <a:cs typeface="+mn-cs"/>
              </a:rPr>
              <a:t>COMPS</a:t>
            </a:r>
            <a:r>
              <a:rPr lang="zh-TW" altLang="zh-TW" sz="1200" kern="1200" dirty="0">
                <a:solidFill>
                  <a:schemeClr val="tx1"/>
                </a:solidFill>
                <a:effectLst/>
                <a:latin typeface="+mn-lt"/>
                <a:ea typeface="+mn-ea"/>
                <a:cs typeface="+mn-cs"/>
              </a:rPr>
              <a:t>可以看做是消費者願意購買接受先前接觸過的品牌之意願，到了數位廣告普及的時代</a:t>
            </a:r>
            <a:r>
              <a:rPr lang="en-US" altLang="zh-TW" sz="1200" kern="1200" dirty="0">
                <a:solidFill>
                  <a:schemeClr val="tx1"/>
                </a:solidFill>
                <a:effectLst/>
                <a:latin typeface="+mn-lt"/>
                <a:ea typeface="+mn-ea"/>
                <a:cs typeface="+mn-cs"/>
              </a:rPr>
              <a:t>COMPS</a:t>
            </a:r>
            <a:r>
              <a:rPr lang="zh-TW" altLang="zh-TW" sz="1200" kern="1200" dirty="0">
                <a:solidFill>
                  <a:schemeClr val="tx1"/>
                </a:solidFill>
                <a:effectLst/>
                <a:latin typeface="+mn-lt"/>
                <a:ea typeface="+mn-ea"/>
                <a:cs typeface="+mn-cs"/>
              </a:rPr>
              <a:t>一詞也發展成消費者回購率，研究中發現在廣告支出減少的情況下，</a:t>
            </a:r>
            <a:r>
              <a:rPr lang="en-US" altLang="zh-TW" sz="1200" kern="1200" dirty="0">
                <a:solidFill>
                  <a:schemeClr val="tx1"/>
                </a:solidFill>
                <a:effectLst/>
                <a:latin typeface="+mn-lt"/>
                <a:ea typeface="+mn-ea"/>
                <a:cs typeface="+mn-cs"/>
              </a:rPr>
              <a:t>COMPS</a:t>
            </a:r>
            <a:r>
              <a:rPr lang="zh-TW" altLang="zh-TW" sz="1200" kern="1200" dirty="0">
                <a:solidFill>
                  <a:schemeClr val="tx1"/>
                </a:solidFill>
                <a:effectLst/>
                <a:latin typeface="+mn-lt"/>
                <a:ea typeface="+mn-ea"/>
                <a:cs typeface="+mn-cs"/>
              </a:rPr>
              <a:t>的高低更能夠影響企業的市場價值。</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latin typeface="Times New Roman" panose="02020603050405020304" pitchFamily="18" charset="0"/>
                <a:cs typeface="Times New Roman" panose="02020603050405020304" pitchFamily="18" charset="0"/>
              </a:rPr>
              <a:t>廣告不單單是一個廣告主中短期獲利的行銷手段，更是</a:t>
            </a:r>
            <a:r>
              <a:rPr lang="zh-TW" altLang="zh-TW" sz="1200" dirty="0">
                <a:solidFill>
                  <a:srgbClr val="FF0000"/>
                </a:solidFill>
                <a:latin typeface="Times New Roman" panose="02020603050405020304" pitchFamily="18" charset="0"/>
                <a:cs typeface="Times New Roman" panose="02020603050405020304" pitchFamily="18" charset="0"/>
              </a:rPr>
              <a:t>穩固品牌回流率以及建立品牌形象</a:t>
            </a:r>
            <a:r>
              <a:rPr lang="zh-TW" altLang="zh-TW" sz="1200" dirty="0">
                <a:latin typeface="Times New Roman" panose="02020603050405020304" pitchFamily="18" charset="0"/>
                <a:cs typeface="Times New Roman" panose="02020603050405020304" pitchFamily="18" charset="0"/>
              </a:rPr>
              <a:t>的完整行銷活動，廣告行銷策略越來越被視為廣告主的核心策略，廣告的支出因此對於一個企業來說是至關重要，如何分配廣告的預算使消費者有最高的購買行為，是企業至今努力追求的核心目標，也是一種</a:t>
            </a:r>
            <a:r>
              <a:rPr lang="zh-TW" altLang="zh-TW" sz="1200" dirty="0">
                <a:solidFill>
                  <a:srgbClr val="FF0000"/>
                </a:solidFill>
                <a:latin typeface="Times New Roman" panose="02020603050405020304" pitchFamily="18" charset="0"/>
                <a:cs typeface="Times New Roman" panose="02020603050405020304" pitchFamily="18" charset="0"/>
              </a:rPr>
              <a:t>創造差異化</a:t>
            </a:r>
            <a:r>
              <a:rPr lang="zh-TW" altLang="zh-TW" sz="1200" dirty="0">
                <a:latin typeface="Times New Roman" panose="02020603050405020304" pitchFamily="18" charset="0"/>
                <a:cs typeface="Times New Roman" panose="02020603050405020304" pitchFamily="18" charset="0"/>
              </a:rPr>
              <a:t>的競爭策略，與</a:t>
            </a:r>
            <a:r>
              <a:rPr lang="en-US" altLang="zh-TW" sz="1200" dirty="0">
                <a:latin typeface="Times New Roman" panose="02020603050405020304" pitchFamily="18" charset="0"/>
                <a:cs typeface="Times New Roman" panose="02020603050405020304" pitchFamily="18" charset="0"/>
              </a:rPr>
              <a:t>COMPS</a:t>
            </a:r>
            <a:r>
              <a:rPr lang="zh-TW" altLang="zh-TW" sz="1200" dirty="0">
                <a:latin typeface="Times New Roman" panose="02020603050405020304" pitchFamily="18" charset="0"/>
                <a:cs typeface="Times New Roman" panose="02020603050405020304" pitchFamily="18" charset="0"/>
              </a:rPr>
              <a:t>之間的關係也是相當關鍵，往往可以決定企業在市場的價值。</a:t>
            </a:r>
          </a:p>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24</a:t>
            </a:fld>
            <a:endParaRPr lang="zh-TW" altLang="en-US"/>
          </a:p>
        </p:txBody>
      </p:sp>
    </p:spTree>
    <p:extLst>
      <p:ext uri="{BB962C8B-B14F-4D97-AF65-F5344CB8AC3E}">
        <p14:creationId xmlns:p14="http://schemas.microsoft.com/office/powerpoint/2010/main" val="1077326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廣告產業的主路徑分析中可以幫助我們了解廣告產業在各時期的知識擴散過程中扮演的角色，而特別的是，從階段二的尾端，路徑</a:t>
            </a:r>
            <a:r>
              <a:rPr lang="en-US" altLang="zh-TW" sz="1200" kern="1200" dirty="0">
                <a:solidFill>
                  <a:schemeClr val="tx1"/>
                </a:solidFill>
                <a:effectLst/>
                <a:latin typeface="+mn-lt"/>
                <a:ea typeface="+mn-ea"/>
                <a:cs typeface="+mn-cs"/>
              </a:rPr>
              <a:t>2-2</a:t>
            </a:r>
            <a:r>
              <a:rPr lang="zh-TW" altLang="zh-TW" sz="1200" kern="1200" dirty="0">
                <a:solidFill>
                  <a:schemeClr val="tx1"/>
                </a:solidFill>
                <a:effectLst/>
                <a:latin typeface="+mn-lt"/>
                <a:ea typeface="+mn-ea"/>
                <a:cs typeface="+mn-cs"/>
              </a:rPr>
              <a:t>與路徑</a:t>
            </a:r>
            <a:r>
              <a:rPr lang="en-US" altLang="zh-TW" sz="1200" kern="1200" dirty="0">
                <a:solidFill>
                  <a:schemeClr val="tx1"/>
                </a:solidFill>
                <a:effectLst/>
                <a:latin typeface="+mn-lt"/>
                <a:ea typeface="+mn-ea"/>
                <a:cs typeface="+mn-cs"/>
              </a:rPr>
              <a:t>2-3</a:t>
            </a:r>
            <a:r>
              <a:rPr lang="zh-TW" altLang="zh-TW" sz="1200" kern="1200" dirty="0">
                <a:solidFill>
                  <a:schemeClr val="tx1"/>
                </a:solidFill>
                <a:effectLst/>
                <a:latin typeface="+mn-lt"/>
                <a:ea typeface="+mn-ea"/>
                <a:cs typeface="+mn-cs"/>
              </a:rPr>
              <a:t>可以發現廣告產業在此時又即將步入新的發展階段，</a:t>
            </a:r>
            <a:r>
              <a:rPr lang="en-US" altLang="zh-TW" sz="1200" kern="1200" dirty="0">
                <a:solidFill>
                  <a:schemeClr val="tx1"/>
                </a:solidFill>
                <a:effectLst/>
                <a:latin typeface="+mn-lt"/>
                <a:ea typeface="+mn-ea"/>
                <a:cs typeface="+mn-cs"/>
              </a:rPr>
              <a:t>2018</a:t>
            </a:r>
            <a:r>
              <a:rPr lang="zh-TW" altLang="zh-TW" sz="1200" kern="1200" dirty="0">
                <a:solidFill>
                  <a:schemeClr val="tx1"/>
                </a:solidFill>
                <a:effectLst/>
                <a:latin typeface="+mn-lt"/>
                <a:ea typeface="+mn-ea"/>
                <a:cs typeface="+mn-cs"/>
              </a:rPr>
              <a:t>年，全球數位廣告量正式超越平面廣告與電視廣告，我國則是在</a:t>
            </a:r>
            <a:r>
              <a:rPr lang="en-US" altLang="zh-TW" sz="1200" kern="1200" dirty="0">
                <a:solidFill>
                  <a:schemeClr val="tx1"/>
                </a:solidFill>
                <a:effectLst/>
                <a:latin typeface="+mn-lt"/>
                <a:ea typeface="+mn-ea"/>
                <a:cs typeface="+mn-cs"/>
              </a:rPr>
              <a:t>2017</a:t>
            </a:r>
            <a:r>
              <a:rPr lang="zh-TW" altLang="zh-TW" sz="1200" kern="1200" dirty="0">
                <a:solidFill>
                  <a:schemeClr val="tx1"/>
                </a:solidFill>
                <a:effectLst/>
                <a:latin typeface="+mn-lt"/>
                <a:ea typeface="+mn-ea"/>
                <a:cs typeface="+mn-cs"/>
              </a:rPr>
              <a:t>年便正式超越，可以看出廣告產業在近三年正在產生新的突破，而兩段路徑分別探討的程序化廣告與行動廣告皆是應用了現代的新興科技，如大數據、雲端資料庫與人工智慧等，同樣是整合了現在科技的廣告策略，但路徑卻有別於一開始的搜尋引擎廣告，轉為在此時產生分歧點，或許廣告產業又即將面臨徹底的轉型，科技與資訊的爆炸時代使各種廣告的投放方式與策略訂定能夠擁有多種的選擇，而令廣告產業再度成為複雜的產品多樣性市場，也或許程序化廣告與行動廣告在未來幾年會各自發展成不同的廣告技術應用領域，而最後兩者之一成為廣告產業的主流技術，或是各自成長為對廣告產業同樣重要的發展路徑。然而可以肯定的是，未來有關於廣告產業的探討皆是離不開消費者隱私權與倫理的範疇。本研究預測，若是出現一項可以徹底避免消費者隱私受侵犯但依舊能夠針對消費者受眾進行廣告精準投放的技術，則該技術將成為未來廣告產業的主流技術，帶領廣告產業進入全新的發展階段。</a:t>
            </a:r>
          </a:p>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27</a:t>
            </a:fld>
            <a:endParaRPr lang="zh-TW" altLang="en-US"/>
          </a:p>
        </p:txBody>
      </p:sp>
    </p:spTree>
    <p:extLst>
      <p:ext uri="{BB962C8B-B14F-4D97-AF65-F5344CB8AC3E}">
        <p14:creationId xmlns:p14="http://schemas.microsoft.com/office/powerpoint/2010/main" val="318797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dirty="0">
                <a:solidFill>
                  <a:srgbClr val="FF0000"/>
                </a:solidFill>
              </a:rPr>
              <a:t>一個地區的經濟情況會影響廣告產業的發展</a:t>
            </a:r>
            <a:r>
              <a:rPr lang="zh-TW" altLang="zh-TW" sz="1200" dirty="0"/>
              <a:t>，</a:t>
            </a:r>
            <a:r>
              <a:rPr lang="zh-TW" altLang="en-US" sz="1200" dirty="0"/>
              <a:t>包括</a:t>
            </a:r>
            <a:r>
              <a:rPr lang="zh-TW" altLang="zh-TW" sz="1200" dirty="0"/>
              <a:t>預算的重新編制、廣告投放的方式與媒體合作到廣告市場的策略等都會造成一定的影響，</a:t>
            </a:r>
            <a:r>
              <a:rPr lang="zh-TW" altLang="zh-TW" sz="1200" dirty="0">
                <a:solidFill>
                  <a:srgbClr val="FF0000"/>
                </a:solidFill>
              </a:rPr>
              <a:t>科技的進步與否也都會改變消費者的行為與廣告的投放方式</a:t>
            </a:r>
            <a:r>
              <a:rPr lang="zh-TW" altLang="en-US" sz="1200" dirty="0"/>
              <a:t>，</a:t>
            </a:r>
            <a:r>
              <a:rPr lang="zh-TW" altLang="zh-TW" sz="1200" dirty="0"/>
              <a:t>經濟與科技發展的水平可以改變廣告產業的發展脈絡與市場結構</a:t>
            </a:r>
            <a:r>
              <a:rPr lang="zh-TW" altLang="en-US" sz="1200" dirty="0"/>
              <a:t>。</a:t>
            </a:r>
            <a:endParaRPr lang="en-US" altLang="zh-TW" sz="1200" dirty="0"/>
          </a:p>
          <a:p>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dirty="0">
                <a:latin typeface="Times New Roman" panose="02020603050405020304" pitchFamily="18" charset="0"/>
                <a:ea typeface="標楷體" panose="03000509000000000000" pitchFamily="65" charset="-120"/>
                <a:cs typeface="標楷體" panose="03000509000000000000" pitchFamily="65" charset="-120"/>
              </a:rPr>
              <a:t>另外近幾年的年輕族群對於社會議題、關懷弱勢、反霸凌等議題十分重視，在數位廣告與行動裝置普及的年代，本研究認為，若是能掌握上述的相關資訊，將其融入到廣告中，如群眾募資案與企業社會責任的元素，則消費者對於廣告的態度</a:t>
            </a:r>
            <a:r>
              <a:rPr lang="en-US" altLang="zh-TW" sz="1200" dirty="0">
                <a:latin typeface="Times New Roman" panose="02020603050405020304" pitchFamily="18" charset="0"/>
                <a:ea typeface="標楷體" panose="03000509000000000000" pitchFamily="65" charset="-120"/>
                <a:cs typeface="標楷體" panose="03000509000000000000" pitchFamily="65" charset="-120"/>
              </a:rPr>
              <a:t>(ATOA)</a:t>
            </a:r>
            <a:r>
              <a:rPr lang="zh-TW" altLang="zh-TW" sz="1200" dirty="0">
                <a:latin typeface="Times New Roman" panose="02020603050405020304" pitchFamily="18" charset="0"/>
                <a:ea typeface="標楷體" panose="03000509000000000000" pitchFamily="65" charset="-120"/>
                <a:cs typeface="標楷體" panose="03000509000000000000" pitchFamily="65" charset="-120"/>
              </a:rPr>
              <a:t>便會有效上升，除了能夠增加廣告的點擊率與回流率外，更能夠建立消費者受眾對於品牌的良好認知。</a:t>
            </a:r>
          </a:p>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28</a:t>
            </a:fld>
            <a:endParaRPr lang="zh-TW" altLang="en-US"/>
          </a:p>
        </p:txBody>
      </p:sp>
    </p:spTree>
    <p:extLst>
      <p:ext uri="{BB962C8B-B14F-4D97-AF65-F5344CB8AC3E}">
        <p14:creationId xmlns:p14="http://schemas.microsoft.com/office/powerpoint/2010/main" val="3374801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綜觀整個關鍵主路徑、集群網絡與集群關鍵路徑，可以發現廣告產業的發展確實可以反映一個地區經濟與科技發展的</a:t>
            </a:r>
            <a:r>
              <a:rPr lang="zh-TW" altLang="zh-TW" sz="1200" kern="1200">
                <a:solidFill>
                  <a:schemeClr val="tx1"/>
                </a:solidFill>
                <a:effectLst/>
                <a:latin typeface="+mn-lt"/>
                <a:ea typeface="+mn-ea"/>
                <a:cs typeface="+mn-cs"/>
              </a:rPr>
              <a:t>程度。</a:t>
            </a:r>
            <a:r>
              <a:rPr lang="zh-TW" altLang="en-US" sz="1200" kern="1200">
                <a:solidFill>
                  <a:schemeClr val="tx1"/>
                </a:solidFill>
                <a:effectLst/>
                <a:latin typeface="+mn-lt"/>
                <a:ea typeface="+mn-ea"/>
                <a:cs typeface="+mn-cs"/>
              </a:rPr>
              <a:t>在</a:t>
            </a:r>
            <a:r>
              <a:rPr lang="zh-TW" altLang="zh-TW" sz="1200" kern="1200">
                <a:solidFill>
                  <a:schemeClr val="tx1"/>
                </a:solidFill>
                <a:effectLst/>
                <a:latin typeface="+mn-lt"/>
                <a:ea typeface="+mn-ea"/>
                <a:cs typeface="+mn-cs"/>
              </a:rPr>
              <a:t>發展</a:t>
            </a:r>
            <a:r>
              <a:rPr lang="zh-TW" altLang="en-US" sz="1200" kern="1200">
                <a:solidFill>
                  <a:schemeClr val="tx1"/>
                </a:solidFill>
                <a:effectLst/>
                <a:latin typeface="+mn-lt"/>
                <a:ea typeface="+mn-ea"/>
                <a:cs typeface="+mn-cs"/>
              </a:rPr>
              <a:t>近十年</a:t>
            </a:r>
            <a:r>
              <a:rPr lang="zh-TW" altLang="zh-TW" sz="1200" kern="1200">
                <a:solidFill>
                  <a:schemeClr val="tx1"/>
                </a:solidFill>
                <a:effectLst/>
                <a:latin typeface="+mn-lt"/>
                <a:ea typeface="+mn-ea"/>
                <a:cs typeface="+mn-cs"/>
              </a:rPr>
              <a:t>的</a:t>
            </a:r>
            <a:r>
              <a:rPr lang="zh-TW" altLang="en-US" sz="1200" kern="1200">
                <a:solidFill>
                  <a:schemeClr val="tx1"/>
                </a:solidFill>
                <a:effectLst/>
                <a:latin typeface="+mn-lt"/>
                <a:ea typeface="+mn-ea"/>
                <a:cs typeface="+mn-cs"/>
              </a:rPr>
              <a:t>發展</a:t>
            </a:r>
            <a:r>
              <a:rPr lang="zh-TW" altLang="zh-TW" sz="1200" kern="1200">
                <a:solidFill>
                  <a:schemeClr val="tx1"/>
                </a:solidFill>
                <a:effectLst/>
                <a:latin typeface="+mn-lt"/>
                <a:ea typeface="+mn-ea"/>
                <a:cs typeface="+mn-cs"/>
              </a:rPr>
              <a:t>過</a:t>
            </a:r>
            <a:r>
              <a:rPr lang="zh-TW" altLang="zh-TW" sz="1200" kern="1200" dirty="0">
                <a:solidFill>
                  <a:schemeClr val="tx1"/>
                </a:solidFill>
                <a:effectLst/>
                <a:latin typeface="+mn-lt"/>
                <a:ea typeface="+mn-ea"/>
                <a:cs typeface="+mn-cs"/>
              </a:rPr>
              <a:t>程中有許多衍生技術在本研究中沒有詳細說明，但不可置否的是</a:t>
            </a:r>
            <a:r>
              <a:rPr lang="zh-TW" altLang="zh-TW" sz="1200" kern="1200">
                <a:solidFill>
                  <a:schemeClr val="tx1"/>
                </a:solidFill>
                <a:effectLst/>
                <a:latin typeface="+mn-lt"/>
                <a:ea typeface="+mn-ea"/>
                <a:cs typeface="+mn-cs"/>
              </a:rPr>
              <a:t>，廣告</a:t>
            </a:r>
            <a:r>
              <a:rPr lang="zh-TW" altLang="en-US" sz="1200" kern="1200">
                <a:solidFill>
                  <a:schemeClr val="tx1"/>
                </a:solidFill>
                <a:effectLst/>
                <a:latin typeface="+mn-lt"/>
                <a:ea typeface="+mn-ea"/>
                <a:cs typeface="+mn-cs"/>
              </a:rPr>
              <a:t>產業</a:t>
            </a:r>
            <a:r>
              <a:rPr lang="zh-TW" altLang="zh-TW" sz="1200" kern="1200">
                <a:solidFill>
                  <a:schemeClr val="tx1"/>
                </a:solidFill>
                <a:effectLst/>
                <a:latin typeface="+mn-lt"/>
                <a:ea typeface="+mn-ea"/>
                <a:cs typeface="+mn-cs"/>
              </a:rPr>
              <a:t>的</a:t>
            </a:r>
            <a:r>
              <a:rPr lang="zh-TW" altLang="zh-TW" sz="1200" kern="1200" dirty="0">
                <a:solidFill>
                  <a:schemeClr val="tx1"/>
                </a:solidFill>
                <a:effectLst/>
                <a:latin typeface="+mn-lt"/>
                <a:ea typeface="+mn-ea"/>
                <a:cs typeface="+mn-cs"/>
              </a:rPr>
              <a:t>發展已經是各大企業與高度發展國家不可或缺的一部分。</a:t>
            </a:r>
          </a:p>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29</a:t>
            </a:fld>
            <a:endParaRPr lang="zh-TW" altLang="en-US"/>
          </a:p>
        </p:txBody>
      </p:sp>
    </p:spTree>
    <p:extLst>
      <p:ext uri="{BB962C8B-B14F-4D97-AF65-F5344CB8AC3E}">
        <p14:creationId xmlns:p14="http://schemas.microsoft.com/office/powerpoint/2010/main" val="2690023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4</a:t>
            </a:fld>
            <a:endParaRPr lang="zh-TW" altLang="en-US"/>
          </a:p>
        </p:txBody>
      </p:sp>
    </p:spTree>
    <p:extLst>
      <p:ext uri="{BB962C8B-B14F-4D97-AF65-F5344CB8AC3E}">
        <p14:creationId xmlns:p14="http://schemas.microsoft.com/office/powerpoint/2010/main" val="73341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5</a:t>
            </a:fld>
            <a:endParaRPr lang="zh-TW" altLang="en-US"/>
          </a:p>
        </p:txBody>
      </p:sp>
    </p:spTree>
    <p:extLst>
      <p:ext uri="{BB962C8B-B14F-4D97-AF65-F5344CB8AC3E}">
        <p14:creationId xmlns:p14="http://schemas.microsoft.com/office/powerpoint/2010/main" val="3583426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6</a:t>
            </a:fld>
            <a:endParaRPr lang="zh-TW" altLang="en-US"/>
          </a:p>
        </p:txBody>
      </p:sp>
    </p:spTree>
    <p:extLst>
      <p:ext uri="{BB962C8B-B14F-4D97-AF65-F5344CB8AC3E}">
        <p14:creationId xmlns:p14="http://schemas.microsoft.com/office/powerpoint/2010/main" val="2792823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7</a:t>
            </a:fld>
            <a:endParaRPr lang="zh-TW" altLang="en-US"/>
          </a:p>
        </p:txBody>
      </p:sp>
    </p:spTree>
    <p:extLst>
      <p:ext uri="{BB962C8B-B14F-4D97-AF65-F5344CB8AC3E}">
        <p14:creationId xmlns:p14="http://schemas.microsoft.com/office/powerpoint/2010/main" val="370689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在選擇</a:t>
            </a:r>
            <a:r>
              <a:rPr lang="en-US" altLang="zh-TW" sz="1200" kern="1200" dirty="0">
                <a:solidFill>
                  <a:schemeClr val="tx1"/>
                </a:solidFill>
                <a:effectLst/>
                <a:latin typeface="+mn-lt"/>
                <a:ea typeface="+mn-ea"/>
                <a:cs typeface="+mn-cs"/>
              </a:rPr>
              <a:t>WOS</a:t>
            </a:r>
            <a:r>
              <a:rPr lang="zh-TW" altLang="zh-TW" sz="1200" kern="1200" dirty="0">
                <a:solidFill>
                  <a:schemeClr val="tx1"/>
                </a:solidFill>
                <a:effectLst/>
                <a:latin typeface="+mn-lt"/>
                <a:ea typeface="+mn-ea"/>
                <a:cs typeface="+mn-cs"/>
              </a:rPr>
              <a:t>資料庫做為資料蒐集來源後，本研究由於廣告</a:t>
            </a:r>
            <a:r>
              <a:rPr lang="zh-TW" altLang="en-US" sz="1200" kern="1200" dirty="0">
                <a:solidFill>
                  <a:schemeClr val="tx1"/>
                </a:solidFill>
                <a:effectLst/>
                <a:latin typeface="+mn-lt"/>
                <a:ea typeface="+mn-ea"/>
                <a:cs typeface="+mn-cs"/>
              </a:rPr>
              <a:t>產業相關關鍵字</a:t>
            </a:r>
            <a:r>
              <a:rPr lang="zh-TW" altLang="zh-TW" sz="1200" kern="1200" dirty="0">
                <a:solidFill>
                  <a:schemeClr val="tx1"/>
                </a:solidFill>
                <a:effectLst/>
                <a:latin typeface="+mn-lt"/>
                <a:ea typeface="+mn-ea"/>
                <a:cs typeface="+mn-cs"/>
              </a:rPr>
              <a:t>所涵蓋範圍甚廣，甚至出現一些只針對廣告個別案例的研究，如菸草廣告、酒精廣告對青少年的影響等，因此在第一階段，以廣告相關字彙</a:t>
            </a:r>
            <a:r>
              <a:rPr lang="en-US" altLang="zh-TW" sz="1200" kern="1200" dirty="0">
                <a:solidFill>
                  <a:schemeClr val="tx1"/>
                </a:solidFill>
                <a:effectLst/>
                <a:latin typeface="+mn-lt"/>
                <a:ea typeface="+mn-ea"/>
                <a:cs typeface="+mn-cs"/>
              </a:rPr>
              <a:t>’’advertising’’</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’’E marketing’’</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’’digital marketing’’</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’’online marketing’’</a:t>
            </a:r>
            <a:r>
              <a:rPr lang="zh-TW" altLang="zh-TW" sz="1200" kern="1200" dirty="0">
                <a:solidFill>
                  <a:schemeClr val="tx1"/>
                </a:solidFill>
                <a:effectLst/>
                <a:latin typeface="+mn-lt"/>
                <a:ea typeface="+mn-ea"/>
                <a:cs typeface="+mn-cs"/>
              </a:rPr>
              <a:t>作為基本蒐尋字串，並參考數篇廣告策略相關之回顧性文獻</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為了令文獻搜索能夠符合現代廣告趨勢，因此特別將文獻範圍限縮在十年內，即西元</a:t>
            </a:r>
            <a:r>
              <a:rPr lang="en-US" altLang="zh-TW" sz="1200" kern="1200" dirty="0">
                <a:solidFill>
                  <a:schemeClr val="tx1"/>
                </a:solidFill>
                <a:effectLst/>
                <a:latin typeface="+mn-lt"/>
                <a:ea typeface="+mn-ea"/>
                <a:cs typeface="+mn-cs"/>
              </a:rPr>
              <a:t>2009</a:t>
            </a:r>
            <a:r>
              <a:rPr lang="zh-TW" altLang="zh-TW" sz="1200" kern="1200" dirty="0">
                <a:solidFill>
                  <a:schemeClr val="tx1"/>
                </a:solidFill>
                <a:effectLst/>
                <a:latin typeface="+mn-lt"/>
                <a:ea typeface="+mn-ea"/>
                <a:cs typeface="+mn-cs"/>
              </a:rPr>
              <a:t>年至</a:t>
            </a:r>
            <a:r>
              <a:rPr lang="en-US" altLang="zh-TW" sz="1200" kern="1200" dirty="0">
                <a:solidFill>
                  <a:schemeClr val="tx1"/>
                </a:solidFill>
                <a:effectLst/>
                <a:latin typeface="+mn-lt"/>
                <a:ea typeface="+mn-ea"/>
                <a:cs typeface="+mn-cs"/>
              </a:rPr>
              <a:t>2019</a:t>
            </a:r>
            <a:r>
              <a:rPr lang="zh-TW" altLang="zh-TW" sz="1200" kern="1200" dirty="0">
                <a:solidFill>
                  <a:schemeClr val="tx1"/>
                </a:solidFill>
                <a:effectLst/>
                <a:latin typeface="+mn-lt"/>
                <a:ea typeface="+mn-ea"/>
                <a:cs typeface="+mn-cs"/>
              </a:rPr>
              <a:t>年。透過反覆測試，發現下載文獻中有許多針對個別案例、談論廣告演算法，或是與廣告</a:t>
            </a:r>
            <a:r>
              <a:rPr lang="zh-TW" altLang="en-US" sz="1200" kern="1200" dirty="0">
                <a:solidFill>
                  <a:schemeClr val="tx1"/>
                </a:solidFill>
                <a:effectLst/>
                <a:latin typeface="+mn-lt"/>
                <a:ea typeface="+mn-ea"/>
                <a:cs typeface="+mn-cs"/>
              </a:rPr>
              <a:t>產業</a:t>
            </a:r>
            <a:r>
              <a:rPr lang="zh-TW" altLang="zh-TW" sz="1200" kern="1200" dirty="0">
                <a:solidFill>
                  <a:schemeClr val="tx1"/>
                </a:solidFill>
                <a:effectLst/>
                <a:latin typeface="+mn-lt"/>
                <a:ea typeface="+mn-ea"/>
                <a:cs typeface="+mn-cs"/>
              </a:rPr>
              <a:t>意義相距甚遠之字串，如</a:t>
            </a:r>
            <a:r>
              <a:rPr lang="en-US" altLang="zh-TW" sz="1200" kern="1200" dirty="0">
                <a:solidFill>
                  <a:schemeClr val="tx1"/>
                </a:solidFill>
                <a:effectLst/>
                <a:latin typeface="+mn-lt"/>
                <a:ea typeface="+mn-ea"/>
                <a:cs typeface="+mn-cs"/>
              </a:rPr>
              <a:t>alcohol advertising</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tobacco advertising</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political advertising</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經過以上步驟去除雜訊之後，共取得</a:t>
            </a:r>
            <a:r>
              <a:rPr lang="en-US" altLang="zh-TW" sz="1200" kern="1200" dirty="0">
                <a:solidFill>
                  <a:schemeClr val="tx1"/>
                </a:solidFill>
                <a:effectLst/>
                <a:latin typeface="+mn-lt"/>
                <a:ea typeface="+mn-ea"/>
                <a:cs typeface="+mn-cs"/>
              </a:rPr>
              <a:t>4,000</a:t>
            </a:r>
            <a:r>
              <a:rPr lang="zh-TW" altLang="zh-TW" sz="1200" kern="1200" dirty="0">
                <a:solidFill>
                  <a:schemeClr val="tx1"/>
                </a:solidFill>
                <a:effectLst/>
                <a:latin typeface="+mn-lt"/>
                <a:ea typeface="+mn-ea"/>
                <a:cs typeface="+mn-cs"/>
              </a:rPr>
              <a:t>餘筆資料，接著透過人工檢閱的方式，將下載的資料依被引證次數作為排序，移除與廣告策略相距甚遠的資料，以確保蒐集之精準度，得出</a:t>
            </a:r>
            <a:r>
              <a:rPr lang="en-US" altLang="zh-TW" sz="1200" kern="1200" dirty="0">
                <a:solidFill>
                  <a:schemeClr val="tx1"/>
                </a:solidFill>
                <a:effectLst/>
                <a:latin typeface="+mn-lt"/>
                <a:ea typeface="+mn-ea"/>
                <a:cs typeface="+mn-cs"/>
              </a:rPr>
              <a:t>2,632</a:t>
            </a:r>
            <a:r>
              <a:rPr lang="zh-TW" altLang="zh-TW" sz="1200" kern="1200" dirty="0">
                <a:solidFill>
                  <a:schemeClr val="tx1"/>
                </a:solidFill>
                <a:effectLst/>
                <a:latin typeface="+mn-lt"/>
                <a:ea typeface="+mn-ea"/>
                <a:cs typeface="+mn-cs"/>
              </a:rPr>
              <a:t>筆可用資料，最後透過主路徑分析去除無引證關係之文獻後，樣本數為</a:t>
            </a:r>
            <a:r>
              <a:rPr lang="en-US" altLang="zh-TW" sz="1200" kern="1200" dirty="0">
                <a:solidFill>
                  <a:schemeClr val="tx1"/>
                </a:solidFill>
                <a:effectLst/>
                <a:latin typeface="+mn-lt"/>
                <a:ea typeface="+mn-ea"/>
                <a:cs typeface="+mn-cs"/>
              </a:rPr>
              <a:t>1766</a:t>
            </a:r>
            <a:r>
              <a:rPr lang="zh-TW" altLang="zh-TW" sz="1200" kern="1200" dirty="0">
                <a:solidFill>
                  <a:schemeClr val="tx1"/>
                </a:solidFill>
                <a:effectLst/>
                <a:latin typeface="+mn-lt"/>
                <a:ea typeface="+mn-ea"/>
                <a:cs typeface="+mn-cs"/>
              </a:rPr>
              <a:t>筆。</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8</a:t>
            </a:fld>
            <a:endParaRPr lang="zh-TW" altLang="en-US"/>
          </a:p>
        </p:txBody>
      </p:sp>
    </p:spTree>
    <p:extLst>
      <p:ext uri="{BB962C8B-B14F-4D97-AF65-F5344CB8AC3E}">
        <p14:creationId xmlns:p14="http://schemas.microsoft.com/office/powerpoint/2010/main" val="3956696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9</a:t>
            </a:fld>
            <a:endParaRPr lang="zh-TW" altLang="en-US"/>
          </a:p>
        </p:txBody>
      </p:sp>
    </p:spTree>
    <p:extLst>
      <p:ext uri="{BB962C8B-B14F-4D97-AF65-F5344CB8AC3E}">
        <p14:creationId xmlns:p14="http://schemas.microsoft.com/office/powerpoint/2010/main" val="3384990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304800">
              <a:lnSpc>
                <a:spcPct val="150000"/>
              </a:lnSpc>
              <a:spcAft>
                <a:spcPts val="0"/>
              </a:spcAft>
            </a:pPr>
            <a:r>
              <a:rPr lang="zh-TW" altLang="zh-TW" sz="1200" dirty="0">
                <a:latin typeface="+mn-ea"/>
                <a:cs typeface="標楷體" panose="03000509000000000000" pitchFamily="65" charset="-120"/>
              </a:rPr>
              <a:t>本研究選擇</a:t>
            </a:r>
            <a:r>
              <a:rPr lang="en-US" altLang="zh-TW" sz="1200" dirty="0">
                <a:latin typeface="+mn-ea"/>
                <a:cs typeface="標楷體" panose="03000509000000000000" pitchFamily="65" charset="-120"/>
              </a:rPr>
              <a:t>SPLC</a:t>
            </a:r>
            <a:r>
              <a:rPr lang="zh-TW" altLang="zh-TW" sz="1200" dirty="0">
                <a:latin typeface="+mn-ea"/>
                <a:cs typeface="標楷體" panose="03000509000000000000" pitchFamily="65" charset="-120"/>
              </a:rPr>
              <a:t>演算法用以計算連結線權重值。</a:t>
            </a:r>
            <a:r>
              <a:rPr lang="en-US" altLang="zh-TW" sz="1200" dirty="0">
                <a:latin typeface="+mn-ea"/>
                <a:cs typeface="標楷體" panose="03000509000000000000" pitchFamily="65" charset="-120"/>
              </a:rPr>
              <a:t>SPLC</a:t>
            </a:r>
            <a:r>
              <a:rPr lang="zh-TW" altLang="zh-TW" sz="1200" dirty="0">
                <a:latin typeface="+mn-ea"/>
                <a:cs typeface="標楷體" panose="03000509000000000000" pitchFamily="65" charset="-120"/>
              </a:rPr>
              <a:t>之計算方式為，選擇研究領域引證網路中的一條連結線，將此連結線尾端點前之各節點設為起點，並</a:t>
            </a:r>
            <a:r>
              <a:rPr lang="zh-TW" altLang="zh-TW" sz="1200" dirty="0">
                <a:solidFill>
                  <a:srgbClr val="FF0000"/>
                </a:solidFill>
                <a:latin typeface="+mn-ea"/>
                <a:cs typeface="標楷體" panose="03000509000000000000" pitchFamily="65" charset="-120"/>
              </a:rPr>
              <a:t>計算所有可能通過此連結線的路徑數</a:t>
            </a:r>
            <a:r>
              <a:rPr lang="zh-TW" altLang="zh-TW" sz="1200" dirty="0">
                <a:latin typeface="+mn-ea"/>
                <a:cs typeface="標楷體" panose="03000509000000000000" pitchFamily="65" charset="-120"/>
              </a:rPr>
              <a:t>，接著計算另一側</a:t>
            </a:r>
            <a:r>
              <a:rPr lang="zh-TW" altLang="zh-TW" sz="1200" dirty="0">
                <a:solidFill>
                  <a:srgbClr val="FF0000"/>
                </a:solidFill>
                <a:latin typeface="+mn-ea"/>
                <a:cs typeface="標楷體" panose="03000509000000000000" pitchFamily="65" charset="-120"/>
              </a:rPr>
              <a:t>端點至網絡中匯點可能的路徑數</a:t>
            </a:r>
            <a:r>
              <a:rPr lang="zh-TW" altLang="zh-TW" sz="1200" dirty="0">
                <a:latin typeface="+mn-ea"/>
                <a:cs typeface="標楷體" panose="03000509000000000000" pitchFamily="65" charset="-120"/>
              </a:rPr>
              <a:t>，而兩者</a:t>
            </a:r>
            <a:r>
              <a:rPr lang="zh-TW" altLang="zh-TW" sz="1200" dirty="0">
                <a:solidFill>
                  <a:srgbClr val="FF0000"/>
                </a:solidFill>
                <a:latin typeface="+mn-ea"/>
                <a:cs typeface="標楷體" panose="03000509000000000000" pitchFamily="65" charset="-120"/>
              </a:rPr>
              <a:t>乘積</a:t>
            </a:r>
            <a:r>
              <a:rPr lang="zh-TW" altLang="zh-TW" sz="1200" dirty="0">
                <a:latin typeface="+mn-ea"/>
                <a:cs typeface="標楷體" panose="03000509000000000000" pitchFamily="65" charset="-120"/>
              </a:rPr>
              <a:t>則為</a:t>
            </a:r>
            <a:r>
              <a:rPr lang="en-US" altLang="zh-TW" sz="1200" dirty="0">
                <a:latin typeface="+mn-ea"/>
                <a:cs typeface="標楷體" panose="03000509000000000000" pitchFamily="65" charset="-120"/>
              </a:rPr>
              <a:t>SPLC</a:t>
            </a:r>
            <a:r>
              <a:rPr lang="zh-TW" altLang="zh-TW" sz="1200" dirty="0">
                <a:latin typeface="+mn-ea"/>
                <a:cs typeface="標楷體" panose="03000509000000000000" pitchFamily="65" charset="-120"/>
              </a:rPr>
              <a:t>值。</a:t>
            </a:r>
            <a:endParaRPr lang="en-US" altLang="zh-TW" sz="1200" dirty="0">
              <a:latin typeface="+mn-ea"/>
              <a:cs typeface="標楷體" panose="03000509000000000000" pitchFamily="65" charset="-120"/>
            </a:endParaRPr>
          </a:p>
          <a:p>
            <a:pPr indent="304800">
              <a:lnSpc>
                <a:spcPct val="150000"/>
              </a:lnSpc>
              <a:spcAft>
                <a:spcPts val="0"/>
              </a:spcAft>
            </a:pPr>
            <a:r>
              <a:rPr lang="zh-TW" altLang="zh-TW" sz="1200" dirty="0">
                <a:latin typeface="+mn-ea"/>
                <a:cs typeface="標楷體" panose="03000509000000000000" pitchFamily="65" charset="-120"/>
              </a:rPr>
              <a:t>在引證網絡中，若</a:t>
            </a:r>
            <a:r>
              <a:rPr lang="en-US" altLang="zh-TW" sz="1200" dirty="0">
                <a:latin typeface="+mn-ea"/>
                <a:cs typeface="標楷體" panose="03000509000000000000" pitchFamily="65" charset="-120"/>
              </a:rPr>
              <a:t>SPLC</a:t>
            </a:r>
            <a:r>
              <a:rPr lang="zh-TW" altLang="zh-TW" sz="1200" dirty="0">
                <a:latin typeface="+mn-ea"/>
                <a:cs typeface="標楷體" panose="03000509000000000000" pitchFamily="65" charset="-120"/>
              </a:rPr>
              <a:t>的值越大，則意味著知識擴散過程中經過此連結線的次數越多，代表此連結線與此兩端點重要性較高，對整個網絡的影響力越大。</a:t>
            </a:r>
          </a:p>
        </p:txBody>
      </p:sp>
      <p:sp>
        <p:nvSpPr>
          <p:cNvPr id="4" name="投影片編號版面配置區 3"/>
          <p:cNvSpPr>
            <a:spLocks noGrp="1"/>
          </p:cNvSpPr>
          <p:nvPr>
            <p:ph type="sldNum" sz="quarter" idx="5"/>
          </p:nvPr>
        </p:nvSpPr>
        <p:spPr/>
        <p:txBody>
          <a:bodyPr/>
          <a:lstStyle/>
          <a:p>
            <a:fld id="{4BEDE11B-A23E-43E6-9201-614672606BAA}" type="slidenum">
              <a:rPr lang="zh-TW" altLang="en-US" smtClean="0"/>
              <a:t>10</a:t>
            </a:fld>
            <a:endParaRPr lang="zh-TW" altLang="en-US"/>
          </a:p>
        </p:txBody>
      </p:sp>
    </p:spTree>
    <p:extLst>
      <p:ext uri="{BB962C8B-B14F-4D97-AF65-F5344CB8AC3E}">
        <p14:creationId xmlns:p14="http://schemas.microsoft.com/office/powerpoint/2010/main" val="150753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3A1C593-65D0-4073-BCC9-577B9352EA97}" type="datetimeFigureOut">
              <a:rPr lang="en-US" smtClean="0"/>
              <a:t>7/19/2019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B618960-8005-486C-9A75-10CB2AAC16F9}"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121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337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86984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4704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ryptocurrency 2">
    <p:spTree>
      <p:nvGrpSpPr>
        <p:cNvPr id="1" name=""/>
        <p:cNvGrpSpPr/>
        <p:nvPr/>
      </p:nvGrpSpPr>
      <p:grpSpPr>
        <a:xfrm>
          <a:off x="0" y="0"/>
          <a:ext cx="0" cy="0"/>
          <a:chOff x="0" y="0"/>
          <a:chExt cx="0" cy="0"/>
        </a:xfrm>
      </p:grpSpPr>
      <p:sp>
        <p:nvSpPr>
          <p:cNvPr id="64" name="Freeform 12"/>
          <p:cNvSpPr>
            <a:spLocks/>
          </p:cNvSpPr>
          <p:nvPr userDrawn="1"/>
        </p:nvSpPr>
        <p:spPr bwMode="auto">
          <a:xfrm rot="5400000">
            <a:off x="-2190468" y="2190470"/>
            <a:ext cx="6858000" cy="2477061"/>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a:extLst/>
        </p:spPr>
        <p:txBody>
          <a:bodyPr vert="horz" wrap="square" lIns="121920" tIns="60960" rIns="121920" bIns="60960" numCol="1" anchor="t" anchorCtr="0" compatLnSpc="1">
            <a:prstTxWarp prst="textNoShape">
              <a:avLst/>
            </a:prstTxWarp>
          </a:bodyPr>
          <a:lstStyle/>
          <a:p>
            <a:endParaRPr lang="en-US" sz="2400" dirty="0"/>
          </a:p>
        </p:txBody>
      </p:sp>
      <p:sp>
        <p:nvSpPr>
          <p:cNvPr id="2" name="Title 1"/>
          <p:cNvSpPr>
            <a:spLocks noGrp="1"/>
          </p:cNvSpPr>
          <p:nvPr>
            <p:ph type="title" hasCustomPrompt="1"/>
          </p:nvPr>
        </p:nvSpPr>
        <p:spPr>
          <a:xfrm>
            <a:off x="2477064" y="1220755"/>
            <a:ext cx="9105336" cy="114300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7/19/2019</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4234" y="6407151"/>
            <a:ext cx="6351" cy="450851"/>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chemeClr val="bg1">
                  <a:lumMod val="50000"/>
                </a:schemeClr>
              </a:solidFill>
            </a:endParaRPr>
          </a:p>
        </p:txBody>
      </p:sp>
      <p:sp>
        <p:nvSpPr>
          <p:cNvPr id="111" name="Text Placeholder 4"/>
          <p:cNvSpPr>
            <a:spLocks noGrp="1"/>
          </p:cNvSpPr>
          <p:nvPr>
            <p:ph type="body" sz="quarter" idx="35" hasCustomPrompt="1"/>
          </p:nvPr>
        </p:nvSpPr>
        <p:spPr>
          <a:xfrm>
            <a:off x="2477064" y="2742936"/>
            <a:ext cx="9091544" cy="3264363"/>
          </a:xfrm>
        </p:spPr>
        <p:txBody>
          <a:bodyPr anchor="t">
            <a:noAutofit/>
          </a:bodyPr>
          <a:lstStyle>
            <a:lvl1pPr marL="0" marR="0" indent="0" algn="l" defTabSz="1219170" rtl="0" eaLnBrk="1" fontAlgn="auto" latinLnBrk="0" hangingPunct="1">
              <a:lnSpc>
                <a:spcPct val="100000"/>
              </a:lnSpc>
              <a:spcBef>
                <a:spcPct val="20000"/>
              </a:spcBef>
              <a:spcAft>
                <a:spcPts val="0"/>
              </a:spcAft>
              <a:buClrTx/>
              <a:buSzTx/>
              <a:buFont typeface="Arial" panose="020B0604020202020204" pitchFamily="34" charset="0"/>
              <a:buNone/>
              <a:tabLst/>
              <a:defRPr sz="2933">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130142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5870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3A1C593-65D0-4073-BCC9-577B9352EA97}" type="datetimeFigureOut">
              <a:rPr lang="en-US" smtClean="0"/>
              <a:t>7/19/2019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B618960-8005-486C-9A75-10CB2AAC16F9}"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9981451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0219632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257300" y="2909102"/>
            <a:ext cx="4800600" cy="299639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633864" y="2909102"/>
            <a:ext cx="4800600" cy="299639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0621818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9394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1828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TW" altLang="en-US"/>
              <a:t>按一下以編輯母片標題樣式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765051" y="6375679"/>
            <a:ext cx="1233355" cy="348462"/>
          </a:xfrm>
        </p:spPr>
        <p:txBody>
          <a:bodyPr/>
          <a:lstStyle/>
          <a:p>
            <a:fld id="{63A1C593-65D0-4073-BCC9-577B9352EA97}" type="datetimeFigureOut">
              <a:rPr lang="en-US" smtClean="0"/>
              <a:t>7/19/2019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9B618960-8005-486C-9A75-10CB2AAC16F9}"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358408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765950" y="6375679"/>
            <a:ext cx="1232456" cy="348462"/>
          </a:xfrm>
        </p:spPr>
        <p:txBody>
          <a:bodyPr/>
          <a:lstStyle/>
          <a:p>
            <a:fld id="{63A1C593-65D0-4073-BCC9-577B9352EA97}" type="datetimeFigureOut">
              <a:rPr lang="en-US" smtClean="0"/>
              <a:t>7/19/2019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8449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3A1C593-65D0-4073-BCC9-577B9352EA97}" type="datetimeFigureOut">
              <a:rPr lang="en-US" smtClean="0"/>
              <a:t>7/19/2019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B618960-8005-486C-9A75-10CB2AAC16F9}"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8858973"/>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 id="2147484105" r:id="rId13"/>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5.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群組 8">
            <a:extLst>
              <a:ext uri="{FF2B5EF4-FFF2-40B4-BE49-F238E27FC236}">
                <a16:creationId xmlns:a16="http://schemas.microsoft.com/office/drawing/2014/main" id="{74E21753-E4EA-49E3-A2D0-65A43517631C}"/>
              </a:ext>
            </a:extLst>
          </p:cNvPr>
          <p:cNvGrpSpPr/>
          <p:nvPr/>
        </p:nvGrpSpPr>
        <p:grpSpPr>
          <a:xfrm>
            <a:off x="463691" y="1119199"/>
            <a:ext cx="11264622" cy="1292662"/>
            <a:chOff x="463690" y="1498217"/>
            <a:chExt cx="11264622" cy="1292662"/>
          </a:xfrm>
        </p:grpSpPr>
        <p:sp>
          <p:nvSpPr>
            <p:cNvPr id="3" name="矩形 2">
              <a:extLst>
                <a:ext uri="{FF2B5EF4-FFF2-40B4-BE49-F238E27FC236}">
                  <a16:creationId xmlns:a16="http://schemas.microsoft.com/office/drawing/2014/main" id="{B73D39F3-20DD-4F9A-86F2-F076EFC50AAB}"/>
                </a:ext>
              </a:extLst>
            </p:cNvPr>
            <p:cNvSpPr/>
            <p:nvPr/>
          </p:nvSpPr>
          <p:spPr>
            <a:xfrm>
              <a:off x="463690" y="1498217"/>
              <a:ext cx="11264622" cy="830997"/>
            </a:xfrm>
            <a:prstGeom prst="rect">
              <a:avLst/>
            </a:prstGeom>
          </p:spPr>
          <p:txBody>
            <a:bodyPr wrap="none">
              <a:spAutoFit/>
            </a:bodyPr>
            <a:lstStyle/>
            <a:p>
              <a:pPr algn="ctr">
                <a:spcAft>
                  <a:spcPts val="0"/>
                </a:spcAft>
              </a:pPr>
              <a:r>
                <a:rPr lang="zh-TW" altLang="zh-TW" sz="4800" b="1" kern="150" dirty="0">
                  <a:latin typeface="微軟正黑體" panose="020B0604030504040204" pitchFamily="34" charset="-120"/>
                  <a:ea typeface="微軟正黑體" panose="020B0604030504040204" pitchFamily="34" charset="-120"/>
                </a:rPr>
                <a:t>以</a:t>
              </a:r>
              <a:r>
                <a:rPr lang="zh-TW" altLang="en-US" sz="4800" b="1" kern="150" dirty="0">
                  <a:latin typeface="微軟正黑體" panose="020B0604030504040204" pitchFamily="34" charset="-120"/>
                  <a:ea typeface="微軟正黑體" panose="020B0604030504040204" pitchFamily="34" charset="-120"/>
                </a:rPr>
                <a:t>主路徑分析方法</a:t>
              </a:r>
              <a:r>
                <a:rPr lang="zh-TW" altLang="zh-TW" sz="4800" b="1" kern="150" dirty="0">
                  <a:latin typeface="微軟正黑體" panose="020B0604030504040204" pitchFamily="34" charset="-120"/>
                  <a:ea typeface="微軟正黑體" panose="020B0604030504040204" pitchFamily="34" charset="-120"/>
                </a:rPr>
                <a:t>探討廣告產業發展脈絡</a:t>
              </a:r>
            </a:p>
          </p:txBody>
        </p:sp>
        <p:sp>
          <p:nvSpPr>
            <p:cNvPr id="4" name="矩形 3">
              <a:extLst>
                <a:ext uri="{FF2B5EF4-FFF2-40B4-BE49-F238E27FC236}">
                  <a16:creationId xmlns:a16="http://schemas.microsoft.com/office/drawing/2014/main" id="{DF0F1665-499C-4331-9618-6DAD3C24D31B}"/>
                </a:ext>
              </a:extLst>
            </p:cNvPr>
            <p:cNvSpPr/>
            <p:nvPr/>
          </p:nvSpPr>
          <p:spPr>
            <a:xfrm>
              <a:off x="819750" y="2329214"/>
              <a:ext cx="10552498" cy="461665"/>
            </a:xfrm>
            <a:prstGeom prst="rect">
              <a:avLst/>
            </a:prstGeom>
          </p:spPr>
          <p:txBody>
            <a:bodyPr wrap="square">
              <a:spAutoFit/>
            </a:bodyPr>
            <a:lstStyle/>
            <a:p>
              <a:pPr algn="ctr">
                <a:spcAft>
                  <a:spcPts val="0"/>
                </a:spcAft>
              </a:pPr>
              <a:r>
                <a:rPr lang="en-US" altLang="zh-TW" sz="2400" b="1" kern="150" dirty="0">
                  <a:latin typeface="Times New Roman" panose="02020603050405020304" pitchFamily="18" charset="0"/>
                  <a:ea typeface="標楷體" panose="03000509000000000000" pitchFamily="65" charset="-120"/>
                </a:rPr>
                <a:t>Exploring the Development of Advertising Industry by Main Path Analysis</a:t>
              </a:r>
              <a:endParaRPr lang="zh-TW" altLang="zh-TW" sz="2400" b="1" kern="150" dirty="0">
                <a:latin typeface="Times New Roman" panose="02020603050405020304" pitchFamily="18" charset="0"/>
                <a:ea typeface="標楷體" panose="03000509000000000000" pitchFamily="65" charset="-120"/>
              </a:endParaRPr>
            </a:p>
          </p:txBody>
        </p:sp>
      </p:grpSp>
      <p:sp>
        <p:nvSpPr>
          <p:cNvPr id="6" name="文字方塊 5">
            <a:extLst>
              <a:ext uri="{FF2B5EF4-FFF2-40B4-BE49-F238E27FC236}">
                <a16:creationId xmlns:a16="http://schemas.microsoft.com/office/drawing/2014/main" id="{2E444322-E426-45A8-9000-8E528E003A95}"/>
              </a:ext>
            </a:extLst>
          </p:cNvPr>
          <p:cNvSpPr txBox="1"/>
          <p:nvPr/>
        </p:nvSpPr>
        <p:spPr>
          <a:xfrm>
            <a:off x="3535680" y="5476677"/>
            <a:ext cx="5120640" cy="1138773"/>
          </a:xfrm>
          <a:prstGeom prst="rect">
            <a:avLst/>
          </a:prstGeom>
          <a:noFill/>
        </p:spPr>
        <p:txBody>
          <a:bodyPr wrap="square" rtlCol="0">
            <a:spAutoFit/>
          </a:bodyPr>
          <a:lstStyle/>
          <a:p>
            <a:pPr algn="ctr"/>
            <a:r>
              <a:rPr lang="zh-TW" altLang="en-US" sz="2800" b="1" dirty="0"/>
              <a:t>報告學</a:t>
            </a:r>
            <a:r>
              <a:rPr lang="zh-TW" altLang="zh-TW" sz="2800" b="1" dirty="0"/>
              <a:t>生：張家豪</a:t>
            </a:r>
            <a:endParaRPr lang="en-US" altLang="zh-TW" sz="2800" b="1" dirty="0"/>
          </a:p>
          <a:p>
            <a:pPr algn="ctr"/>
            <a:r>
              <a:rPr lang="en-US" altLang="zh-TW" sz="2000" b="1" dirty="0">
                <a:latin typeface="Times New Roman" panose="02020603050405020304" pitchFamily="18" charset="0"/>
                <a:cs typeface="Times New Roman" panose="02020603050405020304" pitchFamily="18" charset="0"/>
              </a:rPr>
              <a:t>M10620008</a:t>
            </a:r>
          </a:p>
          <a:p>
            <a:pPr algn="ctr"/>
            <a:r>
              <a:rPr lang="en-US" altLang="zh-TW" sz="2000" b="1" dirty="0">
                <a:latin typeface="Times New Roman" panose="02020603050405020304" pitchFamily="18" charset="0"/>
                <a:cs typeface="Times New Roman" panose="02020603050405020304" pitchFamily="18" charset="0"/>
              </a:rPr>
              <a:t>108</a:t>
            </a:r>
            <a:r>
              <a:rPr lang="zh-TW" altLang="en-US" sz="2000" b="1" dirty="0">
                <a:latin typeface="Times New Roman" panose="02020603050405020304" pitchFamily="18" charset="0"/>
                <a:cs typeface="Times New Roman" panose="02020603050405020304" pitchFamily="18" charset="0"/>
              </a:rPr>
              <a:t>年</a:t>
            </a:r>
            <a:r>
              <a:rPr lang="en-US" altLang="zh-TW" sz="2000" b="1" dirty="0">
                <a:latin typeface="Times New Roman" panose="02020603050405020304" pitchFamily="18" charset="0"/>
                <a:cs typeface="Times New Roman" panose="02020603050405020304" pitchFamily="18" charset="0"/>
              </a:rPr>
              <a:t>7</a:t>
            </a:r>
            <a:r>
              <a:rPr lang="zh-TW" altLang="en-US" sz="2000" b="1" dirty="0">
                <a:latin typeface="Times New Roman" panose="02020603050405020304" pitchFamily="18" charset="0"/>
                <a:cs typeface="Times New Roman" panose="02020603050405020304" pitchFamily="18" charset="0"/>
              </a:rPr>
              <a:t>月</a:t>
            </a:r>
            <a:endParaRPr lang="zh-TW" altLang="zh-TW" sz="2000" b="1"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FC0D35FB-AE67-490A-8137-0F67B33BD2A9}"/>
              </a:ext>
            </a:extLst>
          </p:cNvPr>
          <p:cNvSpPr/>
          <p:nvPr/>
        </p:nvSpPr>
        <p:spPr>
          <a:xfrm>
            <a:off x="3567102" y="3429000"/>
            <a:ext cx="5057796" cy="646331"/>
          </a:xfrm>
          <a:prstGeom prst="rect">
            <a:avLst/>
          </a:prstGeom>
        </p:spPr>
        <p:txBody>
          <a:bodyPr wrap="none">
            <a:spAutoFit/>
          </a:bodyPr>
          <a:lstStyle/>
          <a:p>
            <a:pPr algn="ctr"/>
            <a:r>
              <a:rPr lang="zh-TW" altLang="zh-TW" sz="3600" b="1" dirty="0"/>
              <a:t>指導教授：朱曉萍</a:t>
            </a:r>
            <a:r>
              <a:rPr lang="zh-TW" altLang="en-US" sz="3600" b="1" dirty="0"/>
              <a:t>  </a:t>
            </a:r>
            <a:r>
              <a:rPr lang="zh-TW" altLang="zh-TW" sz="3600" b="1" dirty="0"/>
              <a:t>博士</a:t>
            </a:r>
            <a:endParaRPr lang="zh-TW" altLang="zh-TW" sz="3600" dirty="0"/>
          </a:p>
        </p:txBody>
      </p:sp>
    </p:spTree>
    <p:extLst>
      <p:ext uri="{BB962C8B-B14F-4D97-AF65-F5344CB8AC3E}">
        <p14:creationId xmlns:p14="http://schemas.microsoft.com/office/powerpoint/2010/main" val="19533775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字方塊 81">
            <a:extLst>
              <a:ext uri="{FF2B5EF4-FFF2-40B4-BE49-F238E27FC236}">
                <a16:creationId xmlns:a16="http://schemas.microsoft.com/office/drawing/2014/main" id="{CC8CD6B4-6460-45C1-AA46-E356C35A14FD}"/>
              </a:ext>
            </a:extLst>
          </p:cNvPr>
          <p:cNvSpPr txBox="1"/>
          <p:nvPr/>
        </p:nvSpPr>
        <p:spPr>
          <a:xfrm>
            <a:off x="11579191" y="6334780"/>
            <a:ext cx="433137"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8</a:t>
            </a:r>
            <a:endParaRPr lang="zh-TW" altLang="en-US" sz="2800" b="1" dirty="0">
              <a:latin typeface="Times New Roman" panose="02020603050405020304" pitchFamily="18" charset="0"/>
              <a:cs typeface="Times New Roman" panose="02020603050405020304" pitchFamily="18" charset="0"/>
            </a:endParaRPr>
          </a:p>
        </p:txBody>
      </p:sp>
      <p:sp>
        <p:nvSpPr>
          <p:cNvPr id="3" name="文字方塊 2">
            <a:extLst>
              <a:ext uri="{FF2B5EF4-FFF2-40B4-BE49-F238E27FC236}">
                <a16:creationId xmlns:a16="http://schemas.microsoft.com/office/drawing/2014/main" id="{50A288AF-C826-4C93-9817-DF45E823AA32}"/>
              </a:ext>
            </a:extLst>
          </p:cNvPr>
          <p:cNvSpPr txBox="1"/>
          <p:nvPr/>
        </p:nvSpPr>
        <p:spPr>
          <a:xfrm>
            <a:off x="1108886" y="196782"/>
            <a:ext cx="5520514"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Step 1: </a:t>
            </a:r>
            <a:r>
              <a:rPr lang="zh-TW" altLang="en-US" sz="2800" b="1" dirty="0"/>
              <a:t>計算連結線權重值</a:t>
            </a:r>
          </a:p>
        </p:txBody>
      </p:sp>
      <p:graphicFrame>
        <p:nvGraphicFramePr>
          <p:cNvPr id="2" name="表格 1">
            <a:extLst>
              <a:ext uri="{FF2B5EF4-FFF2-40B4-BE49-F238E27FC236}">
                <a16:creationId xmlns:a16="http://schemas.microsoft.com/office/drawing/2014/main" id="{C325836A-CABC-46E3-8647-61D840BBB40B}"/>
              </a:ext>
            </a:extLst>
          </p:cNvPr>
          <p:cNvGraphicFramePr>
            <a:graphicFrameLocks noGrp="1"/>
          </p:cNvGraphicFramePr>
          <p:nvPr>
            <p:extLst>
              <p:ext uri="{D42A27DB-BD31-4B8C-83A1-F6EECF244321}">
                <p14:modId xmlns:p14="http://schemas.microsoft.com/office/powerpoint/2010/main" val="2548993543"/>
              </p:ext>
            </p:extLst>
          </p:nvPr>
        </p:nvGraphicFramePr>
        <p:xfrm>
          <a:off x="1427249" y="1611898"/>
          <a:ext cx="9977568" cy="2759616"/>
        </p:xfrm>
        <a:graphic>
          <a:graphicData uri="http://schemas.openxmlformats.org/drawingml/2006/table">
            <a:tbl>
              <a:tblPr firstRow="1" firstCol="1" bandRow="1">
                <a:tableStyleId>{0505E3EF-67EA-436B-97B2-0124C06EBD24}</a:tableStyleId>
              </a:tblPr>
              <a:tblGrid>
                <a:gridCol w="2799650">
                  <a:extLst>
                    <a:ext uri="{9D8B030D-6E8A-4147-A177-3AD203B41FA5}">
                      <a16:colId xmlns:a16="http://schemas.microsoft.com/office/drawing/2014/main" val="4196873331"/>
                    </a:ext>
                  </a:extLst>
                </a:gridCol>
                <a:gridCol w="7177918">
                  <a:extLst>
                    <a:ext uri="{9D8B030D-6E8A-4147-A177-3AD203B41FA5}">
                      <a16:colId xmlns:a16="http://schemas.microsoft.com/office/drawing/2014/main" val="988292323"/>
                    </a:ext>
                  </a:extLst>
                </a:gridCol>
              </a:tblGrid>
              <a:tr h="919872">
                <a:tc>
                  <a:txBody>
                    <a:bodyPr/>
                    <a:lstStyle/>
                    <a:p>
                      <a:pPr algn="ctr">
                        <a:lnSpc>
                          <a:spcPct val="100000"/>
                        </a:lnSpc>
                        <a:spcAft>
                          <a:spcPts val="0"/>
                        </a:spcAft>
                      </a:pPr>
                      <a:r>
                        <a:rPr lang="en-US" sz="2000" kern="100" dirty="0">
                          <a:effectLst/>
                          <a:latin typeface="Times New Roman" panose="02020603050405020304" pitchFamily="18" charset="0"/>
                          <a:cs typeface="Times New Roman" panose="02020603050405020304" pitchFamily="18" charset="0"/>
                        </a:rPr>
                        <a:t>SPC</a:t>
                      </a:r>
                    </a:p>
                    <a:p>
                      <a:pPr algn="ctr">
                        <a:lnSpc>
                          <a:spcPct val="100000"/>
                        </a:lnSpc>
                        <a:spcAft>
                          <a:spcPts val="0"/>
                        </a:spcAft>
                      </a:pPr>
                      <a:r>
                        <a:rPr lang="en-US" altLang="zh-TW" sz="2000" b="1" kern="1200" dirty="0">
                          <a:solidFill>
                            <a:schemeClr val="dk1"/>
                          </a:solidFill>
                          <a:effectLst/>
                          <a:latin typeface="Times New Roman" panose="02020603050405020304" pitchFamily="18" charset="0"/>
                          <a:ea typeface="+mn-ea"/>
                          <a:cs typeface="Times New Roman" panose="02020603050405020304" pitchFamily="18" charset="0"/>
                        </a:rPr>
                        <a:t>search path count</a:t>
                      </a:r>
                      <a:endParaRPr lang="zh-TW" sz="2000" kern="100" dirty="0">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spcAft>
                          <a:spcPts val="0"/>
                        </a:spcAft>
                      </a:pPr>
                      <a:r>
                        <a:rPr lang="zh-TW" altLang="en-US" sz="2000" b="0" kern="100" dirty="0">
                          <a:effectLst/>
                          <a:latin typeface="Times New Roman" panose="02020603050405020304" pitchFamily="18" charset="0"/>
                          <a:cs typeface="Times New Roman" panose="02020603050405020304" pitchFamily="18" charset="0"/>
                        </a:rPr>
                        <a:t>通過源點及匯點及該連結線之可能路徑數乘積。</a:t>
                      </a:r>
                      <a:endParaRPr lang="zh-TW" sz="2000" kern="100" dirty="0">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31902323"/>
                  </a:ext>
                </a:extLst>
              </a:tr>
              <a:tr h="919872">
                <a:tc>
                  <a:txBody>
                    <a:bodyPr/>
                    <a:lstStyle/>
                    <a:p>
                      <a:pPr algn="ctr">
                        <a:lnSpc>
                          <a:spcPct val="100000"/>
                        </a:lnSpc>
                        <a:spcAft>
                          <a:spcPts val="0"/>
                        </a:spcAft>
                      </a:pPr>
                      <a:r>
                        <a:rPr lang="en-US" sz="2000" kern="100" dirty="0">
                          <a:solidFill>
                            <a:srgbClr val="FF0000"/>
                          </a:solidFill>
                          <a:effectLst/>
                          <a:latin typeface="Times New Roman" panose="02020603050405020304" pitchFamily="18" charset="0"/>
                          <a:cs typeface="Times New Roman" panose="02020603050405020304" pitchFamily="18" charset="0"/>
                        </a:rPr>
                        <a:t>SPLC</a:t>
                      </a:r>
                      <a:endParaRPr lang="en-US" sz="2000" b="1" kern="1200" dirty="0">
                        <a:solidFill>
                          <a:srgbClr val="FF0000"/>
                        </a:solidFill>
                        <a:effectLst/>
                        <a:latin typeface="Times New Roman" panose="02020603050405020304" pitchFamily="18" charset="0"/>
                        <a:ea typeface="+mn-ea"/>
                        <a:cs typeface="Times New Roman" panose="02020603050405020304" pitchFamily="18" charset="0"/>
                      </a:endParaRPr>
                    </a:p>
                    <a:p>
                      <a:pPr algn="ctr">
                        <a:lnSpc>
                          <a:spcPct val="100000"/>
                        </a:lnSpc>
                        <a:spcAft>
                          <a:spcPts val="0"/>
                        </a:spcAft>
                      </a:pPr>
                      <a:r>
                        <a:rPr lang="en-US" altLang="zh-TW" sz="2000" b="1" kern="1200" dirty="0">
                          <a:solidFill>
                            <a:srgbClr val="FF0000"/>
                          </a:solidFill>
                          <a:effectLst/>
                          <a:latin typeface="Times New Roman" panose="02020603050405020304" pitchFamily="18" charset="0"/>
                          <a:ea typeface="+mn-ea"/>
                          <a:cs typeface="Times New Roman" panose="02020603050405020304" pitchFamily="18" charset="0"/>
                        </a:rPr>
                        <a:t>search path link count</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spcAft>
                          <a:spcPts val="0"/>
                        </a:spcAft>
                      </a:pPr>
                      <a:r>
                        <a:rPr lang="zh-TW" altLang="en-US" sz="2000" kern="100" dirty="0">
                          <a:solidFill>
                            <a:srgbClr val="FF0000"/>
                          </a:solidFill>
                          <a:effectLst/>
                          <a:latin typeface="Times New Roman" panose="02020603050405020304" pitchFamily="18" charset="0"/>
                          <a:cs typeface="Times New Roman" panose="02020603050405020304" pitchFamily="18" charset="0"/>
                        </a:rPr>
                        <a:t>通過匯點及該連結線之可能路徑數乘積，其中連結線尾端之前所有端點皆可視為起點。</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9133721"/>
                  </a:ext>
                </a:extLst>
              </a:tr>
              <a:tr h="919872">
                <a:tc>
                  <a:txBody>
                    <a:bodyPr/>
                    <a:lstStyle/>
                    <a:p>
                      <a:pPr algn="ctr">
                        <a:lnSpc>
                          <a:spcPct val="100000"/>
                        </a:lnSpc>
                        <a:spcAft>
                          <a:spcPts val="0"/>
                        </a:spcAft>
                      </a:pPr>
                      <a:r>
                        <a:rPr lang="en-US" sz="2000" kern="100" dirty="0">
                          <a:effectLst/>
                          <a:latin typeface="Times New Roman" panose="02020603050405020304" pitchFamily="18" charset="0"/>
                          <a:cs typeface="Times New Roman" panose="02020603050405020304" pitchFamily="18" charset="0"/>
                        </a:rPr>
                        <a:t>SPNP</a:t>
                      </a:r>
                    </a:p>
                    <a:p>
                      <a:pPr algn="ctr">
                        <a:lnSpc>
                          <a:spcPct val="100000"/>
                        </a:lnSpc>
                        <a:spcAft>
                          <a:spcPts val="0"/>
                        </a:spcAft>
                      </a:pPr>
                      <a:r>
                        <a:rPr lang="en-US" altLang="zh-TW" sz="2000" b="1" kern="1200" dirty="0">
                          <a:solidFill>
                            <a:schemeClr val="dk1"/>
                          </a:solidFill>
                          <a:effectLst/>
                          <a:latin typeface="Times New Roman" panose="02020603050405020304" pitchFamily="18" charset="0"/>
                          <a:ea typeface="+mn-ea"/>
                          <a:cs typeface="Times New Roman" panose="02020603050405020304" pitchFamily="18" charset="0"/>
                        </a:rPr>
                        <a:t>search path node pair</a:t>
                      </a:r>
                      <a:endParaRPr lang="zh-TW" sz="2000" kern="100" dirty="0">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spcAft>
                          <a:spcPts val="0"/>
                        </a:spcAft>
                      </a:pPr>
                      <a:r>
                        <a:rPr lang="zh-TW" altLang="en-US" sz="2000" kern="100" dirty="0">
                          <a:effectLst/>
                          <a:latin typeface="Times New Roman" panose="02020603050405020304" pitchFamily="18" charset="0"/>
                          <a:cs typeface="Times New Roman" panose="02020603050405020304" pitchFamily="18" charset="0"/>
                        </a:rPr>
                        <a:t>通過該連結線之可能路徑數乘積，其中連結線尾端之前所有端點皆可視為起點，連結線頭端之後所有端點皆可視為終點。</a:t>
                      </a:r>
                      <a:endParaRPr lang="zh-TW" sz="2000" kern="100" dirty="0">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7817727"/>
                  </a:ext>
                </a:extLst>
              </a:tr>
            </a:tbl>
          </a:graphicData>
        </a:graphic>
      </p:graphicFrame>
      <p:sp>
        <p:nvSpPr>
          <p:cNvPr id="56" name="矩形 55">
            <a:extLst>
              <a:ext uri="{FF2B5EF4-FFF2-40B4-BE49-F238E27FC236}">
                <a16:creationId xmlns:a16="http://schemas.microsoft.com/office/drawing/2014/main" id="{755D1AF7-5EA5-4B29-B220-EB8D401B06A0}"/>
              </a:ext>
            </a:extLst>
          </p:cNvPr>
          <p:cNvSpPr/>
          <p:nvPr/>
        </p:nvSpPr>
        <p:spPr>
          <a:xfrm>
            <a:off x="1752773" y="4665320"/>
            <a:ext cx="9326526" cy="959109"/>
          </a:xfrm>
          <a:prstGeom prst="rect">
            <a:avLst/>
          </a:prstGeom>
        </p:spPr>
        <p:txBody>
          <a:bodyPr wrap="square">
            <a:spAutoFit/>
          </a:bodyPr>
          <a:lstStyle/>
          <a:p>
            <a:pPr>
              <a:lnSpc>
                <a:spcPct val="150000"/>
              </a:lnSpc>
            </a:pPr>
            <a:r>
              <a:rPr lang="en-US" altLang="zh-TW" sz="2000" b="1" dirty="0">
                <a:latin typeface="+mn-ea"/>
              </a:rPr>
              <a:t>SPLC</a:t>
            </a:r>
            <a:r>
              <a:rPr lang="zh-TW" altLang="en-US" sz="2000" b="1" dirty="0">
                <a:latin typeface="+mn-ea"/>
              </a:rPr>
              <a:t>值計算：</a:t>
            </a:r>
            <a:r>
              <a:rPr lang="en-US" altLang="zh-TW" sz="2000" dirty="0">
                <a:latin typeface="+mn-ea"/>
              </a:rPr>
              <a:t>	</a:t>
            </a:r>
          </a:p>
          <a:p>
            <a:pPr>
              <a:lnSpc>
                <a:spcPct val="150000"/>
              </a:lnSpc>
            </a:pPr>
            <a:r>
              <a:rPr lang="en-US" altLang="zh-TW" sz="2000" dirty="0">
                <a:latin typeface="+mn-ea"/>
              </a:rPr>
              <a:t>	</a:t>
            </a:r>
            <a:endParaRPr lang="zh-TW" altLang="en-US" sz="2000" dirty="0">
              <a:latin typeface="+mn-ea"/>
            </a:endParaRPr>
          </a:p>
        </p:txBody>
      </p:sp>
      <p:grpSp>
        <p:nvGrpSpPr>
          <p:cNvPr id="7" name="群組 6">
            <a:extLst>
              <a:ext uri="{FF2B5EF4-FFF2-40B4-BE49-F238E27FC236}">
                <a16:creationId xmlns:a16="http://schemas.microsoft.com/office/drawing/2014/main" id="{B51DCC65-0D2D-40E2-90B2-B9EBC943B036}"/>
              </a:ext>
            </a:extLst>
          </p:cNvPr>
          <p:cNvGrpSpPr/>
          <p:nvPr/>
        </p:nvGrpSpPr>
        <p:grpSpPr>
          <a:xfrm>
            <a:off x="3333745" y="5252932"/>
            <a:ext cx="6164579" cy="1054120"/>
            <a:chOff x="3013711" y="5280660"/>
            <a:chExt cx="6164579" cy="1054120"/>
          </a:xfrm>
        </p:grpSpPr>
        <p:sp>
          <p:nvSpPr>
            <p:cNvPr id="4" name="矩形 3">
              <a:extLst>
                <a:ext uri="{FF2B5EF4-FFF2-40B4-BE49-F238E27FC236}">
                  <a16:creationId xmlns:a16="http://schemas.microsoft.com/office/drawing/2014/main" id="{73EA9E29-8DE4-4B3A-9FA8-7985A7F173FC}"/>
                </a:ext>
              </a:extLst>
            </p:cNvPr>
            <p:cNvSpPr/>
            <p:nvPr/>
          </p:nvSpPr>
          <p:spPr>
            <a:xfrm>
              <a:off x="3013711" y="5280660"/>
              <a:ext cx="2548890" cy="1054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mn-ea"/>
                  <a:cs typeface="標楷體" panose="03000509000000000000" pitchFamily="65" charset="-120"/>
                </a:rPr>
                <a:t>網絡中</a:t>
              </a:r>
              <a:r>
                <a:rPr lang="zh-TW" altLang="zh-TW" sz="2000" b="1" dirty="0">
                  <a:solidFill>
                    <a:srgbClr val="FF0000"/>
                  </a:solidFill>
                  <a:latin typeface="+mn-ea"/>
                  <a:cs typeface="標楷體" panose="03000509000000000000" pitchFamily="65" charset="-120"/>
                </a:rPr>
                <a:t>所有可能通過</a:t>
              </a:r>
              <a:r>
                <a:rPr lang="zh-TW" altLang="zh-TW" sz="2000" b="1" dirty="0">
                  <a:solidFill>
                    <a:schemeClr val="tx1"/>
                  </a:solidFill>
                  <a:latin typeface="+mn-ea"/>
                  <a:cs typeface="標楷體" panose="03000509000000000000" pitchFamily="65" charset="-120"/>
                </a:rPr>
                <a:t>此連結線的路徑數</a:t>
              </a:r>
              <a:endParaRPr lang="zh-TW" altLang="en-US" sz="2000" b="1" dirty="0">
                <a:solidFill>
                  <a:schemeClr val="tx1"/>
                </a:solidFill>
              </a:endParaRPr>
            </a:p>
          </p:txBody>
        </p:sp>
        <p:sp>
          <p:nvSpPr>
            <p:cNvPr id="57" name="矩形 56">
              <a:extLst>
                <a:ext uri="{FF2B5EF4-FFF2-40B4-BE49-F238E27FC236}">
                  <a16:creationId xmlns:a16="http://schemas.microsoft.com/office/drawing/2014/main" id="{7E716CB8-E290-4185-A115-EDE7F7AE6D04}"/>
                </a:ext>
              </a:extLst>
            </p:cNvPr>
            <p:cNvSpPr/>
            <p:nvPr/>
          </p:nvSpPr>
          <p:spPr>
            <a:xfrm>
              <a:off x="6629400" y="5280660"/>
              <a:ext cx="2548890" cy="1054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mn-ea"/>
                  <a:cs typeface="標楷體" panose="03000509000000000000" pitchFamily="65" charset="-120"/>
                </a:rPr>
                <a:t>該連結線起點</a:t>
              </a:r>
              <a:r>
                <a:rPr lang="zh-TW" altLang="zh-TW" sz="2000" b="1" dirty="0">
                  <a:solidFill>
                    <a:schemeClr val="tx1"/>
                  </a:solidFill>
                  <a:latin typeface="+mn-ea"/>
                </a:rPr>
                <a:t>至</a:t>
              </a:r>
              <a:r>
                <a:rPr lang="zh-TW" altLang="zh-TW" sz="2000" b="1" dirty="0">
                  <a:solidFill>
                    <a:srgbClr val="FF0000"/>
                  </a:solidFill>
                  <a:latin typeface="+mn-ea"/>
                </a:rPr>
                <a:t>網絡中匯點</a:t>
              </a:r>
              <a:r>
                <a:rPr lang="zh-TW" altLang="zh-TW" sz="2000" b="1" dirty="0">
                  <a:solidFill>
                    <a:schemeClr val="tx1"/>
                  </a:solidFill>
                  <a:latin typeface="+mn-ea"/>
                </a:rPr>
                <a:t>可能的路徑數</a:t>
              </a:r>
              <a:endParaRPr lang="zh-TW" altLang="en-US" sz="2000" b="1" dirty="0">
                <a:solidFill>
                  <a:schemeClr val="tx1"/>
                </a:solidFill>
                <a:latin typeface="+mn-ea"/>
              </a:endParaRPr>
            </a:p>
          </p:txBody>
        </p:sp>
        <p:sp>
          <p:nvSpPr>
            <p:cNvPr id="6" name="文字方塊 5">
              <a:extLst>
                <a:ext uri="{FF2B5EF4-FFF2-40B4-BE49-F238E27FC236}">
                  <a16:creationId xmlns:a16="http://schemas.microsoft.com/office/drawing/2014/main" id="{F92A5310-1C80-43BD-AE02-80291B17700C}"/>
                </a:ext>
              </a:extLst>
            </p:cNvPr>
            <p:cNvSpPr txBox="1"/>
            <p:nvPr/>
          </p:nvSpPr>
          <p:spPr>
            <a:xfrm>
              <a:off x="5775959" y="5484554"/>
              <a:ext cx="640080" cy="646331"/>
            </a:xfrm>
            <a:prstGeom prst="rect">
              <a:avLst/>
            </a:prstGeom>
            <a:noFill/>
          </p:spPr>
          <p:txBody>
            <a:bodyPr wrap="square" rtlCol="0">
              <a:spAutoFit/>
            </a:bodyPr>
            <a:lstStyle/>
            <a:p>
              <a:pPr algn="ct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grpSp>
      <p:sp>
        <p:nvSpPr>
          <p:cNvPr id="5" name="矩形 4">
            <a:extLst>
              <a:ext uri="{FF2B5EF4-FFF2-40B4-BE49-F238E27FC236}">
                <a16:creationId xmlns:a16="http://schemas.microsoft.com/office/drawing/2014/main" id="{AA54B255-C796-4E45-AD2E-269DECB546B0}"/>
              </a:ext>
            </a:extLst>
          </p:cNvPr>
          <p:cNvSpPr/>
          <p:nvPr/>
        </p:nvSpPr>
        <p:spPr>
          <a:xfrm>
            <a:off x="4528337" y="1094178"/>
            <a:ext cx="3775393" cy="497444"/>
          </a:xfrm>
          <a:prstGeom prst="rect">
            <a:avLst/>
          </a:prstGeom>
        </p:spPr>
        <p:txBody>
          <a:bodyPr wrap="none">
            <a:spAutoFit/>
          </a:bodyPr>
          <a:lstStyle/>
          <a:p>
            <a:pPr algn="ctr">
              <a:lnSpc>
                <a:spcPct val="150000"/>
              </a:lnSpc>
            </a:pPr>
            <a:r>
              <a:rPr lang="zh-TW" altLang="en-US" sz="2000" b="1" dirty="0">
                <a:latin typeface="+mn-ea"/>
              </a:rPr>
              <a:t>先在引證網絡中選定一條</a:t>
            </a:r>
            <a:r>
              <a:rPr lang="zh-TW" altLang="en-US" sz="2000" b="1" dirty="0">
                <a:solidFill>
                  <a:srgbClr val="FF0000"/>
                </a:solidFill>
                <a:latin typeface="+mn-ea"/>
              </a:rPr>
              <a:t>連結線</a:t>
            </a:r>
            <a:endParaRPr lang="en-US" altLang="zh-TW" sz="2000" b="1" dirty="0">
              <a:solidFill>
                <a:srgbClr val="FF0000"/>
              </a:solidFill>
              <a:latin typeface="+mn-ea"/>
            </a:endParaRPr>
          </a:p>
        </p:txBody>
      </p:sp>
    </p:spTree>
    <p:extLst>
      <p:ext uri="{BB962C8B-B14F-4D97-AF65-F5344CB8AC3E}">
        <p14:creationId xmlns:p14="http://schemas.microsoft.com/office/powerpoint/2010/main" val="111386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字方塊 81">
            <a:extLst>
              <a:ext uri="{FF2B5EF4-FFF2-40B4-BE49-F238E27FC236}">
                <a16:creationId xmlns:a16="http://schemas.microsoft.com/office/drawing/2014/main" id="{CC8CD6B4-6460-45C1-AA46-E356C35A14FD}"/>
              </a:ext>
            </a:extLst>
          </p:cNvPr>
          <p:cNvSpPr txBox="1"/>
          <p:nvPr/>
        </p:nvSpPr>
        <p:spPr>
          <a:xfrm>
            <a:off x="11579191" y="6334780"/>
            <a:ext cx="433137"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9</a:t>
            </a:r>
            <a:endParaRPr lang="zh-TW" altLang="en-US" sz="2800" b="1"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2666615E-481F-4FC7-9BDE-A36A3FF2B113}"/>
              </a:ext>
            </a:extLst>
          </p:cNvPr>
          <p:cNvSpPr/>
          <p:nvPr/>
        </p:nvSpPr>
        <p:spPr>
          <a:xfrm>
            <a:off x="1708310" y="4831783"/>
            <a:ext cx="9326526" cy="959109"/>
          </a:xfrm>
          <a:prstGeom prst="rect">
            <a:avLst/>
          </a:prstGeom>
        </p:spPr>
        <p:txBody>
          <a:bodyPr wrap="square">
            <a:spAutoFit/>
          </a:bodyPr>
          <a:lstStyle/>
          <a:p>
            <a:pPr>
              <a:lnSpc>
                <a:spcPct val="150000"/>
              </a:lnSpc>
            </a:pPr>
            <a:r>
              <a:rPr lang="zh-TW" altLang="en-US" sz="2000" dirty="0">
                <a:latin typeface="+mn-ea"/>
              </a:rPr>
              <a:t>本研究所使用的</a:t>
            </a:r>
            <a:r>
              <a:rPr lang="en-US" altLang="zh-TW" sz="2000" dirty="0">
                <a:latin typeface="+mn-ea"/>
              </a:rPr>
              <a:t>Key route 5</a:t>
            </a:r>
            <a:r>
              <a:rPr lang="zh-TW" altLang="zh-TW" sz="2000" dirty="0">
                <a:latin typeface="+mn-ea"/>
              </a:rPr>
              <a:t>即代表選擇了該領域引證網絡中</a:t>
            </a:r>
            <a:r>
              <a:rPr lang="zh-TW" altLang="zh-TW" sz="2000" dirty="0">
                <a:solidFill>
                  <a:srgbClr val="FF0000"/>
                </a:solidFill>
                <a:latin typeface="+mn-ea"/>
              </a:rPr>
              <a:t>權重值最高之前五條連結線，分別向前後延伸，直到源點與匯點</a:t>
            </a:r>
            <a:r>
              <a:rPr lang="zh-TW" altLang="zh-TW" sz="2000" dirty="0">
                <a:latin typeface="+mn-ea"/>
              </a:rPr>
              <a:t>，接著將所有路徑串連起來</a:t>
            </a:r>
            <a:r>
              <a:rPr lang="zh-TW" altLang="en-US" sz="2000" dirty="0">
                <a:latin typeface="+mn-ea"/>
              </a:rPr>
              <a:t>。</a:t>
            </a:r>
          </a:p>
        </p:txBody>
      </p:sp>
      <p:graphicFrame>
        <p:nvGraphicFramePr>
          <p:cNvPr id="4" name="表格 3">
            <a:extLst>
              <a:ext uri="{FF2B5EF4-FFF2-40B4-BE49-F238E27FC236}">
                <a16:creationId xmlns:a16="http://schemas.microsoft.com/office/drawing/2014/main" id="{B4A0C707-B150-422C-8C89-58116F8788E0}"/>
              </a:ext>
            </a:extLst>
          </p:cNvPr>
          <p:cNvGraphicFramePr>
            <a:graphicFrameLocks noGrp="1"/>
          </p:cNvGraphicFramePr>
          <p:nvPr>
            <p:extLst>
              <p:ext uri="{D42A27DB-BD31-4B8C-83A1-F6EECF244321}">
                <p14:modId xmlns:p14="http://schemas.microsoft.com/office/powerpoint/2010/main" val="179618626"/>
              </p:ext>
            </p:extLst>
          </p:nvPr>
        </p:nvGraphicFramePr>
        <p:xfrm>
          <a:off x="1708310" y="1189973"/>
          <a:ext cx="9591744" cy="3108456"/>
        </p:xfrm>
        <a:graphic>
          <a:graphicData uri="http://schemas.openxmlformats.org/drawingml/2006/table">
            <a:tbl>
              <a:tblPr firstRow="1" firstCol="1" bandRow="1">
                <a:tableStyleId>{0505E3EF-67EA-436B-97B2-0124C06EBD24}</a:tableStyleId>
              </a:tblPr>
              <a:tblGrid>
                <a:gridCol w="3134550">
                  <a:extLst>
                    <a:ext uri="{9D8B030D-6E8A-4147-A177-3AD203B41FA5}">
                      <a16:colId xmlns:a16="http://schemas.microsoft.com/office/drawing/2014/main" val="2202010617"/>
                    </a:ext>
                  </a:extLst>
                </a:gridCol>
                <a:gridCol w="6457194">
                  <a:extLst>
                    <a:ext uri="{9D8B030D-6E8A-4147-A177-3AD203B41FA5}">
                      <a16:colId xmlns:a16="http://schemas.microsoft.com/office/drawing/2014/main" val="3941060338"/>
                    </a:ext>
                  </a:extLst>
                </a:gridCol>
              </a:tblGrid>
              <a:tr h="1036152">
                <a:tc>
                  <a:txBody>
                    <a:bodyPr/>
                    <a:lstStyle/>
                    <a:p>
                      <a:pPr algn="ctr">
                        <a:lnSpc>
                          <a:spcPct val="100000"/>
                        </a:lnSpc>
                        <a:spcAft>
                          <a:spcPts val="0"/>
                        </a:spcAft>
                      </a:pPr>
                      <a:r>
                        <a:rPr lang="zh-TW" sz="2000" kern="100" dirty="0">
                          <a:effectLst/>
                          <a:latin typeface="Times New Roman" panose="02020603050405020304" pitchFamily="18" charset="0"/>
                          <a:cs typeface="Times New Roman" panose="02020603050405020304" pitchFamily="18" charset="0"/>
                        </a:rPr>
                        <a:t>逐步主路徑法</a:t>
                      </a:r>
                      <a:endParaRPr lang="en-US" altLang="zh-TW" sz="2000" kern="10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n-US" altLang="zh-TW" sz="2000" b="1" kern="1200" dirty="0">
                          <a:solidFill>
                            <a:schemeClr val="dk1"/>
                          </a:solidFill>
                          <a:effectLst/>
                          <a:latin typeface="Times New Roman" panose="02020603050405020304" pitchFamily="18" charset="0"/>
                          <a:ea typeface="+mn-ea"/>
                          <a:cs typeface="Times New Roman" panose="02020603050405020304" pitchFamily="18" charset="0"/>
                        </a:rPr>
                        <a:t>local main path approach</a:t>
                      </a:r>
                      <a:endParaRPr lang="zh-TW" sz="2000" kern="100" dirty="0">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spcAft>
                          <a:spcPts val="0"/>
                        </a:spcAft>
                      </a:pPr>
                      <a:r>
                        <a:rPr lang="zh-TW" sz="2000" b="0" kern="100" dirty="0">
                          <a:effectLst/>
                          <a:latin typeface="Times New Roman" panose="02020603050405020304" pitchFamily="18" charset="0"/>
                          <a:cs typeface="Times New Roman" panose="02020603050405020304" pitchFamily="18" charset="0"/>
                        </a:rPr>
                        <a:t>從源點起，一步一步檢視下一條連結線之</a:t>
                      </a:r>
                      <a:r>
                        <a:rPr lang="en-US" sz="2000" b="0" kern="100" dirty="0">
                          <a:effectLst/>
                          <a:latin typeface="Times New Roman" panose="02020603050405020304" pitchFamily="18" charset="0"/>
                          <a:cs typeface="Times New Roman" panose="02020603050405020304" pitchFamily="18" charset="0"/>
                        </a:rPr>
                        <a:t>SPLC</a:t>
                      </a:r>
                      <a:r>
                        <a:rPr lang="zh-TW" sz="2000" b="0" kern="100" dirty="0">
                          <a:effectLst/>
                          <a:latin typeface="Times New Roman" panose="02020603050405020304" pitchFamily="18" charset="0"/>
                          <a:cs typeface="Times New Roman" panose="02020603050405020304" pitchFamily="18" charset="0"/>
                        </a:rPr>
                        <a:t>值，並挑選權重最大的路徑，並刪除權重低的連結線段。</a:t>
                      </a:r>
                      <a:endParaRPr lang="zh-TW" sz="2000" b="0" kern="100" dirty="0">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88444027"/>
                  </a:ext>
                </a:extLst>
              </a:tr>
              <a:tr h="1036152">
                <a:tc>
                  <a:txBody>
                    <a:bodyPr/>
                    <a:lstStyle/>
                    <a:p>
                      <a:pPr algn="ctr">
                        <a:lnSpc>
                          <a:spcPct val="100000"/>
                        </a:lnSpc>
                        <a:spcAft>
                          <a:spcPts val="0"/>
                        </a:spcAft>
                      </a:pPr>
                      <a:r>
                        <a:rPr lang="zh-TW" sz="2000" kern="100" dirty="0">
                          <a:effectLst/>
                          <a:latin typeface="Times New Roman" panose="02020603050405020304" pitchFamily="18" charset="0"/>
                          <a:cs typeface="Times New Roman" panose="02020603050405020304" pitchFamily="18" charset="0"/>
                        </a:rPr>
                        <a:t>總體主路徑法</a:t>
                      </a:r>
                      <a:endParaRPr lang="en-US" altLang="zh-TW" sz="2000" kern="100" dirty="0">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n-US" altLang="zh-TW" sz="2000" b="1" kern="1200" dirty="0">
                          <a:solidFill>
                            <a:schemeClr val="dk1"/>
                          </a:solidFill>
                          <a:effectLst/>
                          <a:latin typeface="Times New Roman" panose="02020603050405020304" pitchFamily="18" charset="0"/>
                          <a:ea typeface="+mn-ea"/>
                          <a:cs typeface="Times New Roman" panose="02020603050405020304" pitchFamily="18" charset="0"/>
                        </a:rPr>
                        <a:t>global main path approach</a:t>
                      </a:r>
                      <a:endParaRPr lang="zh-TW" sz="2000" kern="100" dirty="0">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spcAft>
                          <a:spcPts val="0"/>
                        </a:spcAft>
                      </a:pPr>
                      <a:r>
                        <a:rPr lang="zh-TW" sz="2000" kern="100" dirty="0">
                          <a:effectLst/>
                          <a:latin typeface="Times New Roman" panose="02020603050405020304" pitchFamily="18" charset="0"/>
                          <a:cs typeface="Times New Roman" panose="02020603050405020304" pitchFamily="18" charset="0"/>
                        </a:rPr>
                        <a:t>為計算整個引證網絡中所有源點至匯點間路徑的權重並分別進行加總，留下權重總數最高的路徑。</a:t>
                      </a:r>
                      <a:endParaRPr lang="zh-TW" sz="2000" kern="100" dirty="0">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9897133"/>
                  </a:ext>
                </a:extLst>
              </a:tr>
              <a:tr h="1036152">
                <a:tc>
                  <a:txBody>
                    <a:bodyPr/>
                    <a:lstStyle/>
                    <a:p>
                      <a:pPr algn="ctr">
                        <a:lnSpc>
                          <a:spcPct val="100000"/>
                        </a:lnSpc>
                        <a:spcAft>
                          <a:spcPts val="0"/>
                        </a:spcAft>
                      </a:pPr>
                      <a:r>
                        <a:rPr lang="zh-TW" sz="2000" kern="100" dirty="0">
                          <a:solidFill>
                            <a:srgbClr val="FF0000"/>
                          </a:solidFill>
                          <a:effectLst/>
                          <a:latin typeface="Times New Roman" panose="02020603050405020304" pitchFamily="18" charset="0"/>
                          <a:cs typeface="Times New Roman" panose="02020603050405020304" pitchFamily="18" charset="0"/>
                        </a:rPr>
                        <a:t>關鍵延伸主路徑法</a:t>
                      </a:r>
                      <a:endParaRPr lang="en-US" altLang="zh-TW" sz="2000" kern="100" dirty="0">
                        <a:solidFill>
                          <a:srgbClr val="FF0000"/>
                        </a:solidFill>
                        <a:effectLst/>
                        <a:latin typeface="Times New Roman" panose="02020603050405020304" pitchFamily="18" charset="0"/>
                        <a:cs typeface="Times New Roman" panose="02020603050405020304" pitchFamily="18" charset="0"/>
                      </a:endParaRPr>
                    </a:p>
                    <a:p>
                      <a:pPr algn="ctr">
                        <a:lnSpc>
                          <a:spcPct val="100000"/>
                        </a:lnSpc>
                        <a:spcAft>
                          <a:spcPts val="0"/>
                        </a:spcAft>
                      </a:pPr>
                      <a:r>
                        <a:rPr lang="en-US" altLang="zh-TW" sz="2000" b="1" kern="1200" dirty="0">
                          <a:solidFill>
                            <a:srgbClr val="FF0000"/>
                          </a:solidFill>
                          <a:effectLst/>
                          <a:latin typeface="Times New Roman" panose="02020603050405020304" pitchFamily="18" charset="0"/>
                          <a:ea typeface="+mn-ea"/>
                          <a:cs typeface="Times New Roman" panose="02020603050405020304" pitchFamily="18" charset="0"/>
                        </a:rPr>
                        <a:t>global key-route main path</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spcAft>
                          <a:spcPts val="0"/>
                        </a:spcAft>
                      </a:pPr>
                      <a:r>
                        <a:rPr lang="zh-TW" sz="2000" kern="100" dirty="0">
                          <a:solidFill>
                            <a:srgbClr val="FF0000"/>
                          </a:solidFill>
                          <a:effectLst/>
                          <a:latin typeface="Times New Roman" panose="02020603050405020304" pitchFamily="18" charset="0"/>
                          <a:cs typeface="Times New Roman" panose="02020603050405020304" pitchFamily="18" charset="0"/>
                        </a:rPr>
                        <a:t>選擇權重數最高的連結線，再分別向前向後延伸至此連結線的源點與匯點。</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89151953"/>
                  </a:ext>
                </a:extLst>
              </a:tr>
            </a:tbl>
          </a:graphicData>
        </a:graphic>
      </p:graphicFrame>
      <p:sp>
        <p:nvSpPr>
          <p:cNvPr id="9" name="文字方塊 8">
            <a:extLst>
              <a:ext uri="{FF2B5EF4-FFF2-40B4-BE49-F238E27FC236}">
                <a16:creationId xmlns:a16="http://schemas.microsoft.com/office/drawing/2014/main" id="{80C8A8EA-46BA-49F2-89BD-A339C9F8B630}"/>
              </a:ext>
            </a:extLst>
          </p:cNvPr>
          <p:cNvSpPr txBox="1"/>
          <p:nvPr/>
        </p:nvSpPr>
        <p:spPr>
          <a:xfrm>
            <a:off x="1108886" y="196782"/>
            <a:ext cx="5520514"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Step 2: </a:t>
            </a:r>
            <a:r>
              <a:rPr lang="zh-TW" altLang="en-US" sz="2800" b="1" dirty="0">
                <a:latin typeface="Times New Roman" panose="02020603050405020304" pitchFamily="18" charset="0"/>
                <a:cs typeface="Times New Roman" panose="02020603050405020304" pitchFamily="18" charset="0"/>
              </a:rPr>
              <a:t>建立路徑</a:t>
            </a:r>
            <a:endParaRPr lang="zh-TW" altLang="en-US" sz="2800" b="1" dirty="0"/>
          </a:p>
        </p:txBody>
      </p:sp>
    </p:spTree>
    <p:extLst>
      <p:ext uri="{BB962C8B-B14F-4D97-AF65-F5344CB8AC3E}">
        <p14:creationId xmlns:p14="http://schemas.microsoft.com/office/powerpoint/2010/main" val="238449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9D82-BA78-4495-8AB3-FC2D4F653DA9}"/>
              </a:ext>
            </a:extLst>
          </p:cNvPr>
          <p:cNvSpPr txBox="1">
            <a:spLocks/>
          </p:cNvSpPr>
          <p:nvPr/>
        </p:nvSpPr>
        <p:spPr>
          <a:xfrm>
            <a:off x="1210142" y="399894"/>
            <a:ext cx="5242397" cy="85830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zh-TW" altLang="en-US" sz="3600" b="1" dirty="0">
                <a:latin typeface="+mn-ea"/>
                <a:ea typeface="+mn-ea"/>
              </a:rPr>
              <a:t>集群分析方法</a:t>
            </a:r>
            <a:endParaRPr lang="en-US" altLang="zh-TW" sz="3600" b="1" dirty="0">
              <a:latin typeface="+mn-ea"/>
              <a:ea typeface="+mn-ea"/>
            </a:endParaRPr>
          </a:p>
        </p:txBody>
      </p:sp>
      <p:grpSp>
        <p:nvGrpSpPr>
          <p:cNvPr id="44" name="群組 43">
            <a:extLst>
              <a:ext uri="{FF2B5EF4-FFF2-40B4-BE49-F238E27FC236}">
                <a16:creationId xmlns:a16="http://schemas.microsoft.com/office/drawing/2014/main" id="{D8C5C13F-9C9D-4CCF-A8C0-E421572A78D9}"/>
              </a:ext>
            </a:extLst>
          </p:cNvPr>
          <p:cNvGrpSpPr/>
          <p:nvPr/>
        </p:nvGrpSpPr>
        <p:grpSpPr>
          <a:xfrm>
            <a:off x="1268483" y="1828800"/>
            <a:ext cx="10368112" cy="2354579"/>
            <a:chOff x="1239493" y="1911329"/>
            <a:chExt cx="9822075" cy="1995081"/>
          </a:xfrm>
        </p:grpSpPr>
        <p:sp>
          <p:nvSpPr>
            <p:cNvPr id="45" name="橢圓 44">
              <a:extLst>
                <a:ext uri="{FF2B5EF4-FFF2-40B4-BE49-F238E27FC236}">
                  <a16:creationId xmlns:a16="http://schemas.microsoft.com/office/drawing/2014/main" id="{8E852E77-98D9-4F2B-87C7-56C627A7758F}"/>
                </a:ext>
              </a:extLst>
            </p:cNvPr>
            <p:cNvSpPr/>
            <p:nvPr/>
          </p:nvSpPr>
          <p:spPr>
            <a:xfrm>
              <a:off x="1251718" y="1911330"/>
              <a:ext cx="498770" cy="4987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A</a:t>
              </a:r>
              <a:endParaRPr lang="zh-TW" altLang="en-US" sz="1200" dirty="0">
                <a:latin typeface="Times New Roman" panose="02020603050405020304" pitchFamily="18" charset="0"/>
                <a:cs typeface="Times New Roman" panose="02020603050405020304" pitchFamily="18" charset="0"/>
              </a:endParaRPr>
            </a:p>
          </p:txBody>
        </p:sp>
        <p:sp>
          <p:nvSpPr>
            <p:cNvPr id="46" name="橢圓 45">
              <a:extLst>
                <a:ext uri="{FF2B5EF4-FFF2-40B4-BE49-F238E27FC236}">
                  <a16:creationId xmlns:a16="http://schemas.microsoft.com/office/drawing/2014/main" id="{486D7151-4679-428F-A48C-70603FC72E30}"/>
                </a:ext>
              </a:extLst>
            </p:cNvPr>
            <p:cNvSpPr/>
            <p:nvPr/>
          </p:nvSpPr>
          <p:spPr>
            <a:xfrm>
              <a:off x="1251718" y="3407640"/>
              <a:ext cx="498770" cy="4987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B</a:t>
              </a:r>
              <a:endParaRPr lang="zh-TW" altLang="en-US" sz="1200" dirty="0">
                <a:latin typeface="Times New Roman" panose="02020603050405020304" pitchFamily="18" charset="0"/>
                <a:cs typeface="Times New Roman" panose="02020603050405020304" pitchFamily="18" charset="0"/>
              </a:endParaRPr>
            </a:p>
          </p:txBody>
        </p:sp>
        <p:sp>
          <p:nvSpPr>
            <p:cNvPr id="47" name="橢圓 46">
              <a:extLst>
                <a:ext uri="{FF2B5EF4-FFF2-40B4-BE49-F238E27FC236}">
                  <a16:creationId xmlns:a16="http://schemas.microsoft.com/office/drawing/2014/main" id="{C9EEE826-AF9C-433F-9D93-40A0A32E7263}"/>
                </a:ext>
              </a:extLst>
            </p:cNvPr>
            <p:cNvSpPr/>
            <p:nvPr/>
          </p:nvSpPr>
          <p:spPr>
            <a:xfrm>
              <a:off x="2249258" y="2659485"/>
              <a:ext cx="498770" cy="4987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C</a:t>
              </a:r>
              <a:endParaRPr lang="zh-TW" altLang="en-US" sz="1200" dirty="0">
                <a:latin typeface="Times New Roman" panose="02020603050405020304" pitchFamily="18" charset="0"/>
                <a:cs typeface="Times New Roman" panose="02020603050405020304" pitchFamily="18" charset="0"/>
              </a:endParaRPr>
            </a:p>
          </p:txBody>
        </p:sp>
        <p:sp>
          <p:nvSpPr>
            <p:cNvPr id="48" name="橢圓 47">
              <a:extLst>
                <a:ext uri="{FF2B5EF4-FFF2-40B4-BE49-F238E27FC236}">
                  <a16:creationId xmlns:a16="http://schemas.microsoft.com/office/drawing/2014/main" id="{5252E104-5F7C-4566-A1FD-DE65479C1ABE}"/>
                </a:ext>
              </a:extLst>
            </p:cNvPr>
            <p:cNvSpPr/>
            <p:nvPr/>
          </p:nvSpPr>
          <p:spPr>
            <a:xfrm>
              <a:off x="4947418" y="1911330"/>
              <a:ext cx="498770" cy="4987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D</a:t>
              </a:r>
              <a:endParaRPr lang="zh-TW" altLang="en-US" sz="1200" dirty="0">
                <a:latin typeface="Times New Roman" panose="02020603050405020304" pitchFamily="18" charset="0"/>
                <a:cs typeface="Times New Roman" panose="02020603050405020304" pitchFamily="18" charset="0"/>
              </a:endParaRPr>
            </a:p>
          </p:txBody>
        </p:sp>
        <p:sp>
          <p:nvSpPr>
            <p:cNvPr id="49" name="橢圓 48">
              <a:extLst>
                <a:ext uri="{FF2B5EF4-FFF2-40B4-BE49-F238E27FC236}">
                  <a16:creationId xmlns:a16="http://schemas.microsoft.com/office/drawing/2014/main" id="{8EB09939-76F2-4170-B0EE-99FFF9BDC346}"/>
                </a:ext>
              </a:extLst>
            </p:cNvPr>
            <p:cNvSpPr/>
            <p:nvPr/>
          </p:nvSpPr>
          <p:spPr>
            <a:xfrm>
              <a:off x="4947418" y="3407640"/>
              <a:ext cx="498770" cy="4987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F</a:t>
              </a:r>
              <a:endParaRPr lang="zh-TW" altLang="en-US" sz="1200" dirty="0">
                <a:latin typeface="Times New Roman" panose="02020603050405020304" pitchFamily="18" charset="0"/>
                <a:cs typeface="Times New Roman" panose="02020603050405020304" pitchFamily="18" charset="0"/>
              </a:endParaRPr>
            </a:p>
          </p:txBody>
        </p:sp>
        <p:sp>
          <p:nvSpPr>
            <p:cNvPr id="50" name="橢圓 49">
              <a:extLst>
                <a:ext uri="{FF2B5EF4-FFF2-40B4-BE49-F238E27FC236}">
                  <a16:creationId xmlns:a16="http://schemas.microsoft.com/office/drawing/2014/main" id="{4DCDC4A9-E8EA-4D18-BC5B-4AA546843C00}"/>
                </a:ext>
              </a:extLst>
            </p:cNvPr>
            <p:cNvSpPr/>
            <p:nvPr/>
          </p:nvSpPr>
          <p:spPr>
            <a:xfrm>
              <a:off x="3949878" y="2659485"/>
              <a:ext cx="498770" cy="4987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E</a:t>
              </a:r>
              <a:endParaRPr lang="zh-TW" altLang="en-US" sz="1200" dirty="0">
                <a:latin typeface="Times New Roman" panose="02020603050405020304" pitchFamily="18" charset="0"/>
                <a:cs typeface="Times New Roman" panose="02020603050405020304" pitchFamily="18" charset="0"/>
              </a:endParaRPr>
            </a:p>
          </p:txBody>
        </p:sp>
        <p:cxnSp>
          <p:nvCxnSpPr>
            <p:cNvPr id="51" name="直線接點 50">
              <a:extLst>
                <a:ext uri="{FF2B5EF4-FFF2-40B4-BE49-F238E27FC236}">
                  <a16:creationId xmlns:a16="http://schemas.microsoft.com/office/drawing/2014/main" id="{8C58E32F-6BF5-456C-AE0B-3F96EA2F2944}"/>
                </a:ext>
              </a:extLst>
            </p:cNvPr>
            <p:cNvCxnSpPr>
              <a:cxnSpLocks/>
              <a:stCxn id="45" idx="4"/>
              <a:endCxn id="46" idx="0"/>
            </p:cNvCxnSpPr>
            <p:nvPr/>
          </p:nvCxnSpPr>
          <p:spPr>
            <a:xfrm>
              <a:off x="1501103" y="2410100"/>
              <a:ext cx="0" cy="99754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直線接點 51">
              <a:extLst>
                <a:ext uri="{FF2B5EF4-FFF2-40B4-BE49-F238E27FC236}">
                  <a16:creationId xmlns:a16="http://schemas.microsoft.com/office/drawing/2014/main" id="{5DE5C631-38DD-4454-AC2F-C5A0387B5334}"/>
                </a:ext>
              </a:extLst>
            </p:cNvPr>
            <p:cNvCxnSpPr>
              <a:cxnSpLocks/>
              <a:stCxn id="45" idx="5"/>
              <a:endCxn id="47" idx="1"/>
            </p:cNvCxnSpPr>
            <p:nvPr/>
          </p:nvCxnSpPr>
          <p:spPr>
            <a:xfrm>
              <a:off x="1677445" y="2337057"/>
              <a:ext cx="644856" cy="395471"/>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直線接點 52">
              <a:extLst>
                <a:ext uri="{FF2B5EF4-FFF2-40B4-BE49-F238E27FC236}">
                  <a16:creationId xmlns:a16="http://schemas.microsoft.com/office/drawing/2014/main" id="{A7CE04FA-D515-42EC-949A-0DFDB21F91F7}"/>
                </a:ext>
              </a:extLst>
            </p:cNvPr>
            <p:cNvCxnSpPr>
              <a:stCxn id="46" idx="7"/>
              <a:endCxn id="47" idx="3"/>
            </p:cNvCxnSpPr>
            <p:nvPr/>
          </p:nvCxnSpPr>
          <p:spPr>
            <a:xfrm flipV="1">
              <a:off x="1677445" y="3085212"/>
              <a:ext cx="644856" cy="395471"/>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直線接點 53">
              <a:extLst>
                <a:ext uri="{FF2B5EF4-FFF2-40B4-BE49-F238E27FC236}">
                  <a16:creationId xmlns:a16="http://schemas.microsoft.com/office/drawing/2014/main" id="{FAC2B4D2-C690-4FDA-9B62-BE6F22695CDE}"/>
                </a:ext>
              </a:extLst>
            </p:cNvPr>
            <p:cNvCxnSpPr>
              <a:stCxn id="47" idx="6"/>
              <a:endCxn id="50" idx="2"/>
            </p:cNvCxnSpPr>
            <p:nvPr/>
          </p:nvCxnSpPr>
          <p:spPr>
            <a:xfrm>
              <a:off x="2748028" y="2908870"/>
              <a:ext cx="120185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接點 54">
              <a:extLst>
                <a:ext uri="{FF2B5EF4-FFF2-40B4-BE49-F238E27FC236}">
                  <a16:creationId xmlns:a16="http://schemas.microsoft.com/office/drawing/2014/main" id="{4905AA39-E436-4E66-A063-AF0B92E7C507}"/>
                </a:ext>
              </a:extLst>
            </p:cNvPr>
            <p:cNvCxnSpPr>
              <a:stCxn id="50" idx="7"/>
              <a:endCxn id="48" idx="3"/>
            </p:cNvCxnSpPr>
            <p:nvPr/>
          </p:nvCxnSpPr>
          <p:spPr>
            <a:xfrm flipV="1">
              <a:off x="4375605" y="2337057"/>
              <a:ext cx="644856" cy="395471"/>
            </a:xfrm>
            <a:prstGeom prst="line">
              <a:avLst/>
            </a:prstGeom>
            <a:ln w="28575"/>
          </p:spPr>
          <p:style>
            <a:lnRef idx="1">
              <a:schemeClr val="dk1"/>
            </a:lnRef>
            <a:fillRef idx="0">
              <a:schemeClr val="dk1"/>
            </a:fillRef>
            <a:effectRef idx="0">
              <a:schemeClr val="dk1"/>
            </a:effectRef>
            <a:fontRef idx="minor">
              <a:schemeClr val="tx1"/>
            </a:fontRef>
          </p:style>
        </p:cxnSp>
        <p:cxnSp>
          <p:nvCxnSpPr>
            <p:cNvPr id="56" name="直線接點 55">
              <a:extLst>
                <a:ext uri="{FF2B5EF4-FFF2-40B4-BE49-F238E27FC236}">
                  <a16:creationId xmlns:a16="http://schemas.microsoft.com/office/drawing/2014/main" id="{3C7DF0BA-8AE0-4F7B-924F-E2903DAB59D4}"/>
                </a:ext>
              </a:extLst>
            </p:cNvPr>
            <p:cNvCxnSpPr>
              <a:stCxn id="50" idx="5"/>
              <a:endCxn id="49" idx="1"/>
            </p:cNvCxnSpPr>
            <p:nvPr/>
          </p:nvCxnSpPr>
          <p:spPr>
            <a:xfrm>
              <a:off x="4375605" y="3085212"/>
              <a:ext cx="644856" cy="395471"/>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線接點 56">
              <a:extLst>
                <a:ext uri="{FF2B5EF4-FFF2-40B4-BE49-F238E27FC236}">
                  <a16:creationId xmlns:a16="http://schemas.microsoft.com/office/drawing/2014/main" id="{9577E831-FFF2-43F2-835C-51EE57CA1771}"/>
                </a:ext>
              </a:extLst>
            </p:cNvPr>
            <p:cNvCxnSpPr/>
            <p:nvPr/>
          </p:nvCxnSpPr>
          <p:spPr>
            <a:xfrm>
              <a:off x="5196803" y="2410100"/>
              <a:ext cx="0" cy="997540"/>
            </a:xfrm>
            <a:prstGeom prst="line">
              <a:avLst/>
            </a:prstGeom>
            <a:ln w="28575"/>
          </p:spPr>
          <p:style>
            <a:lnRef idx="1">
              <a:schemeClr val="dk1"/>
            </a:lnRef>
            <a:fillRef idx="0">
              <a:schemeClr val="dk1"/>
            </a:fillRef>
            <a:effectRef idx="0">
              <a:schemeClr val="dk1"/>
            </a:effectRef>
            <a:fontRef idx="minor">
              <a:schemeClr val="tx1"/>
            </a:fontRef>
          </p:style>
        </p:cxnSp>
        <p:sp>
          <p:nvSpPr>
            <p:cNvPr id="58" name="文字方塊 57">
              <a:extLst>
                <a:ext uri="{FF2B5EF4-FFF2-40B4-BE49-F238E27FC236}">
                  <a16:creationId xmlns:a16="http://schemas.microsoft.com/office/drawing/2014/main" id="{E12528B2-9AA6-4861-AF30-A39D5C7F5E37}"/>
                </a:ext>
              </a:extLst>
            </p:cNvPr>
            <p:cNvSpPr txBox="1"/>
            <p:nvPr/>
          </p:nvSpPr>
          <p:spPr>
            <a:xfrm>
              <a:off x="1942112" y="2271600"/>
              <a:ext cx="312906" cy="272890"/>
            </a:xfrm>
            <a:prstGeom prst="rect">
              <a:avLst/>
            </a:prstGeom>
            <a:noFill/>
          </p:spPr>
          <p:txBody>
            <a:bodyPr wrap="none" rtlCol="0">
              <a:spAutoFit/>
            </a:bodyPr>
            <a:lstStyle/>
            <a:p>
              <a:r>
                <a:rPr lang="en-US" altLang="zh-TW" sz="2000" b="1" dirty="0">
                  <a:latin typeface="Times New Roman" panose="02020603050405020304" pitchFamily="18" charset="0"/>
                  <a:cs typeface="Times New Roman" panose="02020603050405020304" pitchFamily="18" charset="0"/>
                </a:rPr>
                <a:t>4</a:t>
              </a:r>
              <a:endParaRPr lang="zh-TW" altLang="en-US" sz="2000" b="1" dirty="0">
                <a:latin typeface="Times New Roman" panose="02020603050405020304" pitchFamily="18" charset="0"/>
                <a:cs typeface="Times New Roman" panose="02020603050405020304" pitchFamily="18" charset="0"/>
              </a:endParaRPr>
            </a:p>
          </p:txBody>
        </p:sp>
        <p:sp>
          <p:nvSpPr>
            <p:cNvPr id="59" name="文字方塊 58">
              <a:extLst>
                <a:ext uri="{FF2B5EF4-FFF2-40B4-BE49-F238E27FC236}">
                  <a16:creationId xmlns:a16="http://schemas.microsoft.com/office/drawing/2014/main" id="{63F6051D-68B0-48B6-81BD-C730160C8BE8}"/>
                </a:ext>
              </a:extLst>
            </p:cNvPr>
            <p:cNvSpPr txBox="1"/>
            <p:nvPr/>
          </p:nvSpPr>
          <p:spPr>
            <a:xfrm>
              <a:off x="1239493" y="2770370"/>
              <a:ext cx="312906" cy="272890"/>
            </a:xfrm>
            <a:prstGeom prst="rect">
              <a:avLst/>
            </a:prstGeom>
            <a:noFill/>
          </p:spPr>
          <p:txBody>
            <a:bodyPr wrap="none" rtlCol="0">
              <a:spAutoFit/>
            </a:bodyPr>
            <a:lstStyle/>
            <a:p>
              <a:r>
                <a:rPr lang="en-US" altLang="zh-TW" sz="2000" b="1" dirty="0">
                  <a:latin typeface="Times New Roman" panose="02020603050405020304" pitchFamily="18" charset="0"/>
                  <a:cs typeface="Times New Roman" panose="02020603050405020304" pitchFamily="18" charset="0"/>
                </a:rPr>
                <a:t>1</a:t>
              </a:r>
              <a:endParaRPr lang="zh-TW" altLang="en-US" sz="2000" b="1" dirty="0">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C62F9C45-E736-4276-9122-5848B4EAC03B}"/>
                </a:ext>
              </a:extLst>
            </p:cNvPr>
            <p:cNvSpPr txBox="1"/>
            <p:nvPr/>
          </p:nvSpPr>
          <p:spPr>
            <a:xfrm>
              <a:off x="1942112" y="3268707"/>
              <a:ext cx="312906" cy="272890"/>
            </a:xfrm>
            <a:prstGeom prst="rect">
              <a:avLst/>
            </a:prstGeom>
            <a:noFill/>
          </p:spPr>
          <p:txBody>
            <a:bodyPr wrap="none" rtlCol="0">
              <a:spAutoFit/>
            </a:bodyPr>
            <a:lstStyle/>
            <a:p>
              <a:r>
                <a:rPr lang="en-US" altLang="zh-TW" sz="2000" b="1" dirty="0">
                  <a:latin typeface="Times New Roman" panose="02020603050405020304" pitchFamily="18" charset="0"/>
                  <a:cs typeface="Times New Roman" panose="02020603050405020304" pitchFamily="18" charset="0"/>
                </a:rPr>
                <a:t>4</a:t>
              </a:r>
              <a:endParaRPr lang="zh-TW" altLang="en-US" sz="2000" b="1" dirty="0">
                <a:latin typeface="Times New Roman" panose="02020603050405020304" pitchFamily="18" charset="0"/>
                <a:cs typeface="Times New Roman" panose="02020603050405020304" pitchFamily="18" charset="0"/>
              </a:endParaRPr>
            </a:p>
          </p:txBody>
        </p:sp>
        <p:sp>
          <p:nvSpPr>
            <p:cNvPr id="61" name="文字方塊 60">
              <a:extLst>
                <a:ext uri="{FF2B5EF4-FFF2-40B4-BE49-F238E27FC236}">
                  <a16:creationId xmlns:a16="http://schemas.microsoft.com/office/drawing/2014/main" id="{BEED875E-55C2-4A5F-9403-6A92F40A45BA}"/>
                </a:ext>
              </a:extLst>
            </p:cNvPr>
            <p:cNvSpPr txBox="1"/>
            <p:nvPr/>
          </p:nvSpPr>
          <p:spPr>
            <a:xfrm>
              <a:off x="3218148" y="2653135"/>
              <a:ext cx="312906" cy="272890"/>
            </a:xfrm>
            <a:prstGeom prst="rect">
              <a:avLst/>
            </a:prstGeom>
            <a:noFill/>
          </p:spPr>
          <p:txBody>
            <a:bodyPr wrap="none" rtlCol="0">
              <a:spAutoFit/>
            </a:bodyPr>
            <a:lstStyle/>
            <a:p>
              <a:r>
                <a:rPr lang="en-US" altLang="zh-TW" sz="2000" b="1" dirty="0">
                  <a:latin typeface="Times New Roman" panose="02020603050405020304" pitchFamily="18" charset="0"/>
                  <a:cs typeface="Times New Roman" panose="02020603050405020304" pitchFamily="18" charset="0"/>
                </a:rPr>
                <a:t>9</a:t>
              </a:r>
              <a:endParaRPr lang="zh-TW" altLang="en-US" sz="2000" b="1" dirty="0">
                <a:latin typeface="Times New Roman" panose="02020603050405020304" pitchFamily="18" charset="0"/>
                <a:cs typeface="Times New Roman" panose="02020603050405020304" pitchFamily="18" charset="0"/>
              </a:endParaRPr>
            </a:p>
          </p:txBody>
        </p:sp>
        <p:sp>
          <p:nvSpPr>
            <p:cNvPr id="62" name="文字方塊 61">
              <a:extLst>
                <a:ext uri="{FF2B5EF4-FFF2-40B4-BE49-F238E27FC236}">
                  <a16:creationId xmlns:a16="http://schemas.microsoft.com/office/drawing/2014/main" id="{6325A544-0427-4074-B54F-14FFAEEFE2F9}"/>
                </a:ext>
              </a:extLst>
            </p:cNvPr>
            <p:cNvSpPr txBox="1"/>
            <p:nvPr/>
          </p:nvSpPr>
          <p:spPr>
            <a:xfrm>
              <a:off x="4494184" y="2272651"/>
              <a:ext cx="312906" cy="272890"/>
            </a:xfrm>
            <a:prstGeom prst="rect">
              <a:avLst/>
            </a:prstGeom>
            <a:noFill/>
          </p:spPr>
          <p:txBody>
            <a:bodyPr wrap="none" rtlCol="0">
              <a:spAutoFit/>
            </a:bodyPr>
            <a:lstStyle/>
            <a:p>
              <a:r>
                <a:rPr lang="en-US" altLang="zh-TW" sz="2000" b="1" dirty="0">
                  <a:latin typeface="Times New Roman" panose="02020603050405020304" pitchFamily="18" charset="0"/>
                  <a:cs typeface="Times New Roman" panose="02020603050405020304" pitchFamily="18" charset="0"/>
                </a:rPr>
                <a:t>4</a:t>
              </a:r>
              <a:endParaRPr lang="zh-TW" altLang="en-US" sz="2000" b="1" dirty="0">
                <a:latin typeface="Times New Roman" panose="02020603050405020304" pitchFamily="18" charset="0"/>
                <a:cs typeface="Times New Roman" panose="02020603050405020304" pitchFamily="18" charset="0"/>
              </a:endParaRPr>
            </a:p>
          </p:txBody>
        </p:sp>
        <p:sp>
          <p:nvSpPr>
            <p:cNvPr id="63" name="文字方塊 62">
              <a:extLst>
                <a:ext uri="{FF2B5EF4-FFF2-40B4-BE49-F238E27FC236}">
                  <a16:creationId xmlns:a16="http://schemas.microsoft.com/office/drawing/2014/main" id="{0AF7A583-CAA1-4DC7-A9B8-2F21E2D922DE}"/>
                </a:ext>
              </a:extLst>
            </p:cNvPr>
            <p:cNvSpPr txBox="1"/>
            <p:nvPr/>
          </p:nvSpPr>
          <p:spPr>
            <a:xfrm>
              <a:off x="4494184" y="3268707"/>
              <a:ext cx="261610" cy="272890"/>
            </a:xfrm>
            <a:prstGeom prst="rect">
              <a:avLst/>
            </a:prstGeom>
            <a:noFill/>
          </p:spPr>
          <p:txBody>
            <a:bodyPr wrap="square" rtlCol="0">
              <a:spAutoFit/>
            </a:bodyPr>
            <a:lstStyle/>
            <a:p>
              <a:r>
                <a:rPr lang="en-US" altLang="zh-TW" sz="2000" b="1" dirty="0">
                  <a:latin typeface="Times New Roman" panose="02020603050405020304" pitchFamily="18" charset="0"/>
                  <a:cs typeface="Times New Roman" panose="02020603050405020304" pitchFamily="18" charset="0"/>
                </a:rPr>
                <a:t>4</a:t>
              </a:r>
              <a:endParaRPr lang="zh-TW" altLang="en-US" sz="2000" b="1" dirty="0">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EEFE51FF-6CB5-4F18-816F-29DAF761274B}"/>
                </a:ext>
              </a:extLst>
            </p:cNvPr>
            <p:cNvSpPr txBox="1"/>
            <p:nvPr/>
          </p:nvSpPr>
          <p:spPr>
            <a:xfrm>
              <a:off x="5242341" y="2775148"/>
              <a:ext cx="312906" cy="272890"/>
            </a:xfrm>
            <a:prstGeom prst="rect">
              <a:avLst/>
            </a:prstGeom>
            <a:noFill/>
          </p:spPr>
          <p:txBody>
            <a:bodyPr wrap="none" rtlCol="0">
              <a:spAutoFit/>
            </a:bodyPr>
            <a:lstStyle/>
            <a:p>
              <a:r>
                <a:rPr lang="en-US" altLang="zh-TW" sz="2000" b="1" dirty="0">
                  <a:latin typeface="Times New Roman" panose="02020603050405020304" pitchFamily="18" charset="0"/>
                  <a:cs typeface="Times New Roman" panose="02020603050405020304" pitchFamily="18" charset="0"/>
                </a:rPr>
                <a:t>1</a:t>
              </a:r>
              <a:endParaRPr lang="zh-TW" altLang="en-US" sz="2000" b="1" dirty="0">
                <a:latin typeface="Times New Roman" panose="02020603050405020304" pitchFamily="18" charset="0"/>
                <a:cs typeface="Times New Roman" panose="02020603050405020304" pitchFamily="18" charset="0"/>
              </a:endParaRPr>
            </a:p>
          </p:txBody>
        </p:sp>
        <p:grpSp>
          <p:nvGrpSpPr>
            <p:cNvPr id="65" name="群組 64">
              <a:extLst>
                <a:ext uri="{FF2B5EF4-FFF2-40B4-BE49-F238E27FC236}">
                  <a16:creationId xmlns:a16="http://schemas.microsoft.com/office/drawing/2014/main" id="{D27668D1-83FF-4AD1-AC65-DA4ED2D25CCE}"/>
                </a:ext>
              </a:extLst>
            </p:cNvPr>
            <p:cNvGrpSpPr/>
            <p:nvPr/>
          </p:nvGrpSpPr>
          <p:grpSpPr>
            <a:xfrm>
              <a:off x="6745814" y="1911329"/>
              <a:ext cx="4315754" cy="1995080"/>
              <a:chOff x="4934198" y="1491954"/>
              <a:chExt cx="4315754" cy="1995080"/>
            </a:xfrm>
          </p:grpSpPr>
          <p:sp>
            <p:nvSpPr>
              <p:cNvPr id="66" name="橢圓 65">
                <a:extLst>
                  <a:ext uri="{FF2B5EF4-FFF2-40B4-BE49-F238E27FC236}">
                    <a16:creationId xmlns:a16="http://schemas.microsoft.com/office/drawing/2014/main" id="{5038C44F-76FA-4040-B7C4-8A12035BA0B1}"/>
                  </a:ext>
                </a:extLst>
              </p:cNvPr>
              <p:cNvSpPr/>
              <p:nvPr/>
            </p:nvSpPr>
            <p:spPr>
              <a:xfrm>
                <a:off x="4946423" y="1491954"/>
                <a:ext cx="498770" cy="49877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A</a:t>
                </a:r>
                <a:endParaRPr lang="zh-TW" altLang="en-US" sz="1200" dirty="0">
                  <a:latin typeface="Times New Roman" panose="02020603050405020304" pitchFamily="18" charset="0"/>
                  <a:cs typeface="Times New Roman" panose="02020603050405020304" pitchFamily="18" charset="0"/>
                </a:endParaRPr>
              </a:p>
            </p:txBody>
          </p:sp>
          <p:sp>
            <p:nvSpPr>
              <p:cNvPr id="67" name="橢圓 66">
                <a:extLst>
                  <a:ext uri="{FF2B5EF4-FFF2-40B4-BE49-F238E27FC236}">
                    <a16:creationId xmlns:a16="http://schemas.microsoft.com/office/drawing/2014/main" id="{8766FF0D-E0DF-4648-895B-B1B917E9C0B8}"/>
                  </a:ext>
                </a:extLst>
              </p:cNvPr>
              <p:cNvSpPr/>
              <p:nvPr/>
            </p:nvSpPr>
            <p:spPr>
              <a:xfrm>
                <a:off x="4946423" y="2988264"/>
                <a:ext cx="498770" cy="49877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B</a:t>
                </a:r>
                <a:endParaRPr lang="zh-TW" altLang="en-US" sz="1200" dirty="0">
                  <a:latin typeface="Times New Roman" panose="02020603050405020304" pitchFamily="18" charset="0"/>
                  <a:cs typeface="Times New Roman" panose="02020603050405020304" pitchFamily="18" charset="0"/>
                </a:endParaRPr>
              </a:p>
            </p:txBody>
          </p:sp>
          <p:sp>
            <p:nvSpPr>
              <p:cNvPr id="68" name="橢圓 67">
                <a:extLst>
                  <a:ext uri="{FF2B5EF4-FFF2-40B4-BE49-F238E27FC236}">
                    <a16:creationId xmlns:a16="http://schemas.microsoft.com/office/drawing/2014/main" id="{60761117-C7C8-4A45-94AB-E30AAFFAC75B}"/>
                  </a:ext>
                </a:extLst>
              </p:cNvPr>
              <p:cNvSpPr/>
              <p:nvPr/>
            </p:nvSpPr>
            <p:spPr>
              <a:xfrm>
                <a:off x="5943963" y="2240109"/>
                <a:ext cx="498770" cy="49877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C</a:t>
                </a:r>
                <a:endParaRPr lang="zh-TW" altLang="en-US" sz="1200" dirty="0">
                  <a:latin typeface="Times New Roman" panose="02020603050405020304" pitchFamily="18" charset="0"/>
                  <a:cs typeface="Times New Roman" panose="02020603050405020304" pitchFamily="18" charset="0"/>
                </a:endParaRPr>
              </a:p>
            </p:txBody>
          </p:sp>
          <p:sp>
            <p:nvSpPr>
              <p:cNvPr id="69" name="橢圓 68">
                <a:extLst>
                  <a:ext uri="{FF2B5EF4-FFF2-40B4-BE49-F238E27FC236}">
                    <a16:creationId xmlns:a16="http://schemas.microsoft.com/office/drawing/2014/main" id="{D58E5E85-34B7-4558-A438-857AFC0F7653}"/>
                  </a:ext>
                </a:extLst>
              </p:cNvPr>
              <p:cNvSpPr/>
              <p:nvPr/>
            </p:nvSpPr>
            <p:spPr>
              <a:xfrm>
                <a:off x="8642123" y="1491954"/>
                <a:ext cx="498770" cy="4987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D</a:t>
                </a:r>
                <a:endParaRPr lang="zh-TW" altLang="en-US" sz="1200" dirty="0">
                  <a:latin typeface="Times New Roman" panose="02020603050405020304" pitchFamily="18" charset="0"/>
                  <a:cs typeface="Times New Roman" panose="02020603050405020304" pitchFamily="18" charset="0"/>
                </a:endParaRPr>
              </a:p>
            </p:txBody>
          </p:sp>
          <p:sp>
            <p:nvSpPr>
              <p:cNvPr id="70" name="橢圓 69">
                <a:extLst>
                  <a:ext uri="{FF2B5EF4-FFF2-40B4-BE49-F238E27FC236}">
                    <a16:creationId xmlns:a16="http://schemas.microsoft.com/office/drawing/2014/main" id="{77A7EC43-4902-4BE9-B68A-0F98CD2106B1}"/>
                  </a:ext>
                </a:extLst>
              </p:cNvPr>
              <p:cNvSpPr/>
              <p:nvPr/>
            </p:nvSpPr>
            <p:spPr>
              <a:xfrm>
                <a:off x="8642123" y="2988264"/>
                <a:ext cx="498770" cy="4987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F</a:t>
                </a:r>
                <a:endParaRPr lang="zh-TW" altLang="en-US" sz="1200" dirty="0">
                  <a:latin typeface="Times New Roman" panose="02020603050405020304" pitchFamily="18" charset="0"/>
                  <a:cs typeface="Times New Roman" panose="02020603050405020304" pitchFamily="18" charset="0"/>
                </a:endParaRPr>
              </a:p>
            </p:txBody>
          </p:sp>
          <p:sp>
            <p:nvSpPr>
              <p:cNvPr id="71" name="橢圓 70">
                <a:extLst>
                  <a:ext uri="{FF2B5EF4-FFF2-40B4-BE49-F238E27FC236}">
                    <a16:creationId xmlns:a16="http://schemas.microsoft.com/office/drawing/2014/main" id="{D08A8FD4-A7FA-4C07-A98D-AE179011D452}"/>
                  </a:ext>
                </a:extLst>
              </p:cNvPr>
              <p:cNvSpPr/>
              <p:nvPr/>
            </p:nvSpPr>
            <p:spPr>
              <a:xfrm>
                <a:off x="7644583" y="2240109"/>
                <a:ext cx="498770" cy="4987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E</a:t>
                </a:r>
                <a:endParaRPr lang="zh-TW" altLang="en-US" sz="1200" dirty="0">
                  <a:latin typeface="Times New Roman" panose="02020603050405020304" pitchFamily="18" charset="0"/>
                  <a:cs typeface="Times New Roman" panose="02020603050405020304" pitchFamily="18" charset="0"/>
                </a:endParaRPr>
              </a:p>
            </p:txBody>
          </p:sp>
          <p:cxnSp>
            <p:nvCxnSpPr>
              <p:cNvPr id="72" name="直線接點 71">
                <a:extLst>
                  <a:ext uri="{FF2B5EF4-FFF2-40B4-BE49-F238E27FC236}">
                    <a16:creationId xmlns:a16="http://schemas.microsoft.com/office/drawing/2014/main" id="{AFCD344E-33B6-4AA8-9314-4375389ABC37}"/>
                  </a:ext>
                </a:extLst>
              </p:cNvPr>
              <p:cNvCxnSpPr>
                <a:stCxn id="66" idx="4"/>
                <a:endCxn id="67" idx="0"/>
              </p:cNvCxnSpPr>
              <p:nvPr/>
            </p:nvCxnSpPr>
            <p:spPr>
              <a:xfrm>
                <a:off x="5195808" y="1990724"/>
                <a:ext cx="0" cy="997540"/>
              </a:xfrm>
              <a:prstGeom prst="line">
                <a:avLst/>
              </a:prstGeom>
              <a:ln w="28575"/>
            </p:spPr>
            <p:style>
              <a:lnRef idx="1">
                <a:schemeClr val="dk1"/>
              </a:lnRef>
              <a:fillRef idx="0">
                <a:schemeClr val="dk1"/>
              </a:fillRef>
              <a:effectRef idx="0">
                <a:schemeClr val="dk1"/>
              </a:effectRef>
              <a:fontRef idx="minor">
                <a:schemeClr val="tx1"/>
              </a:fontRef>
            </p:style>
          </p:cxnSp>
          <p:cxnSp>
            <p:nvCxnSpPr>
              <p:cNvPr id="73" name="直線接點 72">
                <a:extLst>
                  <a:ext uri="{FF2B5EF4-FFF2-40B4-BE49-F238E27FC236}">
                    <a16:creationId xmlns:a16="http://schemas.microsoft.com/office/drawing/2014/main" id="{EC0F1FFB-E34D-487C-84D3-9F16E9DAB37B}"/>
                  </a:ext>
                </a:extLst>
              </p:cNvPr>
              <p:cNvCxnSpPr>
                <a:stCxn id="66" idx="5"/>
                <a:endCxn id="68" idx="1"/>
              </p:cNvCxnSpPr>
              <p:nvPr/>
            </p:nvCxnSpPr>
            <p:spPr>
              <a:xfrm>
                <a:off x="5372150" y="1917681"/>
                <a:ext cx="644856" cy="395471"/>
              </a:xfrm>
              <a:prstGeom prst="line">
                <a:avLst/>
              </a:prstGeom>
              <a:ln w="28575"/>
            </p:spPr>
            <p:style>
              <a:lnRef idx="1">
                <a:schemeClr val="dk1"/>
              </a:lnRef>
              <a:fillRef idx="0">
                <a:schemeClr val="dk1"/>
              </a:fillRef>
              <a:effectRef idx="0">
                <a:schemeClr val="dk1"/>
              </a:effectRef>
              <a:fontRef idx="minor">
                <a:schemeClr val="tx1"/>
              </a:fontRef>
            </p:style>
          </p:cxnSp>
          <p:cxnSp>
            <p:nvCxnSpPr>
              <p:cNvPr id="74" name="直線接點 73">
                <a:extLst>
                  <a:ext uri="{FF2B5EF4-FFF2-40B4-BE49-F238E27FC236}">
                    <a16:creationId xmlns:a16="http://schemas.microsoft.com/office/drawing/2014/main" id="{DDE0D478-406E-4F83-A478-1512B9FD7DF0}"/>
                  </a:ext>
                </a:extLst>
              </p:cNvPr>
              <p:cNvCxnSpPr>
                <a:stCxn id="67" idx="7"/>
                <a:endCxn id="68" idx="3"/>
              </p:cNvCxnSpPr>
              <p:nvPr/>
            </p:nvCxnSpPr>
            <p:spPr>
              <a:xfrm flipV="1">
                <a:off x="5372150" y="2665836"/>
                <a:ext cx="644856" cy="395471"/>
              </a:xfrm>
              <a:prstGeom prst="line">
                <a:avLst/>
              </a:prstGeom>
              <a:ln w="28575"/>
            </p:spPr>
            <p:style>
              <a:lnRef idx="1">
                <a:schemeClr val="dk1"/>
              </a:lnRef>
              <a:fillRef idx="0">
                <a:schemeClr val="dk1"/>
              </a:fillRef>
              <a:effectRef idx="0">
                <a:schemeClr val="dk1"/>
              </a:effectRef>
              <a:fontRef idx="minor">
                <a:schemeClr val="tx1"/>
              </a:fontRef>
            </p:style>
          </p:cxnSp>
          <p:cxnSp>
            <p:nvCxnSpPr>
              <p:cNvPr id="75" name="直線接點 74">
                <a:extLst>
                  <a:ext uri="{FF2B5EF4-FFF2-40B4-BE49-F238E27FC236}">
                    <a16:creationId xmlns:a16="http://schemas.microsoft.com/office/drawing/2014/main" id="{35208543-217F-4BD2-A159-21D502A46434}"/>
                  </a:ext>
                </a:extLst>
              </p:cNvPr>
              <p:cNvCxnSpPr>
                <a:stCxn id="68" idx="6"/>
                <a:endCxn id="71" idx="2"/>
              </p:cNvCxnSpPr>
              <p:nvPr/>
            </p:nvCxnSpPr>
            <p:spPr>
              <a:xfrm>
                <a:off x="6442733" y="2489494"/>
                <a:ext cx="1201850" cy="0"/>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76" name="直線接點 75">
                <a:extLst>
                  <a:ext uri="{FF2B5EF4-FFF2-40B4-BE49-F238E27FC236}">
                    <a16:creationId xmlns:a16="http://schemas.microsoft.com/office/drawing/2014/main" id="{3E3118FA-78AA-49B5-A0DA-A9EADD93CDDF}"/>
                  </a:ext>
                </a:extLst>
              </p:cNvPr>
              <p:cNvCxnSpPr>
                <a:stCxn id="71" idx="7"/>
                <a:endCxn id="69" idx="3"/>
              </p:cNvCxnSpPr>
              <p:nvPr/>
            </p:nvCxnSpPr>
            <p:spPr>
              <a:xfrm flipV="1">
                <a:off x="8070310" y="1917681"/>
                <a:ext cx="644856" cy="395471"/>
              </a:xfrm>
              <a:prstGeom prst="line">
                <a:avLst/>
              </a:prstGeom>
              <a:ln w="28575"/>
            </p:spPr>
            <p:style>
              <a:lnRef idx="1">
                <a:schemeClr val="dk1"/>
              </a:lnRef>
              <a:fillRef idx="0">
                <a:schemeClr val="dk1"/>
              </a:fillRef>
              <a:effectRef idx="0">
                <a:schemeClr val="dk1"/>
              </a:effectRef>
              <a:fontRef idx="minor">
                <a:schemeClr val="tx1"/>
              </a:fontRef>
            </p:style>
          </p:cxnSp>
          <p:cxnSp>
            <p:nvCxnSpPr>
              <p:cNvPr id="77" name="直線接點 76">
                <a:extLst>
                  <a:ext uri="{FF2B5EF4-FFF2-40B4-BE49-F238E27FC236}">
                    <a16:creationId xmlns:a16="http://schemas.microsoft.com/office/drawing/2014/main" id="{0FF48C0C-C873-456B-B366-20F2F7CB7DB6}"/>
                  </a:ext>
                </a:extLst>
              </p:cNvPr>
              <p:cNvCxnSpPr>
                <a:stCxn id="71" idx="5"/>
                <a:endCxn id="70" idx="1"/>
              </p:cNvCxnSpPr>
              <p:nvPr/>
            </p:nvCxnSpPr>
            <p:spPr>
              <a:xfrm>
                <a:off x="8070310" y="2665836"/>
                <a:ext cx="644856" cy="395471"/>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直線接點 77">
                <a:extLst>
                  <a:ext uri="{FF2B5EF4-FFF2-40B4-BE49-F238E27FC236}">
                    <a16:creationId xmlns:a16="http://schemas.microsoft.com/office/drawing/2014/main" id="{0CB5AD70-0945-4196-B525-496CDC9FF8C4}"/>
                  </a:ext>
                </a:extLst>
              </p:cNvPr>
              <p:cNvCxnSpPr/>
              <p:nvPr/>
            </p:nvCxnSpPr>
            <p:spPr>
              <a:xfrm>
                <a:off x="8891508" y="1990724"/>
                <a:ext cx="0" cy="997540"/>
              </a:xfrm>
              <a:prstGeom prst="line">
                <a:avLst/>
              </a:prstGeom>
              <a:ln w="28575"/>
            </p:spPr>
            <p:style>
              <a:lnRef idx="1">
                <a:schemeClr val="dk1"/>
              </a:lnRef>
              <a:fillRef idx="0">
                <a:schemeClr val="dk1"/>
              </a:fillRef>
              <a:effectRef idx="0">
                <a:schemeClr val="dk1"/>
              </a:effectRef>
              <a:fontRef idx="minor">
                <a:schemeClr val="tx1"/>
              </a:fontRef>
            </p:style>
          </p:cxnSp>
          <p:sp>
            <p:nvSpPr>
              <p:cNvPr id="79" name="文字方塊 78">
                <a:extLst>
                  <a:ext uri="{FF2B5EF4-FFF2-40B4-BE49-F238E27FC236}">
                    <a16:creationId xmlns:a16="http://schemas.microsoft.com/office/drawing/2014/main" id="{081ECE95-3620-424D-96F0-0829D5CECB22}"/>
                  </a:ext>
                </a:extLst>
              </p:cNvPr>
              <p:cNvSpPr txBox="1"/>
              <p:nvPr/>
            </p:nvSpPr>
            <p:spPr>
              <a:xfrm>
                <a:off x="5636817" y="1852224"/>
                <a:ext cx="312906" cy="272890"/>
              </a:xfrm>
              <a:prstGeom prst="rect">
                <a:avLst/>
              </a:prstGeom>
              <a:noFill/>
            </p:spPr>
            <p:txBody>
              <a:bodyPr wrap="none" rtlCol="0">
                <a:spAutoFit/>
              </a:bodyPr>
              <a:lstStyle/>
              <a:p>
                <a:r>
                  <a:rPr lang="en-US" altLang="zh-TW" sz="2000" b="1" dirty="0">
                    <a:latin typeface="Times New Roman" panose="02020603050405020304" pitchFamily="18" charset="0"/>
                    <a:cs typeface="Times New Roman" panose="02020603050405020304" pitchFamily="18" charset="0"/>
                  </a:rPr>
                  <a:t>1</a:t>
                </a:r>
                <a:endParaRPr lang="zh-TW" altLang="en-US" sz="2000" b="1" dirty="0">
                  <a:latin typeface="Times New Roman" panose="02020603050405020304" pitchFamily="18" charset="0"/>
                  <a:cs typeface="Times New Roman" panose="02020603050405020304" pitchFamily="18" charset="0"/>
                </a:endParaRPr>
              </a:p>
            </p:txBody>
          </p:sp>
          <p:sp>
            <p:nvSpPr>
              <p:cNvPr id="80" name="文字方塊 79">
                <a:extLst>
                  <a:ext uri="{FF2B5EF4-FFF2-40B4-BE49-F238E27FC236}">
                    <a16:creationId xmlns:a16="http://schemas.microsoft.com/office/drawing/2014/main" id="{80E1A62E-7537-4336-991E-2E1A2ED8AD73}"/>
                  </a:ext>
                </a:extLst>
              </p:cNvPr>
              <p:cNvSpPr txBox="1"/>
              <p:nvPr/>
            </p:nvSpPr>
            <p:spPr>
              <a:xfrm>
                <a:off x="4934198" y="2350994"/>
                <a:ext cx="312906" cy="272890"/>
              </a:xfrm>
              <a:prstGeom prst="rect">
                <a:avLst/>
              </a:prstGeom>
              <a:noFill/>
            </p:spPr>
            <p:txBody>
              <a:bodyPr wrap="none" rtlCol="0">
                <a:spAutoFit/>
              </a:bodyPr>
              <a:lstStyle/>
              <a:p>
                <a:r>
                  <a:rPr lang="en-US" altLang="zh-TW" sz="2000" b="1" dirty="0">
                    <a:latin typeface="Times New Roman" panose="02020603050405020304" pitchFamily="18" charset="0"/>
                    <a:cs typeface="Times New Roman" panose="02020603050405020304" pitchFamily="18" charset="0"/>
                  </a:rPr>
                  <a:t>1</a:t>
                </a:r>
                <a:endParaRPr lang="zh-TW" altLang="en-US" sz="2000" b="1" dirty="0">
                  <a:latin typeface="Times New Roman" panose="02020603050405020304" pitchFamily="18" charset="0"/>
                  <a:cs typeface="Times New Roman" panose="02020603050405020304" pitchFamily="18" charset="0"/>
                </a:endParaRPr>
              </a:p>
            </p:txBody>
          </p:sp>
          <p:sp>
            <p:nvSpPr>
              <p:cNvPr id="81" name="文字方塊 80">
                <a:extLst>
                  <a:ext uri="{FF2B5EF4-FFF2-40B4-BE49-F238E27FC236}">
                    <a16:creationId xmlns:a16="http://schemas.microsoft.com/office/drawing/2014/main" id="{D7322BDB-F9AD-4D06-BC9A-88AE210EFAA3}"/>
                  </a:ext>
                </a:extLst>
              </p:cNvPr>
              <p:cNvSpPr txBox="1"/>
              <p:nvPr/>
            </p:nvSpPr>
            <p:spPr>
              <a:xfrm>
                <a:off x="5636817" y="2849331"/>
                <a:ext cx="312906" cy="272890"/>
              </a:xfrm>
              <a:prstGeom prst="rect">
                <a:avLst/>
              </a:prstGeom>
              <a:noFill/>
            </p:spPr>
            <p:txBody>
              <a:bodyPr wrap="none" rtlCol="0">
                <a:spAutoFit/>
              </a:bodyPr>
              <a:lstStyle/>
              <a:p>
                <a:r>
                  <a:rPr lang="en-US" altLang="zh-TW" sz="2000" b="1" dirty="0">
                    <a:latin typeface="Times New Roman" panose="02020603050405020304" pitchFamily="18" charset="0"/>
                    <a:cs typeface="Times New Roman" panose="02020603050405020304" pitchFamily="18" charset="0"/>
                  </a:rPr>
                  <a:t>1</a:t>
                </a:r>
                <a:endParaRPr lang="zh-TW" altLang="en-US" sz="2000" b="1" dirty="0">
                  <a:latin typeface="Times New Roman" panose="02020603050405020304" pitchFamily="18" charset="0"/>
                  <a:cs typeface="Times New Roman" panose="02020603050405020304" pitchFamily="18" charset="0"/>
                </a:endParaRPr>
              </a:p>
            </p:txBody>
          </p:sp>
          <p:sp>
            <p:nvSpPr>
              <p:cNvPr id="82" name="文字方塊 81">
                <a:extLst>
                  <a:ext uri="{FF2B5EF4-FFF2-40B4-BE49-F238E27FC236}">
                    <a16:creationId xmlns:a16="http://schemas.microsoft.com/office/drawing/2014/main" id="{5C2D2649-3ECE-47AC-98A3-FC4C0A9C03B6}"/>
                  </a:ext>
                </a:extLst>
              </p:cNvPr>
              <p:cNvSpPr txBox="1"/>
              <p:nvPr/>
            </p:nvSpPr>
            <p:spPr>
              <a:xfrm>
                <a:off x="8188889" y="1853275"/>
                <a:ext cx="312906" cy="272890"/>
              </a:xfrm>
              <a:prstGeom prst="rect">
                <a:avLst/>
              </a:prstGeom>
              <a:noFill/>
            </p:spPr>
            <p:txBody>
              <a:bodyPr wrap="none" rtlCol="0">
                <a:spAutoFit/>
              </a:bodyPr>
              <a:lstStyle/>
              <a:p>
                <a:r>
                  <a:rPr lang="en-US" altLang="zh-TW" sz="2000" b="1" dirty="0">
                    <a:latin typeface="Times New Roman" panose="02020603050405020304" pitchFamily="18" charset="0"/>
                    <a:cs typeface="Times New Roman" panose="02020603050405020304" pitchFamily="18" charset="0"/>
                  </a:rPr>
                  <a:t>1</a:t>
                </a:r>
                <a:endParaRPr lang="zh-TW" altLang="en-US" sz="2000" b="1" dirty="0">
                  <a:latin typeface="Times New Roman" panose="02020603050405020304" pitchFamily="18" charset="0"/>
                  <a:cs typeface="Times New Roman" panose="02020603050405020304" pitchFamily="18" charset="0"/>
                </a:endParaRPr>
              </a:p>
            </p:txBody>
          </p:sp>
          <p:sp>
            <p:nvSpPr>
              <p:cNvPr id="83" name="文字方塊 82">
                <a:extLst>
                  <a:ext uri="{FF2B5EF4-FFF2-40B4-BE49-F238E27FC236}">
                    <a16:creationId xmlns:a16="http://schemas.microsoft.com/office/drawing/2014/main" id="{9C3C2380-09AC-48F0-8E7A-912ED4A59E9D}"/>
                  </a:ext>
                </a:extLst>
              </p:cNvPr>
              <p:cNvSpPr txBox="1"/>
              <p:nvPr/>
            </p:nvSpPr>
            <p:spPr>
              <a:xfrm>
                <a:off x="8188889" y="2849331"/>
                <a:ext cx="261610" cy="272890"/>
              </a:xfrm>
              <a:prstGeom prst="rect">
                <a:avLst/>
              </a:prstGeom>
              <a:noFill/>
            </p:spPr>
            <p:txBody>
              <a:bodyPr wrap="square" rtlCol="0">
                <a:spAutoFit/>
              </a:bodyPr>
              <a:lstStyle/>
              <a:p>
                <a:r>
                  <a:rPr lang="en-US" altLang="zh-TW" sz="2000" b="1" dirty="0">
                    <a:latin typeface="Times New Roman" panose="02020603050405020304" pitchFamily="18" charset="0"/>
                    <a:cs typeface="Times New Roman" panose="02020603050405020304" pitchFamily="18" charset="0"/>
                  </a:rPr>
                  <a:t>1</a:t>
                </a:r>
                <a:endParaRPr lang="zh-TW" altLang="en-US" sz="2000" b="1" dirty="0">
                  <a:latin typeface="Times New Roman" panose="02020603050405020304" pitchFamily="18" charset="0"/>
                  <a:cs typeface="Times New Roman" panose="02020603050405020304" pitchFamily="18" charset="0"/>
                </a:endParaRPr>
              </a:p>
            </p:txBody>
          </p:sp>
          <p:sp>
            <p:nvSpPr>
              <p:cNvPr id="84" name="文字方塊 83">
                <a:extLst>
                  <a:ext uri="{FF2B5EF4-FFF2-40B4-BE49-F238E27FC236}">
                    <a16:creationId xmlns:a16="http://schemas.microsoft.com/office/drawing/2014/main" id="{2193430F-C9F2-4367-9C89-CD9B85741C62}"/>
                  </a:ext>
                </a:extLst>
              </p:cNvPr>
              <p:cNvSpPr txBox="1"/>
              <p:nvPr/>
            </p:nvSpPr>
            <p:spPr>
              <a:xfrm>
                <a:off x="8937046" y="2355772"/>
                <a:ext cx="312906" cy="272890"/>
              </a:xfrm>
              <a:prstGeom prst="rect">
                <a:avLst/>
              </a:prstGeom>
              <a:noFill/>
            </p:spPr>
            <p:txBody>
              <a:bodyPr wrap="none" rtlCol="0">
                <a:spAutoFit/>
              </a:bodyPr>
              <a:lstStyle/>
              <a:p>
                <a:r>
                  <a:rPr lang="en-US" altLang="zh-TW" sz="2000" b="1" dirty="0">
                    <a:latin typeface="Times New Roman" panose="02020603050405020304" pitchFamily="18" charset="0"/>
                    <a:cs typeface="Times New Roman" panose="02020603050405020304" pitchFamily="18" charset="0"/>
                  </a:rPr>
                  <a:t>1</a:t>
                </a:r>
                <a:endParaRPr lang="zh-TW" altLang="en-US" sz="2000" b="1" dirty="0">
                  <a:latin typeface="Times New Roman" panose="02020603050405020304" pitchFamily="18" charset="0"/>
                  <a:cs typeface="Times New Roman" panose="02020603050405020304" pitchFamily="18" charset="0"/>
                </a:endParaRPr>
              </a:p>
            </p:txBody>
          </p:sp>
        </p:grpSp>
      </p:grpSp>
      <p:sp>
        <p:nvSpPr>
          <p:cNvPr id="86" name="矩形 85">
            <a:extLst>
              <a:ext uri="{FF2B5EF4-FFF2-40B4-BE49-F238E27FC236}">
                <a16:creationId xmlns:a16="http://schemas.microsoft.com/office/drawing/2014/main" id="{19788029-F034-4254-A0A1-EAE67D5151D9}"/>
              </a:ext>
            </a:extLst>
          </p:cNvPr>
          <p:cNvSpPr/>
          <p:nvPr/>
        </p:nvSpPr>
        <p:spPr>
          <a:xfrm>
            <a:off x="1870062" y="4545865"/>
            <a:ext cx="9164954" cy="959109"/>
          </a:xfrm>
          <a:prstGeom prst="rect">
            <a:avLst/>
          </a:prstGeom>
        </p:spPr>
        <p:txBody>
          <a:bodyPr wrap="square">
            <a:spAutoFit/>
          </a:bodyPr>
          <a:lstStyle/>
          <a:p>
            <a:pPr>
              <a:lnSpc>
                <a:spcPct val="150000"/>
              </a:lnSpc>
            </a:pPr>
            <a:r>
              <a:rPr lang="en-US" altLang="zh-TW" sz="2000" kern="0" dirty="0">
                <a:latin typeface="+mn-ea"/>
              </a:rPr>
              <a:t>Edge-betweenness</a:t>
            </a:r>
            <a:r>
              <a:rPr lang="zh-TW" altLang="zh-TW" sz="2000" kern="0" dirty="0">
                <a:latin typeface="+mn-ea"/>
                <a:cs typeface="Times New Roman" panose="02020603050405020304" pitchFamily="18" charset="0"/>
              </a:rPr>
              <a:t>值代表在該領域網絡中，任</a:t>
            </a:r>
            <a:r>
              <a:rPr lang="zh-TW" altLang="zh-TW" sz="2000" kern="0" dirty="0">
                <a:solidFill>
                  <a:srgbClr val="FF0000"/>
                </a:solidFill>
                <a:latin typeface="+mn-ea"/>
                <a:cs typeface="Times New Roman" panose="02020603050405020304" pitchFamily="18" charset="0"/>
              </a:rPr>
              <a:t>兩個節點的最短路徑且通過此連結線的次數總和</a:t>
            </a:r>
            <a:r>
              <a:rPr lang="zh-TW" altLang="zh-TW" sz="2000" kern="0" dirty="0">
                <a:latin typeface="+mn-ea"/>
                <a:cs typeface="Times New Roman" panose="02020603050405020304" pitchFamily="18" charset="0"/>
              </a:rPr>
              <a:t>。</a:t>
            </a:r>
            <a:endParaRPr lang="en-US" altLang="zh-TW" sz="2000" kern="0" dirty="0">
              <a:latin typeface="+mn-ea"/>
              <a:cs typeface="Times New Roman" panose="02020603050405020304" pitchFamily="18" charset="0"/>
            </a:endParaRPr>
          </a:p>
        </p:txBody>
      </p:sp>
      <p:sp>
        <p:nvSpPr>
          <p:cNvPr id="85" name="文字方塊 84">
            <a:extLst>
              <a:ext uri="{FF2B5EF4-FFF2-40B4-BE49-F238E27FC236}">
                <a16:creationId xmlns:a16="http://schemas.microsoft.com/office/drawing/2014/main" id="{51D808BC-54E1-4189-87C3-DDEA09366565}"/>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10</a:t>
            </a:r>
            <a:endParaRPr lang="zh-TW"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45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990986-6E03-4F73-8F28-94B26A5A8C2B}"/>
              </a:ext>
            </a:extLst>
          </p:cNvPr>
          <p:cNvSpPr txBox="1">
            <a:spLocks/>
          </p:cNvSpPr>
          <p:nvPr/>
        </p:nvSpPr>
        <p:spPr>
          <a:xfrm>
            <a:off x="2863742" y="2536735"/>
            <a:ext cx="5242397" cy="858303"/>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zh-TW" altLang="en-US" sz="6000" b="1" dirty="0">
                <a:latin typeface="+mn-ea"/>
                <a:ea typeface="+mn-ea"/>
              </a:rPr>
              <a:t>研究結果</a:t>
            </a:r>
            <a:endParaRPr lang="en-US" sz="6000" b="1" dirty="0">
              <a:latin typeface="+mn-ea"/>
              <a:ea typeface="+mn-ea"/>
            </a:endParaRPr>
          </a:p>
        </p:txBody>
      </p:sp>
      <p:sp>
        <p:nvSpPr>
          <p:cNvPr id="7" name="文字方塊 6">
            <a:extLst>
              <a:ext uri="{FF2B5EF4-FFF2-40B4-BE49-F238E27FC236}">
                <a16:creationId xmlns:a16="http://schemas.microsoft.com/office/drawing/2014/main" id="{5B495774-470B-4D19-96ED-94C0CEBC80AD}"/>
              </a:ext>
            </a:extLst>
          </p:cNvPr>
          <p:cNvSpPr txBox="1"/>
          <p:nvPr/>
        </p:nvSpPr>
        <p:spPr>
          <a:xfrm>
            <a:off x="5235034" y="3477286"/>
            <a:ext cx="4422533" cy="1200329"/>
          </a:xfrm>
          <a:prstGeom prst="rect">
            <a:avLst/>
          </a:prstGeom>
          <a:noFill/>
        </p:spPr>
        <p:txBody>
          <a:bodyPr wrap="square" rtlCol="0">
            <a:spAutoFit/>
          </a:bodyPr>
          <a:lstStyle/>
          <a:p>
            <a:r>
              <a:rPr lang="zh-TW" altLang="en-US" sz="2400" b="1" dirty="0"/>
              <a:t>描述性統計</a:t>
            </a:r>
            <a:endParaRPr lang="en-US" altLang="zh-TW" sz="2400" b="1" dirty="0"/>
          </a:p>
          <a:p>
            <a:r>
              <a:rPr lang="zh-TW" altLang="en-US" sz="2400" b="1" dirty="0"/>
              <a:t>主路徑分析結果</a:t>
            </a:r>
            <a:endParaRPr lang="en-US" altLang="zh-TW" sz="2400" b="1" dirty="0"/>
          </a:p>
          <a:p>
            <a:r>
              <a:rPr lang="zh-TW" altLang="en-US" sz="2400" b="1" dirty="0"/>
              <a:t>集群分析結果</a:t>
            </a:r>
          </a:p>
        </p:txBody>
      </p:sp>
      <p:sp>
        <p:nvSpPr>
          <p:cNvPr id="5" name="文字方塊 4">
            <a:extLst>
              <a:ext uri="{FF2B5EF4-FFF2-40B4-BE49-F238E27FC236}">
                <a16:creationId xmlns:a16="http://schemas.microsoft.com/office/drawing/2014/main" id="{A3167336-2E13-4C55-8693-E4E0D963EF77}"/>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11</a:t>
            </a:r>
            <a:endParaRPr lang="zh-TW"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68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42C0AD8-FFA2-4760-BFF6-A0C279A0D57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1" name="文字方塊 10">
            <a:extLst>
              <a:ext uri="{FF2B5EF4-FFF2-40B4-BE49-F238E27FC236}">
                <a16:creationId xmlns:a16="http://schemas.microsoft.com/office/drawing/2014/main" id="{4EA4A467-8E39-4F48-9226-8FE5EC8E0371}"/>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12</a:t>
            </a:r>
            <a:endParaRPr lang="zh-TW" altLang="en-US" sz="2800" b="1" dirty="0">
              <a:latin typeface="Times New Roman" panose="02020603050405020304" pitchFamily="18" charset="0"/>
              <a:cs typeface="Times New Roman" panose="02020603050405020304" pitchFamily="18" charset="0"/>
            </a:endParaRPr>
          </a:p>
        </p:txBody>
      </p:sp>
      <p:graphicFrame>
        <p:nvGraphicFramePr>
          <p:cNvPr id="12" name="表格 11">
            <a:extLst>
              <a:ext uri="{FF2B5EF4-FFF2-40B4-BE49-F238E27FC236}">
                <a16:creationId xmlns:a16="http://schemas.microsoft.com/office/drawing/2014/main" id="{F114D655-507F-4605-86A6-0A89C9C832BB}"/>
              </a:ext>
            </a:extLst>
          </p:cNvPr>
          <p:cNvGraphicFramePr>
            <a:graphicFrameLocks noGrp="1"/>
          </p:cNvGraphicFramePr>
          <p:nvPr>
            <p:extLst>
              <p:ext uri="{D42A27DB-BD31-4B8C-83A1-F6EECF244321}">
                <p14:modId xmlns:p14="http://schemas.microsoft.com/office/powerpoint/2010/main" val="2334568351"/>
              </p:ext>
            </p:extLst>
          </p:nvPr>
        </p:nvGraphicFramePr>
        <p:xfrm>
          <a:off x="202442" y="1963556"/>
          <a:ext cx="5543840" cy="3980467"/>
        </p:xfrm>
        <a:graphic>
          <a:graphicData uri="http://schemas.openxmlformats.org/drawingml/2006/table">
            <a:tbl>
              <a:tblPr firstRow="1" firstCol="1" bandRow="1">
                <a:tableStyleId>{5C22544A-7EE6-4342-B048-85BDC9FD1C3A}</a:tableStyleId>
              </a:tblPr>
              <a:tblGrid>
                <a:gridCol w="1244720">
                  <a:extLst>
                    <a:ext uri="{9D8B030D-6E8A-4147-A177-3AD203B41FA5}">
                      <a16:colId xmlns:a16="http://schemas.microsoft.com/office/drawing/2014/main" val="4175548813"/>
                    </a:ext>
                  </a:extLst>
                </a:gridCol>
                <a:gridCol w="1714512">
                  <a:extLst>
                    <a:ext uri="{9D8B030D-6E8A-4147-A177-3AD203B41FA5}">
                      <a16:colId xmlns:a16="http://schemas.microsoft.com/office/drawing/2014/main" val="3017974080"/>
                    </a:ext>
                  </a:extLst>
                </a:gridCol>
                <a:gridCol w="2584608">
                  <a:extLst>
                    <a:ext uri="{9D8B030D-6E8A-4147-A177-3AD203B41FA5}">
                      <a16:colId xmlns:a16="http://schemas.microsoft.com/office/drawing/2014/main" val="2583264255"/>
                    </a:ext>
                  </a:extLst>
                </a:gridCol>
              </a:tblGrid>
              <a:tr h="330920">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年份</a:t>
                      </a:r>
                    </a:p>
                  </a:txBody>
                  <a:tcPr marL="68580" marR="68580" marT="0" marB="0" anchor="ctr"/>
                </a:tc>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歷年產出量</a:t>
                      </a:r>
                    </a:p>
                  </a:txBody>
                  <a:tcPr marL="68580" marR="68580" marT="0" marB="0" anchor="ctr"/>
                </a:tc>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歷年累積產出量</a:t>
                      </a:r>
                    </a:p>
                  </a:txBody>
                  <a:tcPr marL="68580" marR="68580" marT="0" marB="0" anchor="ctr"/>
                </a:tc>
                <a:extLst>
                  <a:ext uri="{0D108BD9-81ED-4DB2-BD59-A6C34878D82A}">
                    <a16:rowId xmlns:a16="http://schemas.microsoft.com/office/drawing/2014/main" val="3409477302"/>
                  </a:ext>
                </a:extLst>
              </a:tr>
              <a:tr h="331777">
                <a:tc>
                  <a:txBody>
                    <a:bodyPr/>
                    <a:lstStyle/>
                    <a:p>
                      <a:pPr algn="ctr">
                        <a:lnSpc>
                          <a:spcPts val="2200"/>
                        </a:lnSpc>
                        <a:spcAft>
                          <a:spcPts val="0"/>
                        </a:spcAft>
                      </a:pPr>
                      <a:r>
                        <a:rPr lang="en-US" sz="2000" kern="100" dirty="0">
                          <a:solidFill>
                            <a:schemeClr val="tx1"/>
                          </a:solidFill>
                          <a:effectLst/>
                          <a:latin typeface="Times New Roman" panose="02020603050405020304" pitchFamily="18" charset="0"/>
                          <a:ea typeface="+mn-ea"/>
                          <a:cs typeface="Times New Roman" panose="02020603050405020304" pitchFamily="18" charset="0"/>
                        </a:rPr>
                        <a:t>2009</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154</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154</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66554280"/>
                  </a:ext>
                </a:extLst>
              </a:tr>
              <a:tr h="331777">
                <a:tc>
                  <a:txBody>
                    <a:bodyPr/>
                    <a:lstStyle/>
                    <a:p>
                      <a:pPr algn="ctr">
                        <a:lnSpc>
                          <a:spcPts val="2200"/>
                        </a:lnSpc>
                        <a:spcAft>
                          <a:spcPts val="0"/>
                        </a:spcAft>
                      </a:pPr>
                      <a:r>
                        <a:rPr lang="en-US" sz="2000" kern="100" dirty="0">
                          <a:solidFill>
                            <a:schemeClr val="tx1"/>
                          </a:solidFill>
                          <a:effectLst/>
                          <a:latin typeface="Times New Roman" panose="02020603050405020304" pitchFamily="18" charset="0"/>
                          <a:ea typeface="+mn-ea"/>
                          <a:cs typeface="Times New Roman" panose="02020603050405020304" pitchFamily="18" charset="0"/>
                        </a:rPr>
                        <a:t>2010</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121</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275</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947896906"/>
                  </a:ext>
                </a:extLst>
              </a:tr>
              <a:tr h="331777">
                <a:tc>
                  <a:txBody>
                    <a:bodyPr/>
                    <a:lstStyle/>
                    <a:p>
                      <a:pPr algn="ctr">
                        <a:lnSpc>
                          <a:spcPts val="2200"/>
                        </a:lnSpc>
                        <a:spcAft>
                          <a:spcPts val="0"/>
                        </a:spcAft>
                      </a:pPr>
                      <a:r>
                        <a:rPr lang="en-US" sz="2000" kern="100" dirty="0">
                          <a:solidFill>
                            <a:schemeClr val="tx1"/>
                          </a:solidFill>
                          <a:effectLst/>
                          <a:latin typeface="Times New Roman" panose="02020603050405020304" pitchFamily="18" charset="0"/>
                          <a:ea typeface="+mn-ea"/>
                          <a:cs typeface="Times New Roman" panose="02020603050405020304" pitchFamily="18" charset="0"/>
                        </a:rPr>
                        <a:t>2011</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168</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443</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304181305"/>
                  </a:ext>
                </a:extLst>
              </a:tr>
              <a:tr h="331777">
                <a:tc>
                  <a:txBody>
                    <a:bodyPr/>
                    <a:lstStyle/>
                    <a:p>
                      <a:pPr algn="ctr">
                        <a:lnSpc>
                          <a:spcPts val="2200"/>
                        </a:lnSpc>
                        <a:spcAft>
                          <a:spcPts val="0"/>
                        </a:spcAft>
                      </a:pPr>
                      <a:r>
                        <a:rPr lang="en-US" sz="2000" kern="100" dirty="0">
                          <a:solidFill>
                            <a:schemeClr val="tx1"/>
                          </a:solidFill>
                          <a:effectLst/>
                          <a:latin typeface="Times New Roman" panose="02020603050405020304" pitchFamily="18" charset="0"/>
                          <a:ea typeface="+mn-ea"/>
                          <a:cs typeface="Times New Roman" panose="02020603050405020304" pitchFamily="18" charset="0"/>
                        </a:rPr>
                        <a:t>2012</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160</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603</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194535602"/>
                  </a:ext>
                </a:extLst>
              </a:tr>
              <a:tr h="331777">
                <a:tc>
                  <a:txBody>
                    <a:bodyPr/>
                    <a:lstStyle/>
                    <a:p>
                      <a:pPr algn="ctr">
                        <a:lnSpc>
                          <a:spcPts val="2200"/>
                        </a:lnSpc>
                        <a:spcAft>
                          <a:spcPts val="0"/>
                        </a:spcAft>
                      </a:pPr>
                      <a:r>
                        <a:rPr lang="en-US" sz="2000" kern="100" dirty="0">
                          <a:solidFill>
                            <a:schemeClr val="tx1"/>
                          </a:solidFill>
                          <a:effectLst/>
                          <a:latin typeface="Times New Roman" panose="02020603050405020304" pitchFamily="18" charset="0"/>
                          <a:ea typeface="+mn-ea"/>
                          <a:cs typeface="Times New Roman" panose="02020603050405020304" pitchFamily="18" charset="0"/>
                        </a:rPr>
                        <a:t>2013</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136</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739</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110291136"/>
                  </a:ext>
                </a:extLst>
              </a:tr>
              <a:tr h="331777">
                <a:tc>
                  <a:txBody>
                    <a:bodyPr/>
                    <a:lstStyle/>
                    <a:p>
                      <a:pPr algn="ctr">
                        <a:lnSpc>
                          <a:spcPts val="2200"/>
                        </a:lnSpc>
                        <a:spcAft>
                          <a:spcPts val="0"/>
                        </a:spcAft>
                      </a:pPr>
                      <a:r>
                        <a:rPr lang="en-US" sz="2000" kern="100" dirty="0">
                          <a:solidFill>
                            <a:schemeClr val="tx1"/>
                          </a:solidFill>
                          <a:effectLst/>
                          <a:latin typeface="Times New Roman" panose="02020603050405020304" pitchFamily="18" charset="0"/>
                          <a:ea typeface="+mn-ea"/>
                          <a:cs typeface="Times New Roman" panose="02020603050405020304" pitchFamily="18" charset="0"/>
                        </a:rPr>
                        <a:t>2014</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162</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901</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827904766"/>
                  </a:ext>
                </a:extLst>
              </a:tr>
              <a:tr h="331777">
                <a:tc>
                  <a:txBody>
                    <a:bodyPr/>
                    <a:lstStyle/>
                    <a:p>
                      <a:pPr algn="ctr">
                        <a:lnSpc>
                          <a:spcPts val="2200"/>
                        </a:lnSpc>
                        <a:spcAft>
                          <a:spcPts val="0"/>
                        </a:spcAft>
                      </a:pPr>
                      <a:r>
                        <a:rPr lang="en-US" sz="2000" kern="100" dirty="0">
                          <a:solidFill>
                            <a:schemeClr val="tx1"/>
                          </a:solidFill>
                          <a:effectLst/>
                          <a:latin typeface="Times New Roman" panose="02020603050405020304" pitchFamily="18" charset="0"/>
                          <a:ea typeface="+mn-ea"/>
                          <a:cs typeface="Times New Roman" panose="02020603050405020304" pitchFamily="18" charset="0"/>
                        </a:rPr>
                        <a:t>2015</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180</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1081</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901078623"/>
                  </a:ext>
                </a:extLst>
              </a:tr>
              <a:tr h="331777">
                <a:tc>
                  <a:txBody>
                    <a:bodyPr/>
                    <a:lstStyle/>
                    <a:p>
                      <a:pPr algn="ctr">
                        <a:lnSpc>
                          <a:spcPts val="2200"/>
                        </a:lnSpc>
                        <a:spcAft>
                          <a:spcPts val="0"/>
                        </a:spcAft>
                      </a:pPr>
                      <a:r>
                        <a:rPr lang="en-US" sz="2000" kern="100" dirty="0">
                          <a:solidFill>
                            <a:schemeClr val="tx1"/>
                          </a:solidFill>
                          <a:effectLst/>
                          <a:latin typeface="Times New Roman" panose="02020603050405020304" pitchFamily="18" charset="0"/>
                          <a:ea typeface="+mn-ea"/>
                          <a:cs typeface="Times New Roman" panose="02020603050405020304" pitchFamily="18" charset="0"/>
                        </a:rPr>
                        <a:t>2016</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232</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1313</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92434208"/>
                  </a:ext>
                </a:extLst>
              </a:tr>
              <a:tr h="331777">
                <a:tc>
                  <a:txBody>
                    <a:bodyPr/>
                    <a:lstStyle/>
                    <a:p>
                      <a:pPr algn="ctr">
                        <a:lnSpc>
                          <a:spcPts val="2200"/>
                        </a:lnSpc>
                        <a:spcAft>
                          <a:spcPts val="0"/>
                        </a:spcAft>
                      </a:pPr>
                      <a:r>
                        <a:rPr lang="en-US" sz="2000" kern="100" dirty="0">
                          <a:solidFill>
                            <a:schemeClr val="tx1"/>
                          </a:solidFill>
                          <a:effectLst/>
                          <a:latin typeface="Times New Roman" panose="02020603050405020304" pitchFamily="18" charset="0"/>
                          <a:ea typeface="+mn-ea"/>
                          <a:cs typeface="Times New Roman" panose="02020603050405020304" pitchFamily="18" charset="0"/>
                        </a:rPr>
                        <a:t>2017</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212</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1525</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525158028"/>
                  </a:ext>
                </a:extLst>
              </a:tr>
              <a:tr h="331777">
                <a:tc>
                  <a:txBody>
                    <a:bodyPr/>
                    <a:lstStyle/>
                    <a:p>
                      <a:pPr algn="ctr">
                        <a:lnSpc>
                          <a:spcPts val="2200"/>
                        </a:lnSpc>
                        <a:spcAft>
                          <a:spcPts val="0"/>
                        </a:spcAft>
                      </a:pPr>
                      <a:r>
                        <a:rPr lang="en-US" sz="2000" kern="100" dirty="0">
                          <a:solidFill>
                            <a:schemeClr val="tx1"/>
                          </a:solidFill>
                          <a:effectLst/>
                          <a:latin typeface="Times New Roman" panose="02020603050405020304" pitchFamily="18" charset="0"/>
                          <a:ea typeface="+mn-ea"/>
                          <a:cs typeface="Times New Roman" panose="02020603050405020304" pitchFamily="18" charset="0"/>
                        </a:rPr>
                        <a:t>2018</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201</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1726</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261137207"/>
                  </a:ext>
                </a:extLst>
              </a:tr>
              <a:tr h="331777">
                <a:tc>
                  <a:txBody>
                    <a:bodyPr/>
                    <a:lstStyle/>
                    <a:p>
                      <a:pPr algn="ctr">
                        <a:lnSpc>
                          <a:spcPts val="2200"/>
                        </a:lnSpc>
                        <a:spcAft>
                          <a:spcPts val="0"/>
                        </a:spcAft>
                      </a:pPr>
                      <a:r>
                        <a:rPr lang="en-US" sz="2000" kern="100" dirty="0">
                          <a:solidFill>
                            <a:schemeClr val="tx1"/>
                          </a:solidFill>
                          <a:effectLst/>
                          <a:latin typeface="Times New Roman" panose="02020603050405020304" pitchFamily="18" charset="0"/>
                          <a:ea typeface="+mn-ea"/>
                          <a:cs typeface="Times New Roman" panose="02020603050405020304" pitchFamily="18" charset="0"/>
                        </a:rPr>
                        <a:t>2019</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40</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1766</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58532044"/>
                  </a:ext>
                </a:extLst>
              </a:tr>
            </a:tbl>
          </a:graphicData>
        </a:graphic>
      </p:graphicFrame>
      <p:graphicFrame>
        <p:nvGraphicFramePr>
          <p:cNvPr id="15" name="圖表 14">
            <a:extLst>
              <a:ext uri="{FF2B5EF4-FFF2-40B4-BE49-F238E27FC236}">
                <a16:creationId xmlns:a16="http://schemas.microsoft.com/office/drawing/2014/main" id="{F0004B69-BBBF-4471-8B6B-E3B88CFC5A20}"/>
              </a:ext>
            </a:extLst>
          </p:cNvPr>
          <p:cNvGraphicFramePr/>
          <p:nvPr>
            <p:extLst>
              <p:ext uri="{D42A27DB-BD31-4B8C-83A1-F6EECF244321}">
                <p14:modId xmlns:p14="http://schemas.microsoft.com/office/powerpoint/2010/main" val="3776240392"/>
              </p:ext>
            </p:extLst>
          </p:nvPr>
        </p:nvGraphicFramePr>
        <p:xfrm>
          <a:off x="5958038" y="1963555"/>
          <a:ext cx="5879631" cy="4292867"/>
        </p:xfrm>
        <a:graphic>
          <a:graphicData uri="http://schemas.openxmlformats.org/drawingml/2006/chart">
            <c:chart xmlns:c="http://schemas.openxmlformats.org/drawingml/2006/chart" xmlns:r="http://schemas.openxmlformats.org/officeDocument/2006/relationships" r:id="rId3"/>
          </a:graphicData>
        </a:graphic>
      </p:graphicFrame>
      <p:sp>
        <p:nvSpPr>
          <p:cNvPr id="16" name="文字方塊 15">
            <a:extLst>
              <a:ext uri="{FF2B5EF4-FFF2-40B4-BE49-F238E27FC236}">
                <a16:creationId xmlns:a16="http://schemas.microsoft.com/office/drawing/2014/main" id="{3CB72D9F-2AB1-42A8-AD92-76DA1649D3CE}"/>
              </a:ext>
            </a:extLst>
          </p:cNvPr>
          <p:cNvSpPr txBox="1"/>
          <p:nvPr/>
        </p:nvSpPr>
        <p:spPr>
          <a:xfrm>
            <a:off x="4336543" y="954726"/>
            <a:ext cx="3518912" cy="400110"/>
          </a:xfrm>
          <a:prstGeom prst="rect">
            <a:avLst/>
          </a:prstGeom>
          <a:noFill/>
        </p:spPr>
        <p:txBody>
          <a:bodyPr wrap="none" rtlCol="0">
            <a:spAutoFit/>
          </a:bodyPr>
          <a:lstStyle/>
          <a:p>
            <a:pPr algn="ctr"/>
            <a:r>
              <a:rPr lang="zh-TW" altLang="en-US" sz="2000" b="1" dirty="0"/>
              <a:t>廣告產業相關文獻產出量統計</a:t>
            </a:r>
          </a:p>
        </p:txBody>
      </p:sp>
    </p:spTree>
    <p:extLst>
      <p:ext uri="{BB962C8B-B14F-4D97-AF65-F5344CB8AC3E}">
        <p14:creationId xmlns:p14="http://schemas.microsoft.com/office/powerpoint/2010/main" val="2879708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42C0AD8-FFA2-4760-BFF6-A0C279A0D57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文字方塊 8">
            <a:extLst>
              <a:ext uri="{FF2B5EF4-FFF2-40B4-BE49-F238E27FC236}">
                <a16:creationId xmlns:a16="http://schemas.microsoft.com/office/drawing/2014/main" id="{7F6F295F-A577-4811-95C9-585F5113C6CE}"/>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13</a:t>
            </a:r>
            <a:endParaRPr lang="zh-TW" altLang="en-US" sz="2800" b="1" dirty="0">
              <a:latin typeface="Times New Roman" panose="02020603050405020304" pitchFamily="18" charset="0"/>
              <a:cs typeface="Times New Roman" panose="02020603050405020304" pitchFamily="18" charset="0"/>
            </a:endParaRPr>
          </a:p>
        </p:txBody>
      </p:sp>
      <p:graphicFrame>
        <p:nvGraphicFramePr>
          <p:cNvPr id="63" name="表格 62">
            <a:extLst>
              <a:ext uri="{FF2B5EF4-FFF2-40B4-BE49-F238E27FC236}">
                <a16:creationId xmlns:a16="http://schemas.microsoft.com/office/drawing/2014/main" id="{360F8383-051A-49CB-9D51-38D611CE46C0}"/>
              </a:ext>
            </a:extLst>
          </p:cNvPr>
          <p:cNvGraphicFramePr>
            <a:graphicFrameLocks noGrp="1"/>
          </p:cNvGraphicFramePr>
          <p:nvPr>
            <p:extLst>
              <p:ext uri="{D42A27DB-BD31-4B8C-83A1-F6EECF244321}">
                <p14:modId xmlns:p14="http://schemas.microsoft.com/office/powerpoint/2010/main" val="4020734153"/>
              </p:ext>
            </p:extLst>
          </p:nvPr>
        </p:nvGraphicFramePr>
        <p:xfrm>
          <a:off x="1360217" y="793751"/>
          <a:ext cx="9471565" cy="5678169"/>
        </p:xfrm>
        <a:graphic>
          <a:graphicData uri="http://schemas.openxmlformats.org/drawingml/2006/table">
            <a:tbl>
              <a:tblPr firstRow="1" firstCol="1" bandRow="1">
                <a:tableStyleId>{5C22544A-7EE6-4342-B048-85BDC9FD1C3A}</a:tableStyleId>
              </a:tblPr>
              <a:tblGrid>
                <a:gridCol w="1429097">
                  <a:extLst>
                    <a:ext uri="{9D8B030D-6E8A-4147-A177-3AD203B41FA5}">
                      <a16:colId xmlns:a16="http://schemas.microsoft.com/office/drawing/2014/main" val="3184863170"/>
                    </a:ext>
                  </a:extLst>
                </a:gridCol>
                <a:gridCol w="2746337">
                  <a:extLst>
                    <a:ext uri="{9D8B030D-6E8A-4147-A177-3AD203B41FA5}">
                      <a16:colId xmlns:a16="http://schemas.microsoft.com/office/drawing/2014/main" val="43641159"/>
                    </a:ext>
                  </a:extLst>
                </a:gridCol>
                <a:gridCol w="2778744">
                  <a:extLst>
                    <a:ext uri="{9D8B030D-6E8A-4147-A177-3AD203B41FA5}">
                      <a16:colId xmlns:a16="http://schemas.microsoft.com/office/drawing/2014/main" val="1172084534"/>
                    </a:ext>
                  </a:extLst>
                </a:gridCol>
                <a:gridCol w="2517387">
                  <a:extLst>
                    <a:ext uri="{9D8B030D-6E8A-4147-A177-3AD203B41FA5}">
                      <a16:colId xmlns:a16="http://schemas.microsoft.com/office/drawing/2014/main" val="3662266816"/>
                    </a:ext>
                  </a:extLst>
                </a:gridCol>
              </a:tblGrid>
              <a:tr h="405423">
                <a:tc>
                  <a:txBody>
                    <a:bodyPr/>
                    <a:lstStyle/>
                    <a:p>
                      <a:pPr algn="ctr">
                        <a:lnSpc>
                          <a:spcPts val="2200"/>
                        </a:lnSpc>
                        <a:spcAft>
                          <a:spcPts val="0"/>
                        </a:spcAft>
                      </a:pPr>
                      <a:r>
                        <a:rPr lang="zh-TW" sz="2000" kern="100">
                          <a:solidFill>
                            <a:schemeClr val="tx1"/>
                          </a:solidFill>
                          <a:effectLst/>
                          <a:latin typeface="Times New Roman" panose="02020603050405020304" pitchFamily="18" charset="0"/>
                          <a:ea typeface="+mn-ea"/>
                          <a:cs typeface="Times New Roman" panose="02020603050405020304" pitchFamily="18" charset="0"/>
                        </a:rPr>
                        <a:t>國家</a:t>
                      </a:r>
                    </a:p>
                  </a:txBody>
                  <a:tcPr marL="68580" marR="68580" marT="0" marB="0" anchor="ctr"/>
                </a:tc>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文獻數量</a:t>
                      </a:r>
                    </a:p>
                  </a:txBody>
                  <a:tcPr marL="68580" marR="68580" marT="0" marB="0" anchor="ctr"/>
                </a:tc>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百分比</a:t>
                      </a:r>
                    </a:p>
                  </a:txBody>
                  <a:tcPr marL="68580" marR="68580" marT="0" marB="0" anchor="ctr"/>
                </a:tc>
                <a:tc>
                  <a:txBody>
                    <a:bodyPr/>
                    <a:lstStyle/>
                    <a:p>
                      <a:pPr algn="ctr">
                        <a:lnSpc>
                          <a:spcPts val="2200"/>
                        </a:lnSpc>
                        <a:spcAft>
                          <a:spcPts val="0"/>
                        </a:spcAft>
                      </a:pPr>
                      <a:r>
                        <a:rPr lang="en-US" sz="2000" kern="100" dirty="0">
                          <a:solidFill>
                            <a:schemeClr val="tx1"/>
                          </a:solidFill>
                          <a:effectLst/>
                          <a:latin typeface="Times New Roman" panose="02020603050405020304" pitchFamily="18" charset="0"/>
                          <a:ea typeface="+mn-ea"/>
                          <a:cs typeface="Times New Roman" panose="02020603050405020304" pitchFamily="18" charset="0"/>
                        </a:rPr>
                        <a:t>SPLC</a:t>
                      </a:r>
                      <a:r>
                        <a:rPr lang="zh-TW" sz="2000" kern="100" dirty="0">
                          <a:solidFill>
                            <a:schemeClr val="tx1"/>
                          </a:solidFill>
                          <a:effectLst/>
                          <a:latin typeface="Times New Roman" panose="02020603050405020304" pitchFamily="18" charset="0"/>
                          <a:ea typeface="+mn-ea"/>
                          <a:cs typeface="Times New Roman" panose="02020603050405020304" pitchFamily="18" charset="0"/>
                        </a:rPr>
                        <a:t>平均值</a:t>
                      </a:r>
                    </a:p>
                  </a:txBody>
                  <a:tcPr marL="68580" marR="68580" marT="0" marB="0" anchor="ctr"/>
                </a:tc>
                <a:extLst>
                  <a:ext uri="{0D108BD9-81ED-4DB2-BD59-A6C34878D82A}">
                    <a16:rowId xmlns:a16="http://schemas.microsoft.com/office/drawing/2014/main" val="4182842647"/>
                  </a:ext>
                </a:extLst>
              </a:tr>
              <a:tr h="599146">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美國</a:t>
                      </a: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627</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35.50%</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185.78</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078148976"/>
                  </a:ext>
                </a:extLst>
              </a:tr>
              <a:tr h="498523">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中國大陸</a:t>
                      </a: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164</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9.29%</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119.97</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14119973"/>
                  </a:ext>
                </a:extLst>
              </a:tr>
              <a:tr h="537797">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西班牙</a:t>
                      </a: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94</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5.32%</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78.94</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45891506"/>
                  </a:ext>
                </a:extLst>
              </a:tr>
              <a:tr h="558800">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澳大利亞</a:t>
                      </a: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90</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5.10%</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37.50</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581723446"/>
                  </a:ext>
                </a:extLst>
              </a:tr>
              <a:tr h="528320">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德國</a:t>
                      </a: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82</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4.64%</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233.77</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638078436"/>
                  </a:ext>
                </a:extLst>
              </a:tr>
              <a:tr h="538480">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南韓</a:t>
                      </a: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71</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4.02%</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24.73</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210435862"/>
                  </a:ext>
                </a:extLst>
              </a:tr>
              <a:tr h="518160">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台灣</a:t>
                      </a: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66</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3.74%</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33.77</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06971692"/>
                  </a:ext>
                </a:extLst>
              </a:tr>
              <a:tr h="467360">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加拿大</a:t>
                      </a: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65</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3.68%</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417.58</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728982362"/>
                  </a:ext>
                </a:extLst>
              </a:tr>
              <a:tr h="518160">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英國</a:t>
                      </a: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62</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3.51%</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104.06</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408642875"/>
                  </a:ext>
                </a:extLst>
              </a:tr>
              <a:tr h="508000">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荷蘭</a:t>
                      </a:r>
                    </a:p>
                  </a:txBody>
                  <a:tcPr marL="68580" marR="68580" marT="0" marB="0" anchor="ctr"/>
                </a:tc>
                <a:tc>
                  <a:txBody>
                    <a:bodyPr/>
                    <a:lstStyle/>
                    <a:p>
                      <a:pPr algn="ctr">
                        <a:lnSpc>
                          <a:spcPts val="2200"/>
                        </a:lnSpc>
                        <a:spcAft>
                          <a:spcPts val="0"/>
                        </a:spcAft>
                      </a:pPr>
                      <a:r>
                        <a:rPr lang="en-US" sz="2000" kern="100">
                          <a:solidFill>
                            <a:srgbClr val="FF0000"/>
                          </a:solidFill>
                          <a:effectLst/>
                          <a:latin typeface="Times New Roman" panose="02020603050405020304" pitchFamily="18" charset="0"/>
                          <a:ea typeface="+mn-ea"/>
                          <a:cs typeface="Times New Roman" panose="02020603050405020304" pitchFamily="18" charset="0"/>
                        </a:rPr>
                        <a:t>57</a:t>
                      </a:r>
                      <a:endParaRPr lang="zh-TW" sz="2000" kern="10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3.23%</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121.11</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854888596"/>
                  </a:ext>
                </a:extLst>
              </a:tr>
            </a:tbl>
          </a:graphicData>
        </a:graphic>
      </p:graphicFrame>
      <p:sp>
        <p:nvSpPr>
          <p:cNvPr id="64" name="文字方塊 63">
            <a:extLst>
              <a:ext uri="{FF2B5EF4-FFF2-40B4-BE49-F238E27FC236}">
                <a16:creationId xmlns:a16="http://schemas.microsoft.com/office/drawing/2014/main" id="{AC80D12B-B242-4EE5-9073-5073D124F03B}"/>
              </a:ext>
            </a:extLst>
          </p:cNvPr>
          <p:cNvSpPr txBox="1"/>
          <p:nvPr/>
        </p:nvSpPr>
        <p:spPr>
          <a:xfrm>
            <a:off x="4977744" y="257145"/>
            <a:ext cx="2236510" cy="400110"/>
          </a:xfrm>
          <a:prstGeom prst="rect">
            <a:avLst/>
          </a:prstGeom>
          <a:noFill/>
        </p:spPr>
        <p:txBody>
          <a:bodyPr wrap="none" rtlCol="0">
            <a:spAutoFit/>
          </a:bodyPr>
          <a:lstStyle/>
          <a:p>
            <a:pPr algn="ctr"/>
            <a:r>
              <a:rPr lang="zh-TW" altLang="en-US" sz="2000" b="1" dirty="0"/>
              <a:t>文獻來源國家統計</a:t>
            </a:r>
          </a:p>
        </p:txBody>
      </p:sp>
    </p:spTree>
    <p:extLst>
      <p:ext uri="{BB962C8B-B14F-4D97-AF65-F5344CB8AC3E}">
        <p14:creationId xmlns:p14="http://schemas.microsoft.com/office/powerpoint/2010/main" val="4010154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42C0AD8-FFA2-4760-BFF6-A0C279A0D57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文字方塊 8">
            <a:extLst>
              <a:ext uri="{FF2B5EF4-FFF2-40B4-BE49-F238E27FC236}">
                <a16:creationId xmlns:a16="http://schemas.microsoft.com/office/drawing/2014/main" id="{7F6F295F-A577-4811-95C9-585F5113C6CE}"/>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14</a:t>
            </a:r>
            <a:endParaRPr lang="zh-TW" altLang="en-US" sz="2800" b="1" dirty="0">
              <a:latin typeface="Times New Roman" panose="02020603050405020304" pitchFamily="18" charset="0"/>
              <a:cs typeface="Times New Roman" panose="02020603050405020304" pitchFamily="18" charset="0"/>
            </a:endParaRPr>
          </a:p>
        </p:txBody>
      </p:sp>
      <p:sp>
        <p:nvSpPr>
          <p:cNvPr id="2" name="文字方塊 1">
            <a:extLst>
              <a:ext uri="{FF2B5EF4-FFF2-40B4-BE49-F238E27FC236}">
                <a16:creationId xmlns:a16="http://schemas.microsoft.com/office/drawing/2014/main" id="{DA205DC7-A7C8-4E8C-BD90-F735B4E526D8}"/>
              </a:ext>
            </a:extLst>
          </p:cNvPr>
          <p:cNvSpPr txBox="1"/>
          <p:nvPr/>
        </p:nvSpPr>
        <p:spPr>
          <a:xfrm>
            <a:off x="4694767" y="554546"/>
            <a:ext cx="2802466" cy="523220"/>
          </a:xfrm>
          <a:prstGeom prst="rect">
            <a:avLst/>
          </a:prstGeom>
          <a:noFill/>
        </p:spPr>
        <p:txBody>
          <a:bodyPr wrap="square" rtlCol="0">
            <a:spAutoFit/>
          </a:bodyPr>
          <a:lstStyle/>
          <a:p>
            <a:pPr algn="ctr"/>
            <a:r>
              <a:rPr lang="zh-TW" altLang="en-US" sz="2800" b="1" dirty="0"/>
              <a:t>主路徑分析方法</a:t>
            </a:r>
          </a:p>
        </p:txBody>
      </p:sp>
      <p:pic>
        <p:nvPicPr>
          <p:cNvPr id="63" name="圖片 62">
            <a:extLst>
              <a:ext uri="{FF2B5EF4-FFF2-40B4-BE49-F238E27FC236}">
                <a16:creationId xmlns:a16="http://schemas.microsoft.com/office/drawing/2014/main" id="{C80E1570-865A-4BAF-893C-339F05238D33}"/>
              </a:ext>
            </a:extLst>
          </p:cNvPr>
          <p:cNvPicPr/>
          <p:nvPr/>
        </p:nvPicPr>
        <p:blipFill>
          <a:blip r:embed="rId3">
            <a:extLst>
              <a:ext uri="{28A0092B-C50C-407E-A947-70E740481C1C}">
                <a14:useLocalDpi xmlns:a14="http://schemas.microsoft.com/office/drawing/2010/main" val="0"/>
              </a:ext>
            </a:extLst>
          </a:blip>
          <a:stretch>
            <a:fillRect/>
          </a:stretch>
        </p:blipFill>
        <p:spPr>
          <a:xfrm>
            <a:off x="436784" y="1565910"/>
            <a:ext cx="11318431" cy="4540270"/>
          </a:xfrm>
          <a:prstGeom prst="rect">
            <a:avLst/>
          </a:prstGeom>
        </p:spPr>
      </p:pic>
    </p:spTree>
    <p:extLst>
      <p:ext uri="{BB962C8B-B14F-4D97-AF65-F5344CB8AC3E}">
        <p14:creationId xmlns:p14="http://schemas.microsoft.com/office/powerpoint/2010/main" val="427281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A4F3003E-9967-4A1F-87CF-B6564E004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735" y="4010390"/>
            <a:ext cx="9326525" cy="2579315"/>
          </a:xfrm>
          <a:prstGeom prst="rect">
            <a:avLst/>
          </a:prstGeom>
        </p:spPr>
      </p:pic>
      <p:sp>
        <p:nvSpPr>
          <p:cNvPr id="2" name="矩形 1">
            <a:extLst>
              <a:ext uri="{FF2B5EF4-FFF2-40B4-BE49-F238E27FC236}">
                <a16:creationId xmlns:a16="http://schemas.microsoft.com/office/drawing/2014/main" id="{668532CD-8FE6-4254-BC79-0669727B0AD9}"/>
              </a:ext>
            </a:extLst>
          </p:cNvPr>
          <p:cNvSpPr/>
          <p:nvPr/>
        </p:nvSpPr>
        <p:spPr>
          <a:xfrm>
            <a:off x="1614376" y="1111977"/>
            <a:ext cx="9326526" cy="2806730"/>
          </a:xfrm>
          <a:prstGeom prst="rect">
            <a:avLst/>
          </a:prstGeom>
        </p:spPr>
        <p:txBody>
          <a:bodyPr wrap="square">
            <a:spAutoFit/>
          </a:bodyPr>
          <a:lstStyle/>
          <a:p>
            <a:pPr>
              <a:lnSpc>
                <a:spcPct val="150000"/>
              </a:lnSpc>
            </a:pPr>
            <a:r>
              <a:rPr lang="zh-TW" altLang="zh-TW" sz="2000" b="1" dirty="0">
                <a:latin typeface="Times New Roman" panose="02020603050405020304" pitchFamily="18" charset="0"/>
                <a:cs typeface="Times New Roman" panose="02020603050405020304" pitchFamily="18" charset="0"/>
              </a:rPr>
              <a:t>路徑</a:t>
            </a:r>
            <a:r>
              <a:rPr lang="en-US" altLang="zh-TW" sz="2000" b="1" dirty="0">
                <a:latin typeface="Times New Roman" panose="02020603050405020304" pitchFamily="18" charset="0"/>
                <a:cs typeface="Times New Roman" panose="02020603050405020304" pitchFamily="18" charset="0"/>
              </a:rPr>
              <a:t>1-1</a:t>
            </a:r>
          </a:p>
          <a:p>
            <a:pPr>
              <a:lnSpc>
                <a:spcPct val="150000"/>
              </a:lnSpc>
            </a:pPr>
            <a:r>
              <a:rPr lang="zh-TW" altLang="zh-TW" sz="2000" dirty="0">
                <a:latin typeface="Times New Roman" panose="02020603050405020304" pitchFamily="18" charset="0"/>
                <a:cs typeface="Times New Roman" panose="02020603050405020304" pitchFamily="18" charset="0"/>
              </a:rPr>
              <a:t>主要在探討</a:t>
            </a:r>
            <a:r>
              <a:rPr lang="zh-TW" altLang="zh-TW" sz="2000" dirty="0">
                <a:solidFill>
                  <a:srgbClr val="FF0000"/>
                </a:solidFill>
                <a:latin typeface="Times New Roman" panose="02020603050405020304" pitchFamily="18" charset="0"/>
                <a:cs typeface="Times New Roman" panose="02020603050405020304" pitchFamily="18" charset="0"/>
              </a:rPr>
              <a:t>廣告的目標技術</a:t>
            </a:r>
            <a:r>
              <a:rPr lang="zh-TW" altLang="zh-TW" sz="2000" dirty="0">
                <a:latin typeface="Times New Roman" panose="02020603050405020304" pitchFamily="18" charset="0"/>
                <a:cs typeface="Times New Roman" panose="02020603050405020304" pitchFamily="18" charset="0"/>
              </a:rPr>
              <a:t>對媒體與消費者的影響，並發展為</a:t>
            </a:r>
            <a:r>
              <a:rPr lang="zh-TW" altLang="zh-TW" sz="2000" dirty="0">
                <a:solidFill>
                  <a:srgbClr val="FF0000"/>
                </a:solidFill>
                <a:latin typeface="Times New Roman" panose="02020603050405020304" pitchFamily="18" charset="0"/>
                <a:cs typeface="Times New Roman" panose="02020603050405020304" pitchFamily="18" charset="0"/>
              </a:rPr>
              <a:t>搜尋引擎優化</a:t>
            </a:r>
            <a:r>
              <a:rPr lang="en-US" altLang="zh-TW" sz="2000" b="1" dirty="0">
                <a:solidFill>
                  <a:srgbClr val="FF0000"/>
                </a:solidFill>
                <a:latin typeface="Times New Roman" panose="02020603050405020304" pitchFamily="18" charset="0"/>
                <a:cs typeface="Times New Roman" panose="02020603050405020304" pitchFamily="18" charset="0"/>
              </a:rPr>
              <a:t>(</a:t>
            </a:r>
            <a:r>
              <a:rPr lang="en-US" altLang="zh-TW" sz="2000" dirty="0">
                <a:solidFill>
                  <a:srgbClr val="FF0000"/>
                </a:solidFill>
                <a:latin typeface="Times New Roman" panose="02020603050405020304" pitchFamily="18" charset="0"/>
                <a:cs typeface="Times New Roman" panose="02020603050405020304" pitchFamily="18" charset="0"/>
              </a:rPr>
              <a:t>search engine optimization, SEO</a:t>
            </a:r>
            <a:r>
              <a:rPr lang="en-US" altLang="zh-TW" sz="2000" b="1" dirty="0">
                <a:solidFill>
                  <a:srgbClr val="FF0000"/>
                </a:solidFill>
                <a:latin typeface="Times New Roman" panose="02020603050405020304" pitchFamily="18" charset="0"/>
                <a:cs typeface="Times New Roman" panose="02020603050405020304" pitchFamily="18" charset="0"/>
              </a:rPr>
              <a:t>)</a:t>
            </a:r>
            <a:r>
              <a:rPr lang="zh-TW" altLang="zh-TW" sz="2000" dirty="0">
                <a:solidFill>
                  <a:srgbClr val="FF0000"/>
                </a:solidFill>
                <a:latin typeface="Times New Roman" panose="02020603050405020304" pitchFamily="18" charset="0"/>
                <a:cs typeface="Times New Roman" panose="02020603050405020304" pitchFamily="18" charset="0"/>
              </a:rPr>
              <a:t>與關鍵字廣告</a:t>
            </a:r>
            <a:r>
              <a:rPr lang="en-US" altLang="zh-TW" sz="2000" b="1" dirty="0">
                <a:solidFill>
                  <a:srgbClr val="FF0000"/>
                </a:solidFill>
                <a:latin typeface="Times New Roman" panose="02020603050405020304" pitchFamily="18" charset="0"/>
                <a:cs typeface="Times New Roman" panose="02020603050405020304" pitchFamily="18" charset="0"/>
              </a:rPr>
              <a:t>(</a:t>
            </a:r>
            <a:r>
              <a:rPr lang="en-US" altLang="zh-TW" sz="2000" dirty="0">
                <a:solidFill>
                  <a:srgbClr val="FF0000"/>
                </a:solidFill>
                <a:latin typeface="Times New Roman" panose="02020603050405020304" pitchFamily="18" charset="0"/>
                <a:cs typeface="Times New Roman" panose="02020603050405020304" pitchFamily="18" charset="0"/>
              </a:rPr>
              <a:t>pay per click, PPC</a:t>
            </a:r>
            <a:r>
              <a:rPr lang="en-US" altLang="zh-TW" sz="2000" b="1" dirty="0">
                <a:solidFill>
                  <a:srgbClr val="FF0000"/>
                </a:solidFill>
                <a:latin typeface="Times New Roman" panose="02020603050405020304" pitchFamily="18" charset="0"/>
                <a:cs typeface="Times New Roman" panose="02020603050405020304" pitchFamily="18" charset="0"/>
              </a:rPr>
              <a:t>)</a:t>
            </a:r>
            <a:r>
              <a:rPr lang="zh-TW" altLang="zh-TW" sz="2000" dirty="0">
                <a:latin typeface="Times New Roman" panose="02020603050405020304" pitchFamily="18" charset="0"/>
                <a:cs typeface="Times New Roman" panose="02020603050405020304" pitchFamily="18" charset="0"/>
              </a:rPr>
              <a:t>的研究</a:t>
            </a:r>
            <a:r>
              <a:rPr lang="zh-TW" altLang="en-US" sz="2000" dirty="0">
                <a:latin typeface="Times New Roman" panose="02020603050405020304" pitchFamily="18" charset="0"/>
                <a:cs typeface="Times New Roman" panose="02020603050405020304" pitchFamily="18" charset="0"/>
              </a:rPr>
              <a:t>且在尾端探討了</a:t>
            </a:r>
            <a:r>
              <a:rPr lang="zh-TW" altLang="en-US" sz="2000" dirty="0">
                <a:solidFill>
                  <a:srgbClr val="FF0000"/>
                </a:solidFill>
                <a:latin typeface="Times New Roman" panose="02020603050405020304" pitchFamily="18" charset="0"/>
                <a:cs typeface="Times New Roman" panose="02020603050405020304" pitchFamily="18" charset="0"/>
              </a:rPr>
              <a:t>針對性廣告</a:t>
            </a:r>
            <a:r>
              <a:rPr lang="en-US" altLang="zh-TW" sz="2000" dirty="0">
                <a:solidFill>
                  <a:srgbClr val="FF0000"/>
                </a:solidFill>
                <a:latin typeface="Times New Roman" panose="02020603050405020304" pitchFamily="18" charset="0"/>
                <a:cs typeface="Times New Roman" panose="02020603050405020304" pitchFamily="18" charset="0"/>
              </a:rPr>
              <a:t>(targeting advertising)</a:t>
            </a:r>
            <a:r>
              <a:rPr lang="zh-TW" altLang="en-US" sz="2000" dirty="0">
                <a:latin typeface="Times New Roman" panose="02020603050405020304" pitchFamily="18" charset="0"/>
                <a:cs typeface="Times New Roman" panose="02020603050405020304" pitchFamily="18" charset="0"/>
              </a:rPr>
              <a:t>對</a:t>
            </a:r>
            <a:r>
              <a:rPr lang="zh-TW" altLang="en-US" sz="2000" dirty="0">
                <a:solidFill>
                  <a:srgbClr val="FF0000"/>
                </a:solidFill>
                <a:latin typeface="Times New Roman" panose="02020603050405020304" pitchFamily="18" charset="0"/>
                <a:cs typeface="Times New Roman" panose="02020603050405020304" pitchFamily="18" charset="0"/>
              </a:rPr>
              <a:t>消費者隱私</a:t>
            </a:r>
            <a:r>
              <a:rPr lang="zh-TW" altLang="en-US" sz="2000" dirty="0">
                <a:latin typeface="Times New Roman" panose="02020603050405020304" pitchFamily="18" charset="0"/>
                <a:cs typeface="Times New Roman" panose="02020603050405020304" pitchFamily="18" charset="0"/>
              </a:rPr>
              <a:t>的影響</a:t>
            </a:r>
            <a:endParaRPr lang="en-US" altLang="zh-TW" sz="2000" dirty="0">
              <a:latin typeface="Times New Roman" panose="02020603050405020304" pitchFamily="18" charset="0"/>
              <a:cs typeface="Times New Roman" panose="02020603050405020304" pitchFamily="18" charset="0"/>
            </a:endParaRPr>
          </a:p>
          <a:p>
            <a:pPr>
              <a:lnSpc>
                <a:spcPct val="150000"/>
              </a:lnSpc>
            </a:pPr>
            <a:r>
              <a:rPr lang="zh-TW" altLang="zh-TW" sz="2000" b="1" dirty="0">
                <a:latin typeface="Times New Roman" panose="02020603050405020304" pitchFamily="18" charset="0"/>
                <a:cs typeface="Times New Roman" panose="02020603050405020304" pitchFamily="18" charset="0"/>
              </a:rPr>
              <a:t>路徑</a:t>
            </a:r>
            <a:r>
              <a:rPr lang="en-US" altLang="zh-TW" sz="2000" b="1" dirty="0">
                <a:latin typeface="Times New Roman" panose="02020603050405020304" pitchFamily="18" charset="0"/>
                <a:cs typeface="Times New Roman" panose="02020603050405020304" pitchFamily="18" charset="0"/>
              </a:rPr>
              <a:t>1-2</a:t>
            </a:r>
          </a:p>
          <a:p>
            <a:pPr>
              <a:lnSpc>
                <a:spcPct val="150000"/>
              </a:lnSpc>
            </a:pPr>
            <a:r>
              <a:rPr lang="zh-TW" altLang="zh-TW" sz="2000" dirty="0">
                <a:latin typeface="Times New Roman" panose="02020603050405020304" pitchFamily="18" charset="0"/>
                <a:cs typeface="Times New Roman" panose="02020603050405020304" pitchFamily="18" charset="0"/>
              </a:rPr>
              <a:t>著重在</a:t>
            </a:r>
            <a:r>
              <a:rPr lang="zh-TW" altLang="zh-TW" sz="2000" dirty="0">
                <a:solidFill>
                  <a:srgbClr val="FF0000"/>
                </a:solidFill>
                <a:latin typeface="Times New Roman" panose="02020603050405020304" pitchFamily="18" charset="0"/>
                <a:cs typeface="Times New Roman" panose="02020603050405020304" pitchFamily="18" charset="0"/>
              </a:rPr>
              <a:t>搜尋引擎廣告</a:t>
            </a:r>
            <a:r>
              <a:rPr lang="en-US" altLang="zh-TW" sz="2000" dirty="0">
                <a:solidFill>
                  <a:srgbClr val="FF0000"/>
                </a:solidFill>
                <a:latin typeface="Times New Roman" panose="02020603050405020304" pitchFamily="18" charset="0"/>
                <a:cs typeface="Times New Roman" panose="02020603050405020304" pitchFamily="18" charset="0"/>
              </a:rPr>
              <a:t>(search engine marketing, SEM)</a:t>
            </a:r>
            <a:r>
              <a:rPr lang="zh-TW" altLang="en-US" sz="2000" dirty="0">
                <a:latin typeface="Times New Roman" panose="02020603050405020304" pitchFamily="18" charset="0"/>
                <a:cs typeface="Times New Roman" panose="02020603050405020304" pitchFamily="18" charset="0"/>
              </a:rPr>
              <a:t>的</a:t>
            </a:r>
            <a:r>
              <a:rPr lang="zh-TW" altLang="zh-TW" sz="2000" dirty="0">
                <a:latin typeface="Times New Roman" panose="02020603050405020304" pitchFamily="18" charset="0"/>
                <a:cs typeface="Times New Roman" panose="02020603050405020304" pitchFamily="18" charset="0"/>
              </a:rPr>
              <a:t>相關發展</a:t>
            </a:r>
            <a:endParaRPr lang="zh-TW" altLang="en-US" sz="2000" dirty="0">
              <a:latin typeface="Times New Roman" panose="02020603050405020304" pitchFamily="18" charset="0"/>
              <a:cs typeface="Times New Roman" panose="02020603050405020304" pitchFamily="18" charset="0"/>
            </a:endParaRPr>
          </a:p>
        </p:txBody>
      </p:sp>
      <p:sp>
        <p:nvSpPr>
          <p:cNvPr id="4" name="文字方塊 3">
            <a:extLst>
              <a:ext uri="{FF2B5EF4-FFF2-40B4-BE49-F238E27FC236}">
                <a16:creationId xmlns:a16="http://schemas.microsoft.com/office/drawing/2014/main" id="{FDB74F87-8596-4934-971A-6A920DF9061D}"/>
              </a:ext>
            </a:extLst>
          </p:cNvPr>
          <p:cNvSpPr txBox="1"/>
          <p:nvPr/>
        </p:nvSpPr>
        <p:spPr>
          <a:xfrm>
            <a:off x="1614376" y="476226"/>
            <a:ext cx="9326526" cy="707886"/>
          </a:xfrm>
          <a:prstGeom prst="rect">
            <a:avLst/>
          </a:prstGeom>
          <a:noFill/>
        </p:spPr>
        <p:txBody>
          <a:bodyPr wrap="square" rtlCol="0">
            <a:spAutoFit/>
          </a:bodyPr>
          <a:lstStyle/>
          <a:p>
            <a:r>
              <a:rPr lang="zh-TW" altLang="en-US" sz="2000" b="1" dirty="0">
                <a:latin typeface="Times New Roman" panose="02020603050405020304" pitchFamily="18" charset="0"/>
                <a:cs typeface="Times New Roman" panose="02020603050405020304" pitchFamily="18" charset="0"/>
              </a:rPr>
              <a:t>第一階段：</a:t>
            </a:r>
            <a:r>
              <a:rPr lang="en-US" altLang="zh-TW" sz="2000" b="1" dirty="0">
                <a:latin typeface="Times New Roman" panose="02020603050405020304" pitchFamily="18" charset="0"/>
                <a:cs typeface="Times New Roman" panose="02020603050405020304" pitchFamily="18" charset="0"/>
              </a:rPr>
              <a:t> 2009</a:t>
            </a:r>
            <a:r>
              <a:rPr lang="zh-TW" altLang="zh-TW" sz="2000" b="1" dirty="0">
                <a:latin typeface="Times New Roman" panose="02020603050405020304" pitchFamily="18" charset="0"/>
                <a:cs typeface="Times New Roman" panose="02020603050405020304" pitchFamily="18" charset="0"/>
              </a:rPr>
              <a:t>年至</a:t>
            </a:r>
            <a:r>
              <a:rPr lang="en-US" altLang="zh-TW" sz="2000" b="1" dirty="0">
                <a:latin typeface="Times New Roman" panose="02020603050405020304" pitchFamily="18" charset="0"/>
                <a:cs typeface="Times New Roman" panose="02020603050405020304" pitchFamily="18" charset="0"/>
              </a:rPr>
              <a:t>2013</a:t>
            </a:r>
            <a:r>
              <a:rPr lang="zh-TW" altLang="zh-TW" sz="2000" b="1" dirty="0">
                <a:latin typeface="Times New Roman" panose="02020603050405020304" pitchFamily="18" charset="0"/>
                <a:cs typeface="Times New Roman" panose="02020603050405020304" pitchFamily="18" charset="0"/>
              </a:rPr>
              <a:t>年。本階段主要討論廣告目標技術的發展、</a:t>
            </a:r>
            <a:r>
              <a:rPr lang="zh-TW" altLang="en-US" sz="2000" b="1" dirty="0">
                <a:latin typeface="Times New Roman" panose="02020603050405020304" pitchFamily="18" charset="0"/>
                <a:cs typeface="Times New Roman" panose="02020603050405020304" pitchFamily="18" charset="0"/>
              </a:rPr>
              <a:t>搜尋引擎優化</a:t>
            </a:r>
            <a:r>
              <a:rPr lang="zh-TW" altLang="zh-TW" sz="2000" b="1" dirty="0">
                <a:latin typeface="Times New Roman" panose="02020603050405020304" pitchFamily="18" charset="0"/>
                <a:cs typeface="Times New Roman" panose="02020603050405020304" pitchFamily="18" charset="0"/>
              </a:rPr>
              <a:t>與</a:t>
            </a:r>
            <a:r>
              <a:rPr lang="zh-TW" altLang="en-US" sz="2000" b="1" dirty="0">
                <a:latin typeface="Times New Roman" panose="02020603050405020304" pitchFamily="18" charset="0"/>
                <a:cs typeface="Times New Roman" panose="02020603050405020304" pitchFamily="18" charset="0"/>
              </a:rPr>
              <a:t>關鍵字廣告</a:t>
            </a:r>
            <a:r>
              <a:rPr lang="zh-TW" altLang="zh-TW" sz="2000" b="1" dirty="0">
                <a:latin typeface="Times New Roman" panose="02020603050405020304" pitchFamily="18" charset="0"/>
                <a:cs typeface="Times New Roman" panose="02020603050405020304" pitchFamily="18" charset="0"/>
              </a:rPr>
              <a:t>的相關整合與運用。</a:t>
            </a:r>
            <a:endParaRPr lang="zh-TW" altLang="en-US" sz="2000" b="1" dirty="0">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1DF7584A-9C01-4E18-B241-7A0468CEF94B}"/>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15</a:t>
            </a:r>
            <a:endParaRPr lang="zh-TW" altLang="en-US" sz="2800" b="1"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86E98792-2F12-4AE0-938F-43545B9F2C28}"/>
              </a:ext>
            </a:extLst>
          </p:cNvPr>
          <p:cNvSpPr txBox="1"/>
          <p:nvPr/>
        </p:nvSpPr>
        <p:spPr>
          <a:xfrm>
            <a:off x="4323235" y="4246106"/>
            <a:ext cx="1051932" cy="369332"/>
          </a:xfrm>
          <a:prstGeom prst="rect">
            <a:avLst/>
          </a:prstGeom>
          <a:noFill/>
          <a:ln>
            <a:solidFill>
              <a:schemeClr val="tx1"/>
            </a:solidFill>
          </a:ln>
        </p:spPr>
        <p:txBody>
          <a:bodyPr wrap="square" rtlCol="0">
            <a:spAutoFit/>
          </a:bodyPr>
          <a:lstStyle/>
          <a:p>
            <a:pPr algn="ctr"/>
            <a:r>
              <a:rPr lang="zh-TW" altLang="en-US" dirty="0">
                <a:latin typeface="Times New Roman" panose="02020603050405020304" pitchFamily="18" charset="0"/>
                <a:cs typeface="Times New Roman" panose="02020603050405020304" pitchFamily="18" charset="0"/>
              </a:rPr>
              <a:t>路徑</a:t>
            </a:r>
            <a:r>
              <a:rPr lang="en-US" altLang="zh-TW" dirty="0">
                <a:latin typeface="Times New Roman" panose="02020603050405020304" pitchFamily="18" charset="0"/>
                <a:cs typeface="Times New Roman" panose="02020603050405020304" pitchFamily="18" charset="0"/>
              </a:rPr>
              <a:t>1-1</a:t>
            </a:r>
            <a:endParaRPr lang="zh-TW" altLang="en-US" dirty="0">
              <a:latin typeface="Times New Roman" panose="02020603050405020304" pitchFamily="18" charset="0"/>
              <a:cs typeface="Times New Roman" panose="02020603050405020304" pitchFamily="18" charset="0"/>
            </a:endParaRPr>
          </a:p>
        </p:txBody>
      </p:sp>
      <p:sp>
        <p:nvSpPr>
          <p:cNvPr id="9" name="文字方塊 8">
            <a:extLst>
              <a:ext uri="{FF2B5EF4-FFF2-40B4-BE49-F238E27FC236}">
                <a16:creationId xmlns:a16="http://schemas.microsoft.com/office/drawing/2014/main" id="{13DE1E8F-F425-4BA0-B273-5525A79182C7}"/>
              </a:ext>
            </a:extLst>
          </p:cNvPr>
          <p:cNvSpPr txBox="1"/>
          <p:nvPr/>
        </p:nvSpPr>
        <p:spPr>
          <a:xfrm>
            <a:off x="2476901" y="6334780"/>
            <a:ext cx="1051932" cy="369332"/>
          </a:xfrm>
          <a:prstGeom prst="rect">
            <a:avLst/>
          </a:prstGeom>
          <a:noFill/>
          <a:ln>
            <a:solidFill>
              <a:schemeClr val="tx1"/>
            </a:solidFill>
          </a:ln>
        </p:spPr>
        <p:txBody>
          <a:bodyPr wrap="square" rtlCol="0">
            <a:spAutoFit/>
          </a:bodyPr>
          <a:lstStyle/>
          <a:p>
            <a:pPr algn="ctr"/>
            <a:r>
              <a:rPr lang="zh-TW" altLang="en-US" dirty="0">
                <a:latin typeface="Times New Roman" panose="02020603050405020304" pitchFamily="18" charset="0"/>
                <a:cs typeface="Times New Roman" panose="02020603050405020304" pitchFamily="18" charset="0"/>
              </a:rPr>
              <a:t>路徑</a:t>
            </a:r>
            <a:r>
              <a:rPr lang="en-US" altLang="zh-TW" dirty="0">
                <a:latin typeface="Times New Roman" panose="02020603050405020304" pitchFamily="18" charset="0"/>
                <a:cs typeface="Times New Roman" panose="02020603050405020304" pitchFamily="18" charset="0"/>
              </a:rPr>
              <a:t>1-2</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619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68532CD-8FE6-4254-BC79-0669727B0AD9}"/>
              </a:ext>
            </a:extLst>
          </p:cNvPr>
          <p:cNvSpPr/>
          <p:nvPr/>
        </p:nvSpPr>
        <p:spPr>
          <a:xfrm>
            <a:off x="1614376" y="1434648"/>
            <a:ext cx="9326526" cy="2806730"/>
          </a:xfrm>
          <a:prstGeom prst="rect">
            <a:avLst/>
          </a:prstGeom>
        </p:spPr>
        <p:txBody>
          <a:bodyPr wrap="square">
            <a:spAutoFit/>
          </a:bodyPr>
          <a:lstStyle/>
          <a:p>
            <a:pPr>
              <a:lnSpc>
                <a:spcPct val="150000"/>
              </a:lnSpc>
            </a:pPr>
            <a:r>
              <a:rPr lang="zh-TW" altLang="zh-TW" sz="2000" b="1" dirty="0">
                <a:latin typeface="Times New Roman" panose="02020603050405020304" pitchFamily="18" charset="0"/>
                <a:cs typeface="Times New Roman" panose="02020603050405020304" pitchFamily="18" charset="0"/>
              </a:rPr>
              <a:t>路徑</a:t>
            </a:r>
            <a:r>
              <a:rPr lang="en-US" altLang="zh-TW" sz="2000" b="1" dirty="0">
                <a:latin typeface="Times New Roman" panose="02020603050405020304" pitchFamily="18" charset="0"/>
                <a:cs typeface="Times New Roman" panose="02020603050405020304" pitchFamily="18" charset="0"/>
              </a:rPr>
              <a:t>2-1</a:t>
            </a:r>
          </a:p>
          <a:p>
            <a:pPr>
              <a:lnSpc>
                <a:spcPct val="150000"/>
              </a:lnSpc>
            </a:pPr>
            <a:r>
              <a:rPr lang="zh-TW" altLang="zh-TW" sz="2000" dirty="0">
                <a:solidFill>
                  <a:srgbClr val="FF0000"/>
                </a:solidFill>
                <a:latin typeface="Times New Roman" panose="02020603050405020304" pitchFamily="18" charset="0"/>
                <a:cs typeface="Times New Roman" panose="02020603050405020304" pitchFamily="18" charset="0"/>
              </a:rPr>
              <a:t>關鍵字廣告</a:t>
            </a:r>
            <a:r>
              <a:rPr lang="zh-TW" altLang="zh-TW" sz="2000" dirty="0">
                <a:latin typeface="Times New Roman" panose="02020603050405020304" pitchFamily="18" charset="0"/>
                <a:cs typeface="Times New Roman" panose="02020603050405020304" pitchFamily="18" charset="0"/>
              </a:rPr>
              <a:t>已經成為廣告中被大量運用的策略</a:t>
            </a:r>
            <a:r>
              <a:rPr lang="zh-TW" altLang="en-US" sz="2000" dirty="0">
                <a:latin typeface="Times New Roman" panose="02020603050405020304" pitchFamily="18" charset="0"/>
                <a:cs typeface="Times New Roman" panose="02020603050405020304" pitchFamily="18" charset="0"/>
              </a:rPr>
              <a:t>，</a:t>
            </a:r>
            <a:r>
              <a:rPr lang="zh-TW" altLang="zh-TW" sz="2000" dirty="0">
                <a:latin typeface="Times New Roman" panose="02020603050405020304" pitchFamily="18" charset="0"/>
                <a:cs typeface="Times New Roman" panose="02020603050405020304" pitchFamily="18" charset="0"/>
              </a:rPr>
              <a:t>此路徑上的文獻資料都離不開</a:t>
            </a:r>
            <a:r>
              <a:rPr lang="zh-TW" altLang="zh-TW" sz="2000" dirty="0">
                <a:solidFill>
                  <a:srgbClr val="FF0000"/>
                </a:solidFill>
                <a:latin typeface="Times New Roman" panose="02020603050405020304" pitchFamily="18" charset="0"/>
                <a:cs typeface="Times New Roman" panose="02020603050405020304" pitchFamily="18" charset="0"/>
              </a:rPr>
              <a:t>預算與成本</a:t>
            </a:r>
            <a:r>
              <a:rPr lang="zh-TW" altLang="zh-TW" sz="2000" dirty="0">
                <a:latin typeface="Times New Roman" panose="02020603050405020304" pitchFamily="18" charset="0"/>
                <a:cs typeface="Times New Roman" panose="02020603050405020304" pitchFamily="18" charset="0"/>
              </a:rPr>
              <a:t>的討論</a:t>
            </a:r>
            <a:r>
              <a:rPr lang="zh-TW" altLang="en-US"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a:p>
            <a:pPr>
              <a:lnSpc>
                <a:spcPct val="150000"/>
              </a:lnSpc>
            </a:pPr>
            <a:r>
              <a:rPr lang="zh-TW" altLang="zh-TW" sz="2000" b="1" dirty="0">
                <a:latin typeface="Times New Roman" panose="02020603050405020304" pitchFamily="18" charset="0"/>
                <a:cs typeface="Times New Roman" panose="02020603050405020304" pitchFamily="18" charset="0"/>
              </a:rPr>
              <a:t>路徑</a:t>
            </a:r>
            <a:r>
              <a:rPr lang="en-US" altLang="zh-TW" sz="2000" b="1" dirty="0">
                <a:latin typeface="Times New Roman" panose="02020603050405020304" pitchFamily="18" charset="0"/>
                <a:cs typeface="Times New Roman" panose="02020603050405020304" pitchFamily="18" charset="0"/>
              </a:rPr>
              <a:t>2-2</a:t>
            </a:r>
            <a:r>
              <a:rPr lang="zh-TW" altLang="en-US" sz="2000" b="1" dirty="0">
                <a:latin typeface="Times New Roman" panose="02020603050405020304" pitchFamily="18" charset="0"/>
                <a:cs typeface="Times New Roman" panose="02020603050405020304" pitchFamily="18" charset="0"/>
              </a:rPr>
              <a:t>、</a:t>
            </a:r>
            <a:r>
              <a:rPr lang="zh-TW" altLang="zh-TW" sz="2000" b="1" dirty="0">
                <a:latin typeface="Times New Roman" panose="02020603050405020304" pitchFamily="18" charset="0"/>
                <a:cs typeface="Times New Roman" panose="02020603050405020304" pitchFamily="18" charset="0"/>
              </a:rPr>
              <a:t>路徑</a:t>
            </a:r>
            <a:r>
              <a:rPr lang="en-US" altLang="zh-TW" sz="2000" b="1" dirty="0">
                <a:latin typeface="Times New Roman" panose="02020603050405020304" pitchFamily="18" charset="0"/>
                <a:cs typeface="Times New Roman" panose="02020603050405020304" pitchFamily="18" charset="0"/>
              </a:rPr>
              <a:t>2-3</a:t>
            </a:r>
          </a:p>
          <a:p>
            <a:pPr>
              <a:lnSpc>
                <a:spcPct val="150000"/>
              </a:lnSpc>
            </a:pPr>
            <a:r>
              <a:rPr lang="zh-TW" altLang="zh-TW" sz="2000" dirty="0">
                <a:latin typeface="Times New Roman" panose="02020603050405020304" pitchFamily="18" charset="0"/>
                <a:cs typeface="Times New Roman" panose="02020603050405020304" pitchFamily="18" charset="0"/>
              </a:rPr>
              <a:t>分別探討</a:t>
            </a:r>
            <a:r>
              <a:rPr lang="zh-TW" altLang="zh-TW" sz="2000" dirty="0">
                <a:solidFill>
                  <a:srgbClr val="FF0000"/>
                </a:solidFill>
                <a:latin typeface="Times New Roman" panose="02020603050405020304" pitchFamily="18" charset="0"/>
                <a:cs typeface="Times New Roman" panose="02020603050405020304" pitchFamily="18" charset="0"/>
              </a:rPr>
              <a:t>程序化</a:t>
            </a:r>
            <a:r>
              <a:rPr lang="zh-TW" altLang="en-US" sz="2000" dirty="0">
                <a:solidFill>
                  <a:srgbClr val="FF0000"/>
                </a:solidFill>
                <a:latin typeface="Times New Roman" panose="02020603050405020304" pitchFamily="18" charset="0"/>
                <a:cs typeface="Times New Roman" panose="02020603050405020304" pitchFamily="18" charset="0"/>
              </a:rPr>
              <a:t>廣告</a:t>
            </a:r>
            <a:r>
              <a:rPr lang="en-US" altLang="zh-TW" sz="2000" dirty="0">
                <a:solidFill>
                  <a:srgbClr val="FF0000"/>
                </a:solidFill>
                <a:latin typeface="Times New Roman" panose="02020603050405020304" pitchFamily="18" charset="0"/>
                <a:cs typeface="Times New Roman" panose="02020603050405020304" pitchFamily="18" charset="0"/>
              </a:rPr>
              <a:t>(programmatic advertising, PA)</a:t>
            </a:r>
            <a:r>
              <a:rPr lang="zh-TW" altLang="zh-TW" sz="2000" dirty="0">
                <a:solidFill>
                  <a:srgbClr val="FF0000"/>
                </a:solidFill>
                <a:latin typeface="Times New Roman" panose="02020603050405020304" pitchFamily="18" charset="0"/>
                <a:cs typeface="Times New Roman" panose="02020603050405020304" pitchFamily="18" charset="0"/>
              </a:rPr>
              <a:t>與行動廣告</a:t>
            </a:r>
            <a:r>
              <a:rPr lang="en-US" altLang="zh-TW" sz="2000" dirty="0">
                <a:solidFill>
                  <a:srgbClr val="FF0000"/>
                </a:solidFill>
                <a:latin typeface="Times New Roman" panose="02020603050405020304" pitchFamily="18" charset="0"/>
                <a:cs typeface="Times New Roman" panose="02020603050405020304" pitchFamily="18" charset="0"/>
              </a:rPr>
              <a:t>(mobile advertising)</a:t>
            </a:r>
            <a:r>
              <a:rPr lang="zh-TW" altLang="zh-TW" sz="2000" dirty="0">
                <a:latin typeface="Times New Roman" panose="02020603050405020304" pitchFamily="18" charset="0"/>
                <a:cs typeface="Times New Roman" panose="02020603050405020304" pitchFamily="18" charset="0"/>
              </a:rPr>
              <a:t>，而兩者的共同點是都離不開</a:t>
            </a:r>
            <a:r>
              <a:rPr lang="zh-TW" altLang="zh-TW" sz="2000" dirty="0">
                <a:solidFill>
                  <a:srgbClr val="FF0000"/>
                </a:solidFill>
                <a:latin typeface="Times New Roman" panose="02020603050405020304" pitchFamily="18" charset="0"/>
                <a:cs typeface="Times New Roman" panose="02020603050405020304" pitchFamily="18" charset="0"/>
              </a:rPr>
              <a:t>消費者隱私權與倫理問題</a:t>
            </a:r>
            <a:r>
              <a:rPr lang="zh-TW" altLang="zh-TW" sz="2000" dirty="0">
                <a:latin typeface="Times New Roman" panose="02020603050405020304" pitchFamily="18" charset="0"/>
                <a:cs typeface="Times New Roman" panose="02020603050405020304" pitchFamily="18" charset="0"/>
              </a:rPr>
              <a:t>的討論。</a:t>
            </a:r>
          </a:p>
        </p:txBody>
      </p:sp>
      <p:sp>
        <p:nvSpPr>
          <p:cNvPr id="4" name="文字方塊 3">
            <a:extLst>
              <a:ext uri="{FF2B5EF4-FFF2-40B4-BE49-F238E27FC236}">
                <a16:creationId xmlns:a16="http://schemas.microsoft.com/office/drawing/2014/main" id="{FDB74F87-8596-4934-971A-6A920DF9061D}"/>
              </a:ext>
            </a:extLst>
          </p:cNvPr>
          <p:cNvSpPr txBox="1"/>
          <p:nvPr/>
        </p:nvSpPr>
        <p:spPr>
          <a:xfrm>
            <a:off x="1614376" y="476226"/>
            <a:ext cx="9326526" cy="1015663"/>
          </a:xfrm>
          <a:prstGeom prst="rect">
            <a:avLst/>
          </a:prstGeom>
          <a:noFill/>
        </p:spPr>
        <p:txBody>
          <a:bodyPr wrap="square" rtlCol="0">
            <a:spAutoFit/>
          </a:bodyPr>
          <a:lstStyle/>
          <a:p>
            <a:r>
              <a:rPr lang="zh-TW" altLang="en-US" sz="2000" b="1" dirty="0">
                <a:latin typeface="Times New Roman" panose="02020603050405020304" pitchFamily="18" charset="0"/>
                <a:cs typeface="Times New Roman" panose="02020603050405020304" pitchFamily="18" charset="0"/>
              </a:rPr>
              <a:t>第二階段：</a:t>
            </a:r>
            <a:r>
              <a:rPr lang="en-US" altLang="zh-TW" sz="2000" b="1" dirty="0">
                <a:latin typeface="Times New Roman" panose="02020603050405020304" pitchFamily="18" charset="0"/>
                <a:cs typeface="Times New Roman" panose="02020603050405020304" pitchFamily="18" charset="0"/>
              </a:rPr>
              <a:t> 2014</a:t>
            </a:r>
            <a:r>
              <a:rPr lang="zh-TW" altLang="zh-TW" sz="2000" b="1" dirty="0">
                <a:latin typeface="Times New Roman" panose="02020603050405020304" pitchFamily="18" charset="0"/>
                <a:cs typeface="Times New Roman" panose="02020603050405020304" pitchFamily="18" charset="0"/>
              </a:rPr>
              <a:t>年至</a:t>
            </a:r>
            <a:r>
              <a:rPr lang="zh-TW" altLang="en-US" sz="2000" b="1" dirty="0">
                <a:latin typeface="Times New Roman" panose="02020603050405020304" pitchFamily="18" charset="0"/>
                <a:cs typeface="Times New Roman" panose="02020603050405020304" pitchFamily="18" charset="0"/>
              </a:rPr>
              <a:t>今</a:t>
            </a:r>
            <a:r>
              <a:rPr lang="zh-TW" altLang="zh-TW" sz="2000" b="1" dirty="0">
                <a:latin typeface="Times New Roman" panose="02020603050405020304" pitchFamily="18" charset="0"/>
                <a:cs typeface="Times New Roman" panose="02020603050405020304" pitchFamily="18" charset="0"/>
              </a:rPr>
              <a:t>。本階段主要討論廣告產業中</a:t>
            </a:r>
            <a:r>
              <a:rPr lang="en-US" altLang="zh-TW" sz="2000" b="1" dirty="0">
                <a:latin typeface="Times New Roman" panose="02020603050405020304" pitchFamily="18" charset="0"/>
                <a:cs typeface="Times New Roman" panose="02020603050405020304" pitchFamily="18" charset="0"/>
              </a:rPr>
              <a:t>PPC</a:t>
            </a:r>
            <a:r>
              <a:rPr lang="zh-TW" altLang="zh-TW" sz="2000" b="1" dirty="0">
                <a:latin typeface="Times New Roman" panose="02020603050405020304" pitchFamily="18" charset="0"/>
                <a:cs typeface="Times New Roman" panose="02020603050405020304" pitchFamily="18" charset="0"/>
              </a:rPr>
              <a:t>的整合與應用，其相關探討幾乎都提及了策略的成本與預算，在後期則是討論了數位廣告的新技術如程序化廣告與行動廣告。</a:t>
            </a:r>
            <a:endParaRPr lang="zh-TW" altLang="en-US" sz="2000" b="1" dirty="0">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1DF7584A-9C01-4E18-B241-7A0468CEF94B}"/>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16</a:t>
            </a:r>
            <a:endParaRPr lang="zh-TW" altLang="en-US" sz="2800" b="1" dirty="0">
              <a:latin typeface="Times New Roman" panose="02020603050405020304" pitchFamily="18" charset="0"/>
              <a:cs typeface="Times New Roman" panose="02020603050405020304" pitchFamily="18" charset="0"/>
            </a:endParaRPr>
          </a:p>
        </p:txBody>
      </p:sp>
      <p:grpSp>
        <p:nvGrpSpPr>
          <p:cNvPr id="8" name="群組 7">
            <a:extLst>
              <a:ext uri="{FF2B5EF4-FFF2-40B4-BE49-F238E27FC236}">
                <a16:creationId xmlns:a16="http://schemas.microsoft.com/office/drawing/2014/main" id="{E7B7200B-AB40-4BBE-8A4E-226EE0C6BD53}"/>
              </a:ext>
            </a:extLst>
          </p:cNvPr>
          <p:cNvGrpSpPr/>
          <p:nvPr/>
        </p:nvGrpSpPr>
        <p:grpSpPr>
          <a:xfrm>
            <a:off x="1614374" y="4396794"/>
            <a:ext cx="9326523" cy="2599413"/>
            <a:chOff x="1737447" y="2216360"/>
            <a:chExt cx="8717106" cy="2425280"/>
          </a:xfrm>
        </p:grpSpPr>
        <p:sp>
          <p:nvSpPr>
            <p:cNvPr id="9" name="文字方塊 8">
              <a:extLst>
                <a:ext uri="{FF2B5EF4-FFF2-40B4-BE49-F238E27FC236}">
                  <a16:creationId xmlns:a16="http://schemas.microsoft.com/office/drawing/2014/main" id="{025A3761-70FC-41D5-8655-17D7696F5E4D}"/>
                </a:ext>
              </a:extLst>
            </p:cNvPr>
            <p:cNvSpPr txBox="1"/>
            <p:nvPr/>
          </p:nvSpPr>
          <p:spPr>
            <a:xfrm rot="2785787">
              <a:off x="3818903" y="2565806"/>
              <a:ext cx="864083" cy="276999"/>
            </a:xfrm>
            <a:prstGeom prst="rect">
              <a:avLst/>
            </a:prstGeom>
            <a:noFill/>
            <a:ln>
              <a:noFill/>
            </a:ln>
          </p:spPr>
          <p:txBody>
            <a:bodyPr wrap="none" rtlCol="0">
              <a:spAutoFit/>
            </a:bodyPr>
            <a:lstStyle/>
            <a:p>
              <a:r>
                <a:rPr lang="en-US" altLang="zh-TW" sz="1200" dirty="0">
                  <a:solidFill>
                    <a:schemeClr val="bg2">
                      <a:lumMod val="75000"/>
                    </a:schemeClr>
                  </a:solidFill>
                  <a:latin typeface="Times New Roman" panose="02020603050405020304" pitchFamily="18" charset="0"/>
                  <a:cs typeface="Times New Roman" panose="02020603050405020304" pitchFamily="18" charset="0"/>
                </a:rPr>
                <a:t>YaoM2011</a:t>
              </a:r>
              <a:endParaRPr lang="zh-TW" altLang="en-US" sz="1200"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10" name="橢圓 9">
              <a:extLst>
                <a:ext uri="{FF2B5EF4-FFF2-40B4-BE49-F238E27FC236}">
                  <a16:creationId xmlns:a16="http://schemas.microsoft.com/office/drawing/2014/main" id="{4C433232-37B3-4A54-AE14-9191F9452E24}"/>
                </a:ext>
              </a:extLst>
            </p:cNvPr>
            <p:cNvSpPr/>
            <p:nvPr/>
          </p:nvSpPr>
          <p:spPr>
            <a:xfrm>
              <a:off x="1737447" y="2889782"/>
              <a:ext cx="205880" cy="20588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CD3EA52A-AFC0-4999-8459-AA3B60ACED44}"/>
                </a:ext>
              </a:extLst>
            </p:cNvPr>
            <p:cNvSpPr/>
            <p:nvPr/>
          </p:nvSpPr>
          <p:spPr>
            <a:xfrm>
              <a:off x="2429841" y="3501909"/>
              <a:ext cx="205880" cy="20588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2">
                    <a:lumMod val="75000"/>
                  </a:schemeClr>
                </a:solidFill>
              </a:endParaRPr>
            </a:p>
          </p:txBody>
        </p:sp>
        <p:sp>
          <p:nvSpPr>
            <p:cNvPr id="12" name="橢圓 11">
              <a:extLst>
                <a:ext uri="{FF2B5EF4-FFF2-40B4-BE49-F238E27FC236}">
                  <a16:creationId xmlns:a16="http://schemas.microsoft.com/office/drawing/2014/main" id="{8E629652-9BAD-4730-B89F-E55486710D01}"/>
                </a:ext>
              </a:extLst>
            </p:cNvPr>
            <p:cNvSpPr/>
            <p:nvPr/>
          </p:nvSpPr>
          <p:spPr>
            <a:xfrm>
              <a:off x="2429840" y="2278888"/>
              <a:ext cx="205880" cy="20588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B7F09803-A33F-4A75-BFDB-E45DB47E5593}"/>
                </a:ext>
              </a:extLst>
            </p:cNvPr>
            <p:cNvSpPr/>
            <p:nvPr/>
          </p:nvSpPr>
          <p:spPr>
            <a:xfrm>
              <a:off x="3122234" y="3501909"/>
              <a:ext cx="205880" cy="20588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2">
                    <a:lumMod val="75000"/>
                  </a:schemeClr>
                </a:solidFill>
              </a:endParaRPr>
            </a:p>
          </p:txBody>
        </p:sp>
        <p:sp>
          <p:nvSpPr>
            <p:cNvPr id="14" name="橢圓 13">
              <a:extLst>
                <a:ext uri="{FF2B5EF4-FFF2-40B4-BE49-F238E27FC236}">
                  <a16:creationId xmlns:a16="http://schemas.microsoft.com/office/drawing/2014/main" id="{E621B323-C786-433E-B0B8-A0A475E9C709}"/>
                </a:ext>
              </a:extLst>
            </p:cNvPr>
            <p:cNvSpPr/>
            <p:nvPr/>
          </p:nvSpPr>
          <p:spPr>
            <a:xfrm>
              <a:off x="3814627" y="3501909"/>
              <a:ext cx="205880" cy="20588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2">
                    <a:lumMod val="75000"/>
                  </a:schemeClr>
                </a:solidFill>
              </a:endParaRPr>
            </a:p>
          </p:txBody>
        </p:sp>
        <p:sp>
          <p:nvSpPr>
            <p:cNvPr id="15" name="橢圓 14">
              <a:extLst>
                <a:ext uri="{FF2B5EF4-FFF2-40B4-BE49-F238E27FC236}">
                  <a16:creationId xmlns:a16="http://schemas.microsoft.com/office/drawing/2014/main" id="{F5989201-2B59-4942-A39E-BDFF9D901022}"/>
                </a:ext>
              </a:extLst>
            </p:cNvPr>
            <p:cNvSpPr/>
            <p:nvPr/>
          </p:nvSpPr>
          <p:spPr>
            <a:xfrm>
              <a:off x="3122234" y="2278888"/>
              <a:ext cx="205880" cy="20588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4FE095C3-3A59-4EE9-B259-C2F8BCB9EBA7}"/>
                </a:ext>
              </a:extLst>
            </p:cNvPr>
            <p:cNvSpPr/>
            <p:nvPr/>
          </p:nvSpPr>
          <p:spPr>
            <a:xfrm>
              <a:off x="3814627" y="2278888"/>
              <a:ext cx="205880" cy="20588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FAF24FAE-EE97-4A44-96D7-FCA868C94EDF}"/>
                </a:ext>
              </a:extLst>
            </p:cNvPr>
            <p:cNvSpPr/>
            <p:nvPr/>
          </p:nvSpPr>
          <p:spPr>
            <a:xfrm>
              <a:off x="4507020" y="2889168"/>
              <a:ext cx="205880" cy="2058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bg2">
                    <a:lumMod val="75000"/>
                  </a:schemeClr>
                </a:solidFill>
              </a:endParaRPr>
            </a:p>
          </p:txBody>
        </p:sp>
        <p:sp>
          <p:nvSpPr>
            <p:cNvPr id="18" name="橢圓 17">
              <a:extLst>
                <a:ext uri="{FF2B5EF4-FFF2-40B4-BE49-F238E27FC236}">
                  <a16:creationId xmlns:a16="http://schemas.microsoft.com/office/drawing/2014/main" id="{B1E9D7C3-69C5-4B87-BF44-4373D61BDA11}"/>
                </a:ext>
              </a:extLst>
            </p:cNvPr>
            <p:cNvSpPr/>
            <p:nvPr/>
          </p:nvSpPr>
          <p:spPr>
            <a:xfrm>
              <a:off x="5199413" y="2889167"/>
              <a:ext cx="205880" cy="2058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2">
                    <a:lumMod val="75000"/>
                  </a:schemeClr>
                </a:solidFill>
              </a:endParaRPr>
            </a:p>
          </p:txBody>
        </p:sp>
        <p:sp>
          <p:nvSpPr>
            <p:cNvPr id="19" name="橢圓 18">
              <a:extLst>
                <a:ext uri="{FF2B5EF4-FFF2-40B4-BE49-F238E27FC236}">
                  <a16:creationId xmlns:a16="http://schemas.microsoft.com/office/drawing/2014/main" id="{7CA5D02A-78BE-476B-9585-6FC33D84EDCD}"/>
                </a:ext>
              </a:extLst>
            </p:cNvPr>
            <p:cNvSpPr/>
            <p:nvPr/>
          </p:nvSpPr>
          <p:spPr>
            <a:xfrm>
              <a:off x="5891806" y="2889782"/>
              <a:ext cx="205880" cy="2058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2">
                    <a:lumMod val="75000"/>
                  </a:schemeClr>
                </a:solidFill>
              </a:endParaRPr>
            </a:p>
          </p:txBody>
        </p:sp>
        <p:sp>
          <p:nvSpPr>
            <p:cNvPr id="20" name="橢圓 19">
              <a:extLst>
                <a:ext uri="{FF2B5EF4-FFF2-40B4-BE49-F238E27FC236}">
                  <a16:creationId xmlns:a16="http://schemas.microsoft.com/office/drawing/2014/main" id="{CDF94AF2-9FF9-4778-AAC3-90835B86BD70}"/>
                </a:ext>
              </a:extLst>
            </p:cNvPr>
            <p:cNvSpPr/>
            <p:nvPr/>
          </p:nvSpPr>
          <p:spPr>
            <a:xfrm>
              <a:off x="6584200" y="2889782"/>
              <a:ext cx="205880" cy="2058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2">
                    <a:lumMod val="75000"/>
                  </a:schemeClr>
                </a:solidFill>
              </a:endParaRPr>
            </a:p>
          </p:txBody>
        </p:sp>
        <p:sp>
          <p:nvSpPr>
            <p:cNvPr id="21" name="橢圓 20">
              <a:extLst>
                <a:ext uri="{FF2B5EF4-FFF2-40B4-BE49-F238E27FC236}">
                  <a16:creationId xmlns:a16="http://schemas.microsoft.com/office/drawing/2014/main" id="{493FB82D-F6B5-41FF-930C-2BF98D1EC42A}"/>
                </a:ext>
              </a:extLst>
            </p:cNvPr>
            <p:cNvSpPr/>
            <p:nvPr/>
          </p:nvSpPr>
          <p:spPr>
            <a:xfrm>
              <a:off x="7276594" y="2889782"/>
              <a:ext cx="205880" cy="2058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2">
                    <a:lumMod val="75000"/>
                  </a:schemeClr>
                </a:solidFill>
              </a:endParaRPr>
            </a:p>
          </p:txBody>
        </p:sp>
        <p:sp>
          <p:nvSpPr>
            <p:cNvPr id="22" name="橢圓 21">
              <a:extLst>
                <a:ext uri="{FF2B5EF4-FFF2-40B4-BE49-F238E27FC236}">
                  <a16:creationId xmlns:a16="http://schemas.microsoft.com/office/drawing/2014/main" id="{141CD876-E52B-433F-BB90-FAF90980BDC1}"/>
                </a:ext>
              </a:extLst>
            </p:cNvPr>
            <p:cNvSpPr/>
            <p:nvPr/>
          </p:nvSpPr>
          <p:spPr>
            <a:xfrm>
              <a:off x="7964768" y="2889167"/>
              <a:ext cx="205880" cy="2058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2">
                    <a:lumMod val="75000"/>
                  </a:schemeClr>
                </a:solidFill>
              </a:endParaRPr>
            </a:p>
          </p:txBody>
        </p:sp>
        <p:sp>
          <p:nvSpPr>
            <p:cNvPr id="23" name="橢圓 22">
              <a:extLst>
                <a:ext uri="{FF2B5EF4-FFF2-40B4-BE49-F238E27FC236}">
                  <a16:creationId xmlns:a16="http://schemas.microsoft.com/office/drawing/2014/main" id="{D93C6F62-5F55-4737-B322-A5A430A06DF4}"/>
                </a:ext>
              </a:extLst>
            </p:cNvPr>
            <p:cNvSpPr/>
            <p:nvPr/>
          </p:nvSpPr>
          <p:spPr>
            <a:xfrm>
              <a:off x="8661379" y="3501909"/>
              <a:ext cx="205880" cy="205880"/>
            </a:xfrm>
            <a:prstGeom prst="ellipse">
              <a:avLst/>
            </a:prstGeom>
            <a:solidFill>
              <a:srgbClr val="33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2">
                    <a:lumMod val="75000"/>
                  </a:schemeClr>
                </a:solidFill>
              </a:endParaRPr>
            </a:p>
          </p:txBody>
        </p:sp>
        <p:sp>
          <p:nvSpPr>
            <p:cNvPr id="24" name="橢圓 23">
              <a:extLst>
                <a:ext uri="{FF2B5EF4-FFF2-40B4-BE49-F238E27FC236}">
                  <a16:creationId xmlns:a16="http://schemas.microsoft.com/office/drawing/2014/main" id="{4B3B9CED-E218-4EA0-92E4-D829A5FA5E06}"/>
                </a:ext>
              </a:extLst>
            </p:cNvPr>
            <p:cNvSpPr/>
            <p:nvPr/>
          </p:nvSpPr>
          <p:spPr>
            <a:xfrm>
              <a:off x="8661379" y="2278888"/>
              <a:ext cx="205880" cy="205880"/>
            </a:xfrm>
            <a:prstGeom prst="ellipse">
              <a:avLst/>
            </a:prstGeom>
            <a:solidFill>
              <a:srgbClr val="33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2">
                    <a:lumMod val="75000"/>
                  </a:schemeClr>
                </a:solidFill>
              </a:endParaRPr>
            </a:p>
          </p:txBody>
        </p:sp>
        <p:cxnSp>
          <p:nvCxnSpPr>
            <p:cNvPr id="25" name="直線單箭頭接點 24">
              <a:extLst>
                <a:ext uri="{FF2B5EF4-FFF2-40B4-BE49-F238E27FC236}">
                  <a16:creationId xmlns:a16="http://schemas.microsoft.com/office/drawing/2014/main" id="{DD0A4138-6D88-4FB0-B380-27E2DA89BBDA}"/>
                </a:ext>
              </a:extLst>
            </p:cNvPr>
            <p:cNvCxnSpPr>
              <a:cxnSpLocks/>
              <a:stCxn id="10" idx="5"/>
              <a:endCxn id="11" idx="1"/>
            </p:cNvCxnSpPr>
            <p:nvPr/>
          </p:nvCxnSpPr>
          <p:spPr>
            <a:xfrm>
              <a:off x="1913176" y="3065511"/>
              <a:ext cx="546816" cy="466549"/>
            </a:xfrm>
            <a:prstGeom prst="straightConnector1">
              <a:avLst/>
            </a:prstGeom>
            <a:ln w="88900">
              <a:solidFill>
                <a:schemeClr val="bg2">
                  <a:lumMod val="9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26" name="直線單箭頭接點 25">
              <a:extLst>
                <a:ext uri="{FF2B5EF4-FFF2-40B4-BE49-F238E27FC236}">
                  <a16:creationId xmlns:a16="http://schemas.microsoft.com/office/drawing/2014/main" id="{AFB68B39-1AA9-4E37-B15F-88608808397B}"/>
                </a:ext>
              </a:extLst>
            </p:cNvPr>
            <p:cNvCxnSpPr>
              <a:cxnSpLocks/>
              <a:stCxn id="12" idx="6"/>
              <a:endCxn id="15" idx="2"/>
            </p:cNvCxnSpPr>
            <p:nvPr/>
          </p:nvCxnSpPr>
          <p:spPr>
            <a:xfrm>
              <a:off x="2635720" y="2381828"/>
              <a:ext cx="486514" cy="0"/>
            </a:xfrm>
            <a:prstGeom prst="straightConnector1">
              <a:avLst/>
            </a:prstGeom>
            <a:ln w="82550">
              <a:solidFill>
                <a:schemeClr val="bg2">
                  <a:lumMod val="9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27" name="直線單箭頭接點 26">
              <a:extLst>
                <a:ext uri="{FF2B5EF4-FFF2-40B4-BE49-F238E27FC236}">
                  <a16:creationId xmlns:a16="http://schemas.microsoft.com/office/drawing/2014/main" id="{DBF677FF-AB19-4FB5-928B-9F31DE39B0DD}"/>
                </a:ext>
              </a:extLst>
            </p:cNvPr>
            <p:cNvCxnSpPr>
              <a:cxnSpLocks/>
              <a:stCxn id="17" idx="6"/>
              <a:endCxn id="18" idx="2"/>
            </p:cNvCxnSpPr>
            <p:nvPr/>
          </p:nvCxnSpPr>
          <p:spPr>
            <a:xfrm flipV="1">
              <a:off x="4712900" y="2992108"/>
              <a:ext cx="486514" cy="1"/>
            </a:xfrm>
            <a:prstGeom prst="straightConnector1">
              <a:avLst/>
            </a:prstGeom>
            <a:ln w="76200">
              <a:solidFill>
                <a:schemeClr val="bg2">
                  <a:lumMod val="9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28" name="直線單箭頭接點 27">
              <a:extLst>
                <a:ext uri="{FF2B5EF4-FFF2-40B4-BE49-F238E27FC236}">
                  <a16:creationId xmlns:a16="http://schemas.microsoft.com/office/drawing/2014/main" id="{D081A565-CEAF-4BA1-9EC7-F12FA1C8EBD8}"/>
                </a:ext>
              </a:extLst>
            </p:cNvPr>
            <p:cNvCxnSpPr>
              <a:cxnSpLocks/>
              <a:stCxn id="18" idx="6"/>
              <a:endCxn id="19" idx="2"/>
            </p:cNvCxnSpPr>
            <p:nvPr/>
          </p:nvCxnSpPr>
          <p:spPr>
            <a:xfrm>
              <a:off x="5405293" y="2992108"/>
              <a:ext cx="486514" cy="615"/>
            </a:xfrm>
            <a:prstGeom prst="straightConnector1">
              <a:avLst/>
            </a:prstGeom>
            <a:ln w="69850">
              <a:solidFill>
                <a:schemeClr val="bg2">
                  <a:lumMod val="9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29" name="直線單箭頭接點 28">
              <a:extLst>
                <a:ext uri="{FF2B5EF4-FFF2-40B4-BE49-F238E27FC236}">
                  <a16:creationId xmlns:a16="http://schemas.microsoft.com/office/drawing/2014/main" id="{F764F684-E4BC-4E84-8BFE-2AC1374A05BC}"/>
                </a:ext>
              </a:extLst>
            </p:cNvPr>
            <p:cNvCxnSpPr>
              <a:cxnSpLocks/>
              <a:stCxn id="11" idx="6"/>
              <a:endCxn id="13" idx="2"/>
            </p:cNvCxnSpPr>
            <p:nvPr/>
          </p:nvCxnSpPr>
          <p:spPr>
            <a:xfrm flipV="1">
              <a:off x="2635721" y="3604849"/>
              <a:ext cx="486514" cy="1"/>
            </a:xfrm>
            <a:prstGeom prst="straightConnector1">
              <a:avLst/>
            </a:prstGeom>
            <a:ln w="63500">
              <a:solidFill>
                <a:schemeClr val="bg2">
                  <a:lumMod val="9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30" name="直線單箭頭接點 29">
              <a:extLst>
                <a:ext uri="{FF2B5EF4-FFF2-40B4-BE49-F238E27FC236}">
                  <a16:creationId xmlns:a16="http://schemas.microsoft.com/office/drawing/2014/main" id="{E6DCFB4A-922E-4E7F-8C49-6DCE975ED998}"/>
                </a:ext>
              </a:extLst>
            </p:cNvPr>
            <p:cNvCxnSpPr>
              <a:cxnSpLocks/>
              <a:stCxn id="10" idx="7"/>
              <a:endCxn id="12" idx="3"/>
            </p:cNvCxnSpPr>
            <p:nvPr/>
          </p:nvCxnSpPr>
          <p:spPr>
            <a:xfrm flipV="1">
              <a:off x="1913176" y="2454617"/>
              <a:ext cx="546815" cy="465316"/>
            </a:xfrm>
            <a:prstGeom prst="straightConnector1">
              <a:avLst/>
            </a:prstGeom>
            <a:ln w="57150">
              <a:solidFill>
                <a:schemeClr val="bg2">
                  <a:lumMod val="9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31" name="直線單箭頭接點 30">
              <a:extLst>
                <a:ext uri="{FF2B5EF4-FFF2-40B4-BE49-F238E27FC236}">
                  <a16:creationId xmlns:a16="http://schemas.microsoft.com/office/drawing/2014/main" id="{361A921E-5B6A-400E-9C50-AA623B056D39}"/>
                </a:ext>
              </a:extLst>
            </p:cNvPr>
            <p:cNvCxnSpPr>
              <a:cxnSpLocks/>
              <a:stCxn id="15" idx="6"/>
              <a:endCxn id="16" idx="2"/>
            </p:cNvCxnSpPr>
            <p:nvPr/>
          </p:nvCxnSpPr>
          <p:spPr>
            <a:xfrm>
              <a:off x="3328114" y="2381828"/>
              <a:ext cx="486514" cy="0"/>
            </a:xfrm>
            <a:prstGeom prst="straightConnector1">
              <a:avLst/>
            </a:prstGeom>
            <a:ln w="50800">
              <a:solidFill>
                <a:schemeClr val="bg2">
                  <a:lumMod val="9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32" name="直線單箭頭接點 31">
              <a:extLst>
                <a:ext uri="{FF2B5EF4-FFF2-40B4-BE49-F238E27FC236}">
                  <a16:creationId xmlns:a16="http://schemas.microsoft.com/office/drawing/2014/main" id="{3C028480-43FA-4CA9-9DE2-419FA14FD82E}"/>
                </a:ext>
              </a:extLst>
            </p:cNvPr>
            <p:cNvCxnSpPr>
              <a:cxnSpLocks/>
              <a:stCxn id="22" idx="7"/>
              <a:endCxn id="24" idx="3"/>
            </p:cNvCxnSpPr>
            <p:nvPr/>
          </p:nvCxnSpPr>
          <p:spPr>
            <a:xfrm flipV="1">
              <a:off x="8140497" y="2454617"/>
              <a:ext cx="551033" cy="464701"/>
            </a:xfrm>
            <a:prstGeom prst="straightConnector1">
              <a:avLst/>
            </a:prstGeom>
            <a:ln w="44450">
              <a:solidFill>
                <a:schemeClr val="bg2">
                  <a:lumMod val="9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33" name="直線單箭頭接點 32">
              <a:extLst>
                <a:ext uri="{FF2B5EF4-FFF2-40B4-BE49-F238E27FC236}">
                  <a16:creationId xmlns:a16="http://schemas.microsoft.com/office/drawing/2014/main" id="{763E2163-B8A4-469B-912F-C51E5AED683B}"/>
                </a:ext>
              </a:extLst>
            </p:cNvPr>
            <p:cNvCxnSpPr>
              <a:cxnSpLocks/>
              <a:stCxn id="22" idx="5"/>
              <a:endCxn id="23" idx="1"/>
            </p:cNvCxnSpPr>
            <p:nvPr/>
          </p:nvCxnSpPr>
          <p:spPr>
            <a:xfrm>
              <a:off x="8140497" y="3064896"/>
              <a:ext cx="551033" cy="467163"/>
            </a:xfrm>
            <a:prstGeom prst="straightConnector1">
              <a:avLst/>
            </a:prstGeom>
            <a:ln w="44450">
              <a:solidFill>
                <a:schemeClr val="bg2">
                  <a:lumMod val="9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34" name="直線單箭頭接點 33">
              <a:extLst>
                <a:ext uri="{FF2B5EF4-FFF2-40B4-BE49-F238E27FC236}">
                  <a16:creationId xmlns:a16="http://schemas.microsoft.com/office/drawing/2014/main" id="{C927B01E-F942-420C-A021-FED3469CEDE4}"/>
                </a:ext>
              </a:extLst>
            </p:cNvPr>
            <p:cNvCxnSpPr>
              <a:cxnSpLocks/>
              <a:stCxn id="13" idx="6"/>
              <a:endCxn id="14" idx="2"/>
            </p:cNvCxnSpPr>
            <p:nvPr/>
          </p:nvCxnSpPr>
          <p:spPr>
            <a:xfrm>
              <a:off x="3328114" y="3604849"/>
              <a:ext cx="486514" cy="0"/>
            </a:xfrm>
            <a:prstGeom prst="straightConnector1">
              <a:avLst/>
            </a:prstGeom>
            <a:ln w="38100">
              <a:solidFill>
                <a:schemeClr val="bg2">
                  <a:lumMod val="9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35" name="直線單箭頭接點 34">
              <a:extLst>
                <a:ext uri="{FF2B5EF4-FFF2-40B4-BE49-F238E27FC236}">
                  <a16:creationId xmlns:a16="http://schemas.microsoft.com/office/drawing/2014/main" id="{28A89F30-D24A-4A8A-91A7-EF942758D4B9}"/>
                </a:ext>
              </a:extLst>
            </p:cNvPr>
            <p:cNvCxnSpPr>
              <a:cxnSpLocks/>
              <a:stCxn id="14" idx="7"/>
              <a:endCxn id="17" idx="3"/>
            </p:cNvCxnSpPr>
            <p:nvPr/>
          </p:nvCxnSpPr>
          <p:spPr>
            <a:xfrm flipV="1">
              <a:off x="3990357" y="3064897"/>
              <a:ext cx="546814" cy="467162"/>
            </a:xfrm>
            <a:prstGeom prst="straightConnector1">
              <a:avLst/>
            </a:prstGeom>
            <a:ln w="31750">
              <a:solidFill>
                <a:schemeClr val="bg2">
                  <a:lumMod val="9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36" name="直線單箭頭接點 35">
              <a:extLst>
                <a:ext uri="{FF2B5EF4-FFF2-40B4-BE49-F238E27FC236}">
                  <a16:creationId xmlns:a16="http://schemas.microsoft.com/office/drawing/2014/main" id="{A0CBCB8E-A118-4962-B84C-2FC3D5A53CBD}"/>
                </a:ext>
              </a:extLst>
            </p:cNvPr>
            <p:cNvCxnSpPr>
              <a:cxnSpLocks/>
              <a:stCxn id="16" idx="5"/>
              <a:endCxn id="17" idx="1"/>
            </p:cNvCxnSpPr>
            <p:nvPr/>
          </p:nvCxnSpPr>
          <p:spPr>
            <a:xfrm>
              <a:off x="3990357" y="2454617"/>
              <a:ext cx="546814" cy="464702"/>
            </a:xfrm>
            <a:prstGeom prst="straightConnector1">
              <a:avLst/>
            </a:prstGeom>
            <a:ln w="25400">
              <a:solidFill>
                <a:schemeClr val="bg2">
                  <a:lumMod val="9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37" name="直線單箭頭接點 36">
              <a:extLst>
                <a:ext uri="{FF2B5EF4-FFF2-40B4-BE49-F238E27FC236}">
                  <a16:creationId xmlns:a16="http://schemas.microsoft.com/office/drawing/2014/main" id="{738C493A-A780-460E-B108-2AEE81B58B5C}"/>
                </a:ext>
              </a:extLst>
            </p:cNvPr>
            <p:cNvCxnSpPr>
              <a:cxnSpLocks/>
              <a:stCxn id="21" idx="6"/>
              <a:endCxn id="22" idx="2"/>
            </p:cNvCxnSpPr>
            <p:nvPr/>
          </p:nvCxnSpPr>
          <p:spPr>
            <a:xfrm flipV="1">
              <a:off x="7482473" y="2992108"/>
              <a:ext cx="482295" cy="615"/>
            </a:xfrm>
            <a:prstGeom prst="straightConnector1">
              <a:avLst/>
            </a:prstGeom>
            <a:ln w="19050">
              <a:solidFill>
                <a:schemeClr val="bg2">
                  <a:lumMod val="9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38" name="直線單箭頭接點 37">
              <a:extLst>
                <a:ext uri="{FF2B5EF4-FFF2-40B4-BE49-F238E27FC236}">
                  <a16:creationId xmlns:a16="http://schemas.microsoft.com/office/drawing/2014/main" id="{833F059D-C308-465E-98E8-2FBF9E63E115}"/>
                </a:ext>
              </a:extLst>
            </p:cNvPr>
            <p:cNvCxnSpPr>
              <a:cxnSpLocks/>
              <a:stCxn id="20" idx="6"/>
              <a:endCxn id="21" idx="2"/>
            </p:cNvCxnSpPr>
            <p:nvPr/>
          </p:nvCxnSpPr>
          <p:spPr>
            <a:xfrm>
              <a:off x="6790080" y="2992722"/>
              <a:ext cx="486514" cy="0"/>
            </a:xfrm>
            <a:prstGeom prst="straightConnector1">
              <a:avLst/>
            </a:prstGeom>
            <a:ln w="12700">
              <a:solidFill>
                <a:schemeClr val="bg2">
                  <a:lumMod val="90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39" name="直線單箭頭接點 38">
              <a:extLst>
                <a:ext uri="{FF2B5EF4-FFF2-40B4-BE49-F238E27FC236}">
                  <a16:creationId xmlns:a16="http://schemas.microsoft.com/office/drawing/2014/main" id="{A673E339-4D91-4859-81FE-80C4F2309080}"/>
                </a:ext>
              </a:extLst>
            </p:cNvPr>
            <p:cNvCxnSpPr/>
            <p:nvPr/>
          </p:nvCxnSpPr>
          <p:spPr>
            <a:xfrm>
              <a:off x="6097687" y="2992107"/>
              <a:ext cx="486514" cy="0"/>
            </a:xfrm>
            <a:prstGeom prst="straightConnector1">
              <a:avLst/>
            </a:prstGeom>
            <a:ln w="6350">
              <a:solidFill>
                <a:schemeClr val="bg2">
                  <a:lumMod val="90000"/>
                </a:schemeClr>
              </a:solidFill>
              <a:tailEnd type="triangle"/>
            </a:ln>
          </p:spPr>
          <p:style>
            <a:lnRef idx="1">
              <a:schemeClr val="accent3"/>
            </a:lnRef>
            <a:fillRef idx="0">
              <a:schemeClr val="accent3"/>
            </a:fillRef>
            <a:effectRef idx="0">
              <a:schemeClr val="accent3"/>
            </a:effectRef>
            <a:fontRef idx="minor">
              <a:schemeClr val="tx1"/>
            </a:fontRef>
          </p:style>
        </p:cxnSp>
        <p:sp>
          <p:nvSpPr>
            <p:cNvPr id="40" name="文字方塊 39">
              <a:extLst>
                <a:ext uri="{FF2B5EF4-FFF2-40B4-BE49-F238E27FC236}">
                  <a16:creationId xmlns:a16="http://schemas.microsoft.com/office/drawing/2014/main" id="{49ABDD1A-6A33-4C1D-A25D-6CAAF6A852FB}"/>
                </a:ext>
              </a:extLst>
            </p:cNvPr>
            <p:cNvSpPr txBox="1"/>
            <p:nvPr/>
          </p:nvSpPr>
          <p:spPr>
            <a:xfrm>
              <a:off x="1943326" y="2873798"/>
              <a:ext cx="1125629" cy="276999"/>
            </a:xfrm>
            <a:prstGeom prst="rect">
              <a:avLst/>
            </a:prstGeom>
            <a:noFill/>
          </p:spPr>
          <p:txBody>
            <a:bodyPr wrap="none" rtlCol="0">
              <a:spAutoFit/>
            </a:bodyPr>
            <a:lstStyle/>
            <a:p>
              <a:r>
                <a:rPr lang="en-US" altLang="zh-TW" sz="1200" dirty="0">
                  <a:solidFill>
                    <a:schemeClr val="bg2">
                      <a:lumMod val="75000"/>
                    </a:schemeClr>
                  </a:solidFill>
                  <a:latin typeface="Times New Roman" panose="02020603050405020304" pitchFamily="18" charset="0"/>
                  <a:cs typeface="Times New Roman" panose="02020603050405020304" pitchFamily="18" charset="0"/>
                </a:rPr>
                <a:t>Chandraw2009</a:t>
              </a:r>
              <a:endParaRPr lang="zh-TW" altLang="en-US" sz="1200"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41" name="文字方塊 40">
              <a:extLst>
                <a:ext uri="{FF2B5EF4-FFF2-40B4-BE49-F238E27FC236}">
                  <a16:creationId xmlns:a16="http://schemas.microsoft.com/office/drawing/2014/main" id="{7FDF80FF-10B8-4C80-9FD0-E6F0EF0F002C}"/>
                </a:ext>
              </a:extLst>
            </p:cNvPr>
            <p:cNvSpPr txBox="1"/>
            <p:nvPr/>
          </p:nvSpPr>
          <p:spPr>
            <a:xfrm rot="2785787">
              <a:off x="2408887" y="3847074"/>
              <a:ext cx="995785" cy="276999"/>
            </a:xfrm>
            <a:prstGeom prst="rect">
              <a:avLst/>
            </a:prstGeom>
            <a:noFill/>
          </p:spPr>
          <p:txBody>
            <a:bodyPr wrap="none" rtlCol="0">
              <a:spAutoFit/>
            </a:bodyPr>
            <a:lstStyle/>
            <a:p>
              <a:r>
                <a:rPr lang="en-US" altLang="zh-TW" sz="1200" dirty="0">
                  <a:solidFill>
                    <a:schemeClr val="bg2">
                      <a:lumMod val="75000"/>
                    </a:schemeClr>
                  </a:solidFill>
                  <a:latin typeface="Times New Roman" panose="02020603050405020304" pitchFamily="18" charset="0"/>
                  <a:cs typeface="Times New Roman" panose="02020603050405020304" pitchFamily="18" charset="0"/>
                </a:rPr>
                <a:t>GhoseY2009</a:t>
              </a:r>
              <a:endParaRPr lang="zh-TW" altLang="en-US" sz="1200"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42" name="文字方塊 41">
              <a:extLst>
                <a:ext uri="{FF2B5EF4-FFF2-40B4-BE49-F238E27FC236}">
                  <a16:creationId xmlns:a16="http://schemas.microsoft.com/office/drawing/2014/main" id="{E8CD2C57-D61E-44B7-A4EE-5A8704540D0C}"/>
                </a:ext>
              </a:extLst>
            </p:cNvPr>
            <p:cNvSpPr txBox="1"/>
            <p:nvPr/>
          </p:nvSpPr>
          <p:spPr>
            <a:xfrm rot="2785787">
              <a:off x="2414111" y="2613927"/>
              <a:ext cx="979755" cy="276999"/>
            </a:xfrm>
            <a:prstGeom prst="rect">
              <a:avLst/>
            </a:prstGeom>
            <a:noFill/>
          </p:spPr>
          <p:txBody>
            <a:bodyPr wrap="none" rtlCol="0">
              <a:spAutoFit/>
            </a:bodyPr>
            <a:lstStyle/>
            <a:p>
              <a:r>
                <a:rPr lang="en-US" altLang="zh-TW" sz="1200" dirty="0">
                  <a:solidFill>
                    <a:schemeClr val="bg2">
                      <a:lumMod val="75000"/>
                    </a:schemeClr>
                  </a:solidFill>
                  <a:latin typeface="Times New Roman" panose="02020603050405020304" pitchFamily="18" charset="0"/>
                  <a:cs typeface="Times New Roman" panose="02020603050405020304" pitchFamily="18" charset="0"/>
                </a:rPr>
                <a:t>AtheyG2010</a:t>
              </a:r>
              <a:endParaRPr lang="zh-TW" altLang="en-US" sz="1200"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43" name="文字方塊 42">
              <a:extLst>
                <a:ext uri="{FF2B5EF4-FFF2-40B4-BE49-F238E27FC236}">
                  <a16:creationId xmlns:a16="http://schemas.microsoft.com/office/drawing/2014/main" id="{9B98A7C0-6E5A-4D6A-B8F3-AC18C36BE008}"/>
                </a:ext>
              </a:extLst>
            </p:cNvPr>
            <p:cNvSpPr txBox="1"/>
            <p:nvPr/>
          </p:nvSpPr>
          <p:spPr>
            <a:xfrm rot="2785787">
              <a:off x="3058159" y="2672286"/>
              <a:ext cx="1188852" cy="276999"/>
            </a:xfrm>
            <a:prstGeom prst="rect">
              <a:avLst/>
            </a:prstGeom>
            <a:noFill/>
          </p:spPr>
          <p:txBody>
            <a:bodyPr wrap="none" rtlCol="0">
              <a:spAutoFit/>
            </a:bodyPr>
            <a:lstStyle/>
            <a:p>
              <a:r>
                <a:rPr lang="en-US" altLang="zh-TW" sz="1200" dirty="0">
                  <a:solidFill>
                    <a:schemeClr val="bg2">
                      <a:lumMod val="75000"/>
                    </a:schemeClr>
                  </a:solidFill>
                  <a:latin typeface="Times New Roman" panose="02020603050405020304" pitchFamily="18" charset="0"/>
                  <a:cs typeface="Times New Roman" panose="02020603050405020304" pitchFamily="18" charset="0"/>
                </a:rPr>
                <a:t>GoldfarbT2011f</a:t>
              </a:r>
              <a:endParaRPr lang="zh-TW" altLang="en-US" sz="1200"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44" name="文字方塊 43">
              <a:extLst>
                <a:ext uri="{FF2B5EF4-FFF2-40B4-BE49-F238E27FC236}">
                  <a16:creationId xmlns:a16="http://schemas.microsoft.com/office/drawing/2014/main" id="{7CC0E71C-B713-4EE0-9A27-35C304D0196C}"/>
                </a:ext>
              </a:extLst>
            </p:cNvPr>
            <p:cNvSpPr txBox="1"/>
            <p:nvPr/>
          </p:nvSpPr>
          <p:spPr>
            <a:xfrm rot="2785787">
              <a:off x="3116252" y="3811268"/>
              <a:ext cx="921086" cy="276999"/>
            </a:xfrm>
            <a:prstGeom prst="rect">
              <a:avLst/>
            </a:prstGeom>
            <a:noFill/>
          </p:spPr>
          <p:txBody>
            <a:bodyPr wrap="none" rtlCol="0">
              <a:spAutoFit/>
            </a:bodyPr>
            <a:lstStyle/>
            <a:p>
              <a:r>
                <a:rPr lang="en-US" altLang="zh-TW" sz="1200" dirty="0">
                  <a:solidFill>
                    <a:schemeClr val="bg2">
                      <a:lumMod val="75000"/>
                    </a:schemeClr>
                  </a:solidFill>
                  <a:latin typeface="Times New Roman" panose="02020603050405020304" pitchFamily="18" charset="0"/>
                  <a:cs typeface="Times New Roman" panose="02020603050405020304" pitchFamily="18" charset="0"/>
                </a:rPr>
                <a:t>YangG2010</a:t>
              </a:r>
              <a:endParaRPr lang="zh-TW" altLang="en-US" sz="1200"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45" name="文字方塊 44">
              <a:extLst>
                <a:ext uri="{FF2B5EF4-FFF2-40B4-BE49-F238E27FC236}">
                  <a16:creationId xmlns:a16="http://schemas.microsoft.com/office/drawing/2014/main" id="{123C397C-7EEB-4690-A6B7-F975C467BE71}"/>
                </a:ext>
              </a:extLst>
            </p:cNvPr>
            <p:cNvSpPr txBox="1"/>
            <p:nvPr/>
          </p:nvSpPr>
          <p:spPr>
            <a:xfrm rot="2785787">
              <a:off x="3747311" y="3899898"/>
              <a:ext cx="1206484" cy="276999"/>
            </a:xfrm>
            <a:prstGeom prst="rect">
              <a:avLst/>
            </a:prstGeom>
            <a:noFill/>
          </p:spPr>
          <p:txBody>
            <a:bodyPr wrap="none" rtlCol="0">
              <a:spAutoFit/>
            </a:bodyPr>
            <a:lstStyle/>
            <a:p>
              <a:r>
                <a:rPr lang="en-US" altLang="zh-TW" sz="1200" dirty="0">
                  <a:solidFill>
                    <a:schemeClr val="bg2">
                      <a:lumMod val="75000"/>
                    </a:schemeClr>
                  </a:solidFill>
                  <a:latin typeface="Times New Roman" panose="02020603050405020304" pitchFamily="18" charset="0"/>
                  <a:cs typeface="Times New Roman" panose="02020603050405020304" pitchFamily="18" charset="0"/>
                </a:rPr>
                <a:t>GoldfarbT2011e</a:t>
              </a:r>
              <a:endParaRPr lang="zh-TW" altLang="en-US" sz="1200"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46" name="文字方塊 45">
              <a:extLst>
                <a:ext uri="{FF2B5EF4-FFF2-40B4-BE49-F238E27FC236}">
                  <a16:creationId xmlns:a16="http://schemas.microsoft.com/office/drawing/2014/main" id="{86941A4A-8EC9-4EEB-87CE-FCCD6A6B2297}"/>
                </a:ext>
              </a:extLst>
            </p:cNvPr>
            <p:cNvSpPr txBox="1"/>
            <p:nvPr/>
          </p:nvSpPr>
          <p:spPr>
            <a:xfrm rot="2785787">
              <a:off x="4472221" y="3239001"/>
              <a:ext cx="1048685"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JooWCZ2014</a:t>
              </a:r>
              <a:endParaRPr lang="zh-TW" altLang="en-US" sz="1200" dirty="0">
                <a:latin typeface="Times New Roman" panose="02020603050405020304" pitchFamily="18" charset="0"/>
                <a:cs typeface="Times New Roman" panose="02020603050405020304" pitchFamily="18" charset="0"/>
              </a:endParaRPr>
            </a:p>
          </p:txBody>
        </p:sp>
        <p:sp>
          <p:nvSpPr>
            <p:cNvPr id="47" name="文字方塊 46">
              <a:extLst>
                <a:ext uri="{FF2B5EF4-FFF2-40B4-BE49-F238E27FC236}">
                  <a16:creationId xmlns:a16="http://schemas.microsoft.com/office/drawing/2014/main" id="{907ED9E6-0F67-4BC6-8A30-972A0DDB7DD9}"/>
                </a:ext>
              </a:extLst>
            </p:cNvPr>
            <p:cNvSpPr txBox="1"/>
            <p:nvPr/>
          </p:nvSpPr>
          <p:spPr>
            <a:xfrm rot="2785787">
              <a:off x="5173275" y="3230972"/>
              <a:ext cx="1031051"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JayediJS2014</a:t>
              </a:r>
              <a:endParaRPr lang="zh-TW" altLang="en-US" sz="1200" dirty="0">
                <a:latin typeface="Times New Roman" panose="02020603050405020304" pitchFamily="18" charset="0"/>
                <a:cs typeface="Times New Roman" panose="02020603050405020304" pitchFamily="18" charset="0"/>
              </a:endParaRPr>
            </a:p>
          </p:txBody>
        </p:sp>
        <p:sp>
          <p:nvSpPr>
            <p:cNvPr id="48" name="文字方塊 47">
              <a:extLst>
                <a:ext uri="{FF2B5EF4-FFF2-40B4-BE49-F238E27FC236}">
                  <a16:creationId xmlns:a16="http://schemas.microsoft.com/office/drawing/2014/main" id="{5A64BC69-55B8-49E2-989F-2C1A25DA196D}"/>
                </a:ext>
              </a:extLst>
            </p:cNvPr>
            <p:cNvSpPr txBox="1"/>
            <p:nvPr/>
          </p:nvSpPr>
          <p:spPr>
            <a:xfrm rot="2785787">
              <a:off x="5801152" y="3316846"/>
              <a:ext cx="1303562"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AmaldossDS2015</a:t>
              </a:r>
              <a:endParaRPr lang="zh-TW" altLang="en-US" sz="1200" dirty="0">
                <a:latin typeface="Times New Roman" panose="02020603050405020304" pitchFamily="18" charset="0"/>
                <a:cs typeface="Times New Roman" panose="02020603050405020304" pitchFamily="18" charset="0"/>
              </a:endParaRPr>
            </a:p>
          </p:txBody>
        </p:sp>
        <p:sp>
          <p:nvSpPr>
            <p:cNvPr id="49" name="文字方塊 48">
              <a:extLst>
                <a:ext uri="{FF2B5EF4-FFF2-40B4-BE49-F238E27FC236}">
                  <a16:creationId xmlns:a16="http://schemas.microsoft.com/office/drawing/2014/main" id="{23B97895-9561-4EED-A816-00A2381DB9CB}"/>
                </a:ext>
              </a:extLst>
            </p:cNvPr>
            <p:cNvSpPr txBox="1"/>
            <p:nvPr/>
          </p:nvSpPr>
          <p:spPr>
            <a:xfrm rot="2785787">
              <a:off x="6512785" y="3298108"/>
              <a:ext cx="1252266"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AmaldossJS2015</a:t>
              </a:r>
              <a:endParaRPr lang="zh-TW" altLang="en-US" sz="1200" dirty="0">
                <a:latin typeface="Times New Roman" panose="02020603050405020304" pitchFamily="18" charset="0"/>
                <a:cs typeface="Times New Roman" panose="02020603050405020304" pitchFamily="18" charset="0"/>
              </a:endParaRPr>
            </a:p>
          </p:txBody>
        </p:sp>
        <p:sp>
          <p:nvSpPr>
            <p:cNvPr id="50" name="文字方塊 49">
              <a:extLst>
                <a:ext uri="{FF2B5EF4-FFF2-40B4-BE49-F238E27FC236}">
                  <a16:creationId xmlns:a16="http://schemas.microsoft.com/office/drawing/2014/main" id="{6B110E87-72EF-4D40-BE7D-E1837E53094E}"/>
                </a:ext>
              </a:extLst>
            </p:cNvPr>
            <p:cNvSpPr txBox="1"/>
            <p:nvPr/>
          </p:nvSpPr>
          <p:spPr>
            <a:xfrm rot="2785787">
              <a:off x="7302790" y="3145738"/>
              <a:ext cx="774571"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Shin2015</a:t>
              </a:r>
              <a:endParaRPr lang="zh-TW" altLang="en-US" sz="1200" dirty="0">
                <a:latin typeface="Times New Roman" panose="02020603050405020304" pitchFamily="18" charset="0"/>
                <a:cs typeface="Times New Roman" panose="02020603050405020304" pitchFamily="18" charset="0"/>
              </a:endParaRPr>
            </a:p>
          </p:txBody>
        </p:sp>
        <p:sp>
          <p:nvSpPr>
            <p:cNvPr id="51" name="文字方塊 50">
              <a:extLst>
                <a:ext uri="{FF2B5EF4-FFF2-40B4-BE49-F238E27FC236}">
                  <a16:creationId xmlns:a16="http://schemas.microsoft.com/office/drawing/2014/main" id="{5A245AF7-E840-4E4E-85C7-DFA8FADD7F9F}"/>
                </a:ext>
              </a:extLst>
            </p:cNvPr>
            <p:cNvSpPr txBox="1"/>
            <p:nvPr/>
          </p:nvSpPr>
          <p:spPr>
            <a:xfrm>
              <a:off x="8170648" y="2844689"/>
              <a:ext cx="1005403"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AslamK2017</a:t>
              </a:r>
              <a:endParaRPr lang="zh-TW" altLang="en-US" sz="1200" dirty="0">
                <a:latin typeface="Times New Roman" panose="02020603050405020304" pitchFamily="18" charset="0"/>
                <a:cs typeface="Times New Roman" panose="02020603050405020304" pitchFamily="18" charset="0"/>
              </a:endParaRPr>
            </a:p>
          </p:txBody>
        </p:sp>
        <p:sp>
          <p:nvSpPr>
            <p:cNvPr id="52" name="文字方塊 51">
              <a:extLst>
                <a:ext uri="{FF2B5EF4-FFF2-40B4-BE49-F238E27FC236}">
                  <a16:creationId xmlns:a16="http://schemas.microsoft.com/office/drawing/2014/main" id="{2797E628-024A-4445-9BC7-8213F9D2CF10}"/>
                </a:ext>
              </a:extLst>
            </p:cNvPr>
            <p:cNvSpPr txBox="1"/>
            <p:nvPr/>
          </p:nvSpPr>
          <p:spPr>
            <a:xfrm>
              <a:off x="8867259" y="2258209"/>
              <a:ext cx="1587294"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Palos-sanchezSM2019</a:t>
              </a:r>
              <a:endParaRPr lang="zh-TW" altLang="en-US" sz="1200" dirty="0">
                <a:latin typeface="Times New Roman" panose="02020603050405020304" pitchFamily="18" charset="0"/>
                <a:cs typeface="Times New Roman" panose="02020603050405020304" pitchFamily="18" charset="0"/>
              </a:endParaRPr>
            </a:p>
          </p:txBody>
        </p:sp>
        <p:sp>
          <p:nvSpPr>
            <p:cNvPr id="53" name="文字方塊 52">
              <a:extLst>
                <a:ext uri="{FF2B5EF4-FFF2-40B4-BE49-F238E27FC236}">
                  <a16:creationId xmlns:a16="http://schemas.microsoft.com/office/drawing/2014/main" id="{10BFC952-FB06-4BA5-8EB0-D5FA961D24F6}"/>
                </a:ext>
              </a:extLst>
            </p:cNvPr>
            <p:cNvSpPr txBox="1"/>
            <p:nvPr/>
          </p:nvSpPr>
          <p:spPr>
            <a:xfrm>
              <a:off x="8870043" y="3464879"/>
              <a:ext cx="1391728"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MpinganjiraM2019</a:t>
              </a:r>
              <a:endParaRPr lang="zh-TW" altLang="en-US" sz="1200" dirty="0">
                <a:latin typeface="Times New Roman" panose="02020603050405020304" pitchFamily="18" charset="0"/>
                <a:cs typeface="Times New Roman" panose="02020603050405020304" pitchFamily="18" charset="0"/>
              </a:endParaRPr>
            </a:p>
          </p:txBody>
        </p:sp>
      </p:grpSp>
      <p:sp>
        <p:nvSpPr>
          <p:cNvPr id="54" name="文字方塊 53">
            <a:extLst>
              <a:ext uri="{FF2B5EF4-FFF2-40B4-BE49-F238E27FC236}">
                <a16:creationId xmlns:a16="http://schemas.microsoft.com/office/drawing/2014/main" id="{BD732859-3327-483F-8155-2537552866C3}"/>
              </a:ext>
            </a:extLst>
          </p:cNvPr>
          <p:cNvSpPr txBox="1"/>
          <p:nvPr/>
        </p:nvSpPr>
        <p:spPr>
          <a:xfrm>
            <a:off x="9647981" y="4760900"/>
            <a:ext cx="1080338" cy="369332"/>
          </a:xfrm>
          <a:prstGeom prst="rect">
            <a:avLst/>
          </a:prstGeom>
          <a:noFill/>
          <a:ln>
            <a:solidFill>
              <a:schemeClr val="tx1"/>
            </a:solidFill>
          </a:ln>
        </p:spPr>
        <p:txBody>
          <a:bodyPr wrap="square" rtlCol="0">
            <a:spAutoFit/>
          </a:bodyPr>
          <a:lstStyle/>
          <a:p>
            <a:pPr algn="ctr"/>
            <a:r>
              <a:rPr lang="zh-TW" altLang="en-US" dirty="0">
                <a:latin typeface="Times New Roman" panose="02020603050405020304" pitchFamily="18" charset="0"/>
                <a:cs typeface="Times New Roman" panose="02020603050405020304" pitchFamily="18" charset="0"/>
              </a:rPr>
              <a:t>路徑</a:t>
            </a:r>
            <a:r>
              <a:rPr lang="en-US" altLang="zh-TW" dirty="0">
                <a:latin typeface="Times New Roman" panose="02020603050405020304" pitchFamily="18" charset="0"/>
                <a:cs typeface="Times New Roman" panose="02020603050405020304" pitchFamily="18" charset="0"/>
              </a:rPr>
              <a:t>2-2</a:t>
            </a:r>
            <a:endParaRPr lang="zh-TW" altLang="en-US" dirty="0">
              <a:latin typeface="Times New Roman" panose="02020603050405020304" pitchFamily="18" charset="0"/>
              <a:cs typeface="Times New Roman" panose="02020603050405020304" pitchFamily="18" charset="0"/>
            </a:endParaRPr>
          </a:p>
        </p:txBody>
      </p:sp>
      <p:sp>
        <p:nvSpPr>
          <p:cNvPr id="55" name="文字方塊 54">
            <a:extLst>
              <a:ext uri="{FF2B5EF4-FFF2-40B4-BE49-F238E27FC236}">
                <a16:creationId xmlns:a16="http://schemas.microsoft.com/office/drawing/2014/main" id="{A6AE4401-4195-4DCE-A400-3DEBF9A1BE85}"/>
              </a:ext>
            </a:extLst>
          </p:cNvPr>
          <p:cNvSpPr txBox="1"/>
          <p:nvPr/>
        </p:nvSpPr>
        <p:spPr>
          <a:xfrm>
            <a:off x="9647981" y="6401816"/>
            <a:ext cx="1080338" cy="369332"/>
          </a:xfrm>
          <a:prstGeom prst="rect">
            <a:avLst/>
          </a:prstGeom>
          <a:noFill/>
          <a:ln>
            <a:solidFill>
              <a:schemeClr val="tx1"/>
            </a:solidFill>
          </a:ln>
        </p:spPr>
        <p:txBody>
          <a:bodyPr wrap="square" rtlCol="0">
            <a:spAutoFit/>
          </a:bodyPr>
          <a:lstStyle/>
          <a:p>
            <a:pPr algn="ctr"/>
            <a:r>
              <a:rPr lang="zh-TW" altLang="en-US" dirty="0">
                <a:latin typeface="Times New Roman" panose="02020603050405020304" pitchFamily="18" charset="0"/>
                <a:cs typeface="Times New Roman" panose="02020603050405020304" pitchFamily="18" charset="0"/>
              </a:rPr>
              <a:t>路徑</a:t>
            </a:r>
            <a:r>
              <a:rPr lang="en-US" altLang="zh-TW" dirty="0">
                <a:latin typeface="Times New Roman" panose="02020603050405020304" pitchFamily="18" charset="0"/>
                <a:cs typeface="Times New Roman" panose="02020603050405020304" pitchFamily="18" charset="0"/>
              </a:rPr>
              <a:t>2-3</a:t>
            </a:r>
            <a:endParaRPr lang="zh-TW" altLang="en-US" dirty="0">
              <a:latin typeface="Times New Roman" panose="02020603050405020304" pitchFamily="18" charset="0"/>
              <a:cs typeface="Times New Roman" panose="02020603050405020304" pitchFamily="18" charset="0"/>
            </a:endParaRPr>
          </a:p>
        </p:txBody>
      </p:sp>
      <p:sp>
        <p:nvSpPr>
          <p:cNvPr id="56" name="文字方塊 55">
            <a:extLst>
              <a:ext uri="{FF2B5EF4-FFF2-40B4-BE49-F238E27FC236}">
                <a16:creationId xmlns:a16="http://schemas.microsoft.com/office/drawing/2014/main" id="{1076E830-AA50-4C5F-AA24-564FBD843A9A}"/>
              </a:ext>
            </a:extLst>
          </p:cNvPr>
          <p:cNvSpPr txBox="1"/>
          <p:nvPr/>
        </p:nvSpPr>
        <p:spPr>
          <a:xfrm>
            <a:off x="5856432" y="4685043"/>
            <a:ext cx="1080338" cy="369332"/>
          </a:xfrm>
          <a:prstGeom prst="rect">
            <a:avLst/>
          </a:prstGeom>
          <a:noFill/>
          <a:ln>
            <a:solidFill>
              <a:schemeClr val="tx1"/>
            </a:solidFill>
          </a:ln>
        </p:spPr>
        <p:txBody>
          <a:bodyPr wrap="square" rtlCol="0">
            <a:spAutoFit/>
          </a:bodyPr>
          <a:lstStyle/>
          <a:p>
            <a:pPr algn="ctr"/>
            <a:r>
              <a:rPr lang="zh-TW" altLang="en-US" dirty="0">
                <a:latin typeface="Times New Roman" panose="02020603050405020304" pitchFamily="18" charset="0"/>
                <a:cs typeface="Times New Roman" panose="02020603050405020304" pitchFamily="18" charset="0"/>
              </a:rPr>
              <a:t>路徑</a:t>
            </a:r>
            <a:r>
              <a:rPr lang="en-US" altLang="zh-TW" dirty="0">
                <a:latin typeface="Times New Roman" panose="02020603050405020304" pitchFamily="18" charset="0"/>
                <a:cs typeface="Times New Roman" panose="02020603050405020304" pitchFamily="18" charset="0"/>
              </a:rPr>
              <a:t>2-1</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11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42C0AD8-FFA2-4760-BFF6-A0C279A0D57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文字方塊 8">
            <a:extLst>
              <a:ext uri="{FF2B5EF4-FFF2-40B4-BE49-F238E27FC236}">
                <a16:creationId xmlns:a16="http://schemas.microsoft.com/office/drawing/2014/main" id="{7F6F295F-A577-4811-95C9-585F5113C6CE}"/>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17</a:t>
            </a:r>
            <a:endParaRPr lang="zh-TW" altLang="en-US" sz="2800" b="1" dirty="0">
              <a:latin typeface="Times New Roman" panose="02020603050405020304" pitchFamily="18" charset="0"/>
              <a:cs typeface="Times New Roman" panose="02020603050405020304" pitchFamily="18" charset="0"/>
            </a:endParaRPr>
          </a:p>
        </p:txBody>
      </p:sp>
      <p:graphicFrame>
        <p:nvGraphicFramePr>
          <p:cNvPr id="63" name="表格 62">
            <a:extLst>
              <a:ext uri="{FF2B5EF4-FFF2-40B4-BE49-F238E27FC236}">
                <a16:creationId xmlns:a16="http://schemas.microsoft.com/office/drawing/2014/main" id="{FEEF6D37-D01B-4A69-B834-43C9C7DCF05E}"/>
              </a:ext>
            </a:extLst>
          </p:cNvPr>
          <p:cNvGraphicFramePr>
            <a:graphicFrameLocks noGrp="1"/>
          </p:cNvGraphicFramePr>
          <p:nvPr>
            <p:extLst>
              <p:ext uri="{D42A27DB-BD31-4B8C-83A1-F6EECF244321}">
                <p14:modId xmlns:p14="http://schemas.microsoft.com/office/powerpoint/2010/main" val="1821016769"/>
              </p:ext>
            </p:extLst>
          </p:nvPr>
        </p:nvGraphicFramePr>
        <p:xfrm>
          <a:off x="1360217" y="1780298"/>
          <a:ext cx="9471565" cy="3504172"/>
        </p:xfrm>
        <a:graphic>
          <a:graphicData uri="http://schemas.openxmlformats.org/drawingml/2006/table">
            <a:tbl>
              <a:tblPr firstRow="1" firstCol="1" bandRow="1">
                <a:tableStyleId>{5C22544A-7EE6-4342-B048-85BDC9FD1C3A}</a:tableStyleId>
              </a:tblPr>
              <a:tblGrid>
                <a:gridCol w="1429097">
                  <a:extLst>
                    <a:ext uri="{9D8B030D-6E8A-4147-A177-3AD203B41FA5}">
                      <a16:colId xmlns:a16="http://schemas.microsoft.com/office/drawing/2014/main" val="3184863170"/>
                    </a:ext>
                  </a:extLst>
                </a:gridCol>
                <a:gridCol w="2046846">
                  <a:extLst>
                    <a:ext uri="{9D8B030D-6E8A-4147-A177-3AD203B41FA5}">
                      <a16:colId xmlns:a16="http://schemas.microsoft.com/office/drawing/2014/main" val="43641159"/>
                    </a:ext>
                  </a:extLst>
                </a:gridCol>
                <a:gridCol w="2133600">
                  <a:extLst>
                    <a:ext uri="{9D8B030D-6E8A-4147-A177-3AD203B41FA5}">
                      <a16:colId xmlns:a16="http://schemas.microsoft.com/office/drawing/2014/main" val="1172084534"/>
                    </a:ext>
                  </a:extLst>
                </a:gridCol>
                <a:gridCol w="3862022">
                  <a:extLst>
                    <a:ext uri="{9D8B030D-6E8A-4147-A177-3AD203B41FA5}">
                      <a16:colId xmlns:a16="http://schemas.microsoft.com/office/drawing/2014/main" val="3662266816"/>
                    </a:ext>
                  </a:extLst>
                </a:gridCol>
              </a:tblGrid>
              <a:tr h="405423">
                <a:tc>
                  <a:txBody>
                    <a:bodyPr/>
                    <a:lstStyle/>
                    <a:p>
                      <a:pPr algn="ctr">
                        <a:lnSpc>
                          <a:spcPts val="2200"/>
                        </a:lnSpc>
                        <a:spcAft>
                          <a:spcPts val="0"/>
                        </a:spcAft>
                      </a:pPr>
                      <a:r>
                        <a:rPr lang="zh-TW" altLang="en-US" sz="2000" kern="100" dirty="0">
                          <a:solidFill>
                            <a:schemeClr val="tx1"/>
                          </a:solidFill>
                          <a:effectLst/>
                          <a:latin typeface="Times New Roman" panose="02020603050405020304" pitchFamily="18" charset="0"/>
                          <a:ea typeface="+mn-ea"/>
                          <a:cs typeface="Times New Roman" panose="02020603050405020304" pitchFamily="18" charset="0"/>
                        </a:rPr>
                        <a:t>集群編號</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zh-TW" sz="2000" kern="100" dirty="0">
                          <a:solidFill>
                            <a:schemeClr val="tx1"/>
                          </a:solidFill>
                          <a:effectLst/>
                          <a:latin typeface="Times New Roman" panose="02020603050405020304" pitchFamily="18" charset="0"/>
                          <a:ea typeface="+mn-ea"/>
                          <a:cs typeface="Times New Roman" panose="02020603050405020304" pitchFamily="18" charset="0"/>
                        </a:rPr>
                        <a:t>文獻</a:t>
                      </a:r>
                      <a:r>
                        <a:rPr lang="zh-TW" altLang="en-US" sz="2000" kern="100" dirty="0">
                          <a:solidFill>
                            <a:schemeClr val="tx1"/>
                          </a:solidFill>
                          <a:effectLst/>
                          <a:latin typeface="Times New Roman" panose="02020603050405020304" pitchFamily="18" charset="0"/>
                          <a:ea typeface="+mn-ea"/>
                          <a:cs typeface="Times New Roman" panose="02020603050405020304" pitchFamily="18" charset="0"/>
                        </a:rPr>
                        <a:t>樣本數</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zh-TW" altLang="en-US" sz="2000" kern="100" dirty="0">
                          <a:solidFill>
                            <a:schemeClr val="tx1"/>
                          </a:solidFill>
                          <a:effectLst/>
                          <a:latin typeface="Times New Roman" panose="02020603050405020304" pitchFamily="18" charset="0"/>
                          <a:ea typeface="+mn-ea"/>
                          <a:cs typeface="Times New Roman" panose="02020603050405020304" pitchFamily="18" charset="0"/>
                        </a:rPr>
                        <a:t>關鍵文獻數量</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zh-TW" altLang="en-US" sz="2000" kern="100" dirty="0">
                          <a:solidFill>
                            <a:schemeClr val="tx1"/>
                          </a:solidFill>
                          <a:effectLst/>
                          <a:latin typeface="Times New Roman" panose="02020603050405020304" pitchFamily="18" charset="0"/>
                          <a:ea typeface="+mn-ea"/>
                          <a:cs typeface="Times New Roman" panose="02020603050405020304" pitchFamily="18" charset="0"/>
                        </a:rPr>
                        <a:t>關鍵路徑內容</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182842647"/>
                  </a:ext>
                </a:extLst>
              </a:tr>
              <a:tr h="575004">
                <a:tc>
                  <a:txBody>
                    <a:bodyPr/>
                    <a:lstStyle/>
                    <a:p>
                      <a:pPr algn="ctr">
                        <a:lnSpc>
                          <a:spcPts val="2200"/>
                        </a:lnSpc>
                        <a:spcAft>
                          <a:spcPts val="0"/>
                        </a:spcAft>
                      </a:pPr>
                      <a:r>
                        <a:rPr lang="zh-TW" altLang="en-US" sz="2000" kern="100" dirty="0">
                          <a:solidFill>
                            <a:schemeClr val="tx1"/>
                          </a:solidFill>
                          <a:effectLst/>
                          <a:latin typeface="Times New Roman" panose="02020603050405020304" pitchFamily="18" charset="0"/>
                          <a:ea typeface="+mn-ea"/>
                          <a:cs typeface="Times New Roman" panose="02020603050405020304" pitchFamily="18" charset="0"/>
                        </a:rPr>
                        <a:t>集群一</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136</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11</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zh-TW" altLang="zh-TW" sz="2000" kern="1200" dirty="0">
                          <a:solidFill>
                            <a:schemeClr val="tx1"/>
                          </a:solidFill>
                          <a:effectLst/>
                          <a:latin typeface="+mn-lt"/>
                          <a:ea typeface="+mn-ea"/>
                          <a:cs typeface="+mn-cs"/>
                        </a:rPr>
                        <a:t>跨文化策略與消費者定位</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078148976"/>
                  </a:ext>
                </a:extLst>
              </a:tr>
              <a:tr h="599440">
                <a:tc>
                  <a:txBody>
                    <a:bodyPr/>
                    <a:lstStyle/>
                    <a:p>
                      <a:pPr algn="ctr">
                        <a:lnSpc>
                          <a:spcPts val="2200"/>
                        </a:lnSpc>
                        <a:spcAft>
                          <a:spcPts val="0"/>
                        </a:spcAft>
                      </a:pPr>
                      <a:r>
                        <a:rPr lang="zh-TW" altLang="en-US" sz="2000" kern="100" dirty="0">
                          <a:solidFill>
                            <a:schemeClr val="tx1"/>
                          </a:solidFill>
                          <a:effectLst/>
                          <a:latin typeface="Times New Roman" panose="02020603050405020304" pitchFamily="18" charset="0"/>
                          <a:ea typeface="+mn-ea"/>
                          <a:cs typeface="Times New Roman" panose="02020603050405020304" pitchFamily="18" charset="0"/>
                        </a:rPr>
                        <a:t>集群二</a:t>
                      </a:r>
                      <a:endParaRPr lang="zh-TW" alt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204</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16</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zh-TW" altLang="zh-TW" sz="2000" kern="1200" dirty="0">
                          <a:solidFill>
                            <a:schemeClr val="tx1"/>
                          </a:solidFill>
                          <a:effectLst/>
                          <a:latin typeface="+mn-lt"/>
                          <a:ea typeface="+mn-ea"/>
                          <a:cs typeface="+mn-cs"/>
                        </a:rPr>
                        <a:t>合作廣告</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14119973"/>
                  </a:ext>
                </a:extLst>
              </a:tr>
              <a:tr h="620256">
                <a:tc>
                  <a:txBody>
                    <a:bodyPr/>
                    <a:lstStyle/>
                    <a:p>
                      <a:pPr algn="ctr">
                        <a:lnSpc>
                          <a:spcPts val="2200"/>
                        </a:lnSpc>
                        <a:spcAft>
                          <a:spcPts val="0"/>
                        </a:spcAft>
                      </a:pPr>
                      <a:r>
                        <a:rPr lang="zh-TW" altLang="en-US" sz="2000" kern="100" dirty="0">
                          <a:solidFill>
                            <a:schemeClr val="tx1"/>
                          </a:solidFill>
                          <a:effectLst/>
                          <a:latin typeface="Times New Roman" panose="02020603050405020304" pitchFamily="18" charset="0"/>
                          <a:ea typeface="+mn-ea"/>
                          <a:cs typeface="Times New Roman" panose="02020603050405020304" pitchFamily="18" charset="0"/>
                        </a:rPr>
                        <a:t>集群三</a:t>
                      </a:r>
                      <a:endParaRPr lang="zh-TW" alt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160</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sz="2000" kern="100" dirty="0">
                          <a:solidFill>
                            <a:srgbClr val="FF0000"/>
                          </a:solidFill>
                          <a:effectLst/>
                          <a:latin typeface="Times New Roman" panose="02020603050405020304" pitchFamily="18" charset="0"/>
                          <a:ea typeface="+mn-ea"/>
                          <a:cs typeface="Times New Roman" panose="02020603050405020304" pitchFamily="18" charset="0"/>
                        </a:rPr>
                        <a:t>18</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zh-TW" altLang="zh-TW" sz="2000" kern="1200" dirty="0">
                          <a:solidFill>
                            <a:schemeClr val="tx1"/>
                          </a:solidFill>
                          <a:effectLst/>
                          <a:latin typeface="+mn-lt"/>
                          <a:ea typeface="+mn-ea"/>
                          <a:cs typeface="+mn-cs"/>
                        </a:rPr>
                        <a:t>行動廣告與個性化廣告</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45891506"/>
                  </a:ext>
                </a:extLst>
              </a:tr>
              <a:tr h="538480">
                <a:tc>
                  <a:txBody>
                    <a:bodyPr/>
                    <a:lstStyle/>
                    <a:p>
                      <a:pPr marL="0" marR="0" lvl="0" indent="0" algn="ctr" defTabSz="914400" rtl="0" eaLnBrk="1" fontAlgn="auto" latinLnBrk="0" hangingPunct="1">
                        <a:lnSpc>
                          <a:spcPts val="2200"/>
                        </a:lnSpc>
                        <a:spcBef>
                          <a:spcPts val="0"/>
                        </a:spcBef>
                        <a:spcAft>
                          <a:spcPts val="0"/>
                        </a:spcAft>
                        <a:buClrTx/>
                        <a:buSzTx/>
                        <a:buFontTx/>
                        <a:buNone/>
                        <a:tabLst/>
                        <a:defRPr/>
                      </a:pPr>
                      <a:r>
                        <a:rPr kumimoji="0" lang="zh-TW" altLang="en-US" sz="2000" b="1" i="0" u="none" strike="noStrike" kern="100" cap="none" spc="0" normalizeH="0" baseline="0" noProof="0">
                          <a:ln>
                            <a:noFill/>
                          </a:ln>
                          <a:solidFill>
                            <a:prstClr val="black"/>
                          </a:solidFill>
                          <a:effectLst/>
                          <a:uLnTx/>
                          <a:uFillTx/>
                          <a:latin typeface="Times New Roman" panose="02020603050405020304" pitchFamily="18" charset="0"/>
                          <a:ea typeface="微軟正黑體" panose="020B0604030504040204" pitchFamily="34" charset="-120"/>
                          <a:cs typeface="Times New Roman" panose="02020603050405020304" pitchFamily="18" charset="0"/>
                        </a:rPr>
                        <a:t>集群四</a:t>
                      </a:r>
                      <a:endParaRPr kumimoji="0" lang="zh-TW" altLang="zh-TW" sz="2000" b="1" i="0" u="none" strike="noStrike" kern="100" cap="none" spc="0" normalizeH="0" baseline="0" noProof="0" dirty="0">
                        <a:ln>
                          <a:noFill/>
                        </a:ln>
                        <a:solidFill>
                          <a:prstClr val="black"/>
                        </a:solidFill>
                        <a:effectLst/>
                        <a:uLnTx/>
                        <a:uFillTx/>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altLang="zh-TW" sz="2000" kern="100" dirty="0">
                          <a:solidFill>
                            <a:srgbClr val="FF0000"/>
                          </a:solidFill>
                          <a:effectLst/>
                          <a:latin typeface="Times New Roman" panose="02020603050405020304" pitchFamily="18" charset="0"/>
                          <a:ea typeface="+mn-ea"/>
                          <a:cs typeface="Times New Roman" panose="02020603050405020304" pitchFamily="18" charset="0"/>
                        </a:rPr>
                        <a:t>154</a:t>
                      </a:r>
                      <a:endParaRPr lang="zh-TW" alt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altLang="zh-TW" sz="2000" kern="100" dirty="0">
                          <a:solidFill>
                            <a:srgbClr val="FF0000"/>
                          </a:solidFill>
                          <a:effectLst/>
                          <a:latin typeface="Times New Roman" panose="02020603050405020304" pitchFamily="18" charset="0"/>
                          <a:ea typeface="+mn-ea"/>
                          <a:cs typeface="Times New Roman" panose="02020603050405020304" pitchFamily="18" charset="0"/>
                        </a:rPr>
                        <a:t>10</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zh-TW" altLang="zh-TW" sz="2000" kern="1200" dirty="0">
                          <a:solidFill>
                            <a:schemeClr val="tx1"/>
                          </a:solidFill>
                          <a:effectLst/>
                          <a:latin typeface="+mn-lt"/>
                          <a:ea typeface="+mn-ea"/>
                          <a:cs typeface="+mn-cs"/>
                        </a:rPr>
                        <a:t>廣告策略與企業價值</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581723446"/>
                  </a:ext>
                </a:extLst>
              </a:tr>
              <a:tr h="765569">
                <a:tc>
                  <a:txBody>
                    <a:bodyPr/>
                    <a:lstStyle/>
                    <a:p>
                      <a:pPr marL="0" marR="0" lvl="0" indent="0" algn="ctr" defTabSz="914400" rtl="0" eaLnBrk="1" fontAlgn="auto" latinLnBrk="0" hangingPunct="1">
                        <a:lnSpc>
                          <a:spcPts val="2200"/>
                        </a:lnSpc>
                        <a:spcBef>
                          <a:spcPts val="0"/>
                        </a:spcBef>
                        <a:spcAft>
                          <a:spcPts val="0"/>
                        </a:spcAft>
                        <a:buClrTx/>
                        <a:buSzTx/>
                        <a:buFontTx/>
                        <a:buNone/>
                        <a:tabLst/>
                        <a:defRPr/>
                      </a:pPr>
                      <a:r>
                        <a:rPr kumimoji="0" lang="zh-TW" altLang="en-US" sz="2000" b="1" i="0" u="none" strike="noStrike" kern="100" cap="none" spc="0" normalizeH="0" baseline="0" noProof="0" dirty="0">
                          <a:ln>
                            <a:noFill/>
                          </a:ln>
                          <a:solidFill>
                            <a:prstClr val="black"/>
                          </a:solidFill>
                          <a:effectLst/>
                          <a:uLnTx/>
                          <a:uFillTx/>
                          <a:latin typeface="Times New Roman" panose="02020603050405020304" pitchFamily="18" charset="0"/>
                          <a:ea typeface="微軟正黑體" panose="020B0604030504040204" pitchFamily="34" charset="-120"/>
                          <a:cs typeface="Times New Roman" panose="02020603050405020304" pitchFamily="18" charset="0"/>
                        </a:rPr>
                        <a:t>集群五</a:t>
                      </a:r>
                      <a:endParaRPr kumimoji="0" lang="zh-TW" altLang="zh-TW" sz="2000" b="1" i="0" u="none" strike="noStrike" kern="100" cap="none" spc="0" normalizeH="0" baseline="0" noProof="0" dirty="0">
                        <a:ln>
                          <a:noFill/>
                        </a:ln>
                        <a:solidFill>
                          <a:prstClr val="black"/>
                        </a:solidFill>
                        <a:effectLst/>
                        <a:uLnTx/>
                        <a:uFillTx/>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altLang="zh-TW" sz="2000" kern="100" dirty="0">
                          <a:solidFill>
                            <a:srgbClr val="FF0000"/>
                          </a:solidFill>
                          <a:effectLst/>
                          <a:latin typeface="Times New Roman" panose="02020603050405020304" pitchFamily="18" charset="0"/>
                          <a:ea typeface="+mn-ea"/>
                          <a:cs typeface="Times New Roman" panose="02020603050405020304" pitchFamily="18" charset="0"/>
                        </a:rPr>
                        <a:t>232</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en-US" altLang="zh-TW" sz="2000" kern="100" dirty="0">
                          <a:solidFill>
                            <a:srgbClr val="FF0000"/>
                          </a:solidFill>
                          <a:effectLst/>
                          <a:latin typeface="Times New Roman" panose="02020603050405020304" pitchFamily="18" charset="0"/>
                          <a:ea typeface="+mn-ea"/>
                          <a:cs typeface="Times New Roman" panose="02020603050405020304" pitchFamily="18" charset="0"/>
                        </a:rPr>
                        <a:t>14</a:t>
                      </a:r>
                      <a:endParaRPr lang="zh-TW" sz="2000" kern="100" dirty="0">
                        <a:solidFill>
                          <a:srgbClr val="FF0000"/>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ctr">
                        <a:lnSpc>
                          <a:spcPts val="2200"/>
                        </a:lnSpc>
                        <a:spcAft>
                          <a:spcPts val="0"/>
                        </a:spcAft>
                      </a:pPr>
                      <a:r>
                        <a:rPr lang="zh-TW" altLang="en-US" sz="2000" kern="100" dirty="0">
                          <a:solidFill>
                            <a:schemeClr val="tx1"/>
                          </a:solidFill>
                          <a:effectLst/>
                          <a:latin typeface="Times New Roman" panose="02020603050405020304" pitchFamily="18" charset="0"/>
                          <a:ea typeface="+mn-ea"/>
                          <a:cs typeface="Times New Roman" panose="02020603050405020304" pitchFamily="18" charset="0"/>
                        </a:rPr>
                        <a:t>廣告產業發展概況</a:t>
                      </a:r>
                      <a:endParaRPr lang="en-US" altLang="zh-TW" sz="2000" kern="100" dirty="0">
                        <a:solidFill>
                          <a:schemeClr val="tx1"/>
                        </a:solidFill>
                        <a:effectLst/>
                        <a:latin typeface="Times New Roman" panose="02020603050405020304" pitchFamily="18" charset="0"/>
                        <a:ea typeface="+mn-ea"/>
                        <a:cs typeface="Times New Roman" panose="02020603050405020304" pitchFamily="18" charset="0"/>
                      </a:endParaRPr>
                    </a:p>
                    <a:p>
                      <a:pPr algn="ctr">
                        <a:lnSpc>
                          <a:spcPts val="2200"/>
                        </a:lnSpc>
                        <a:spcAft>
                          <a:spcPts val="0"/>
                        </a:spcAft>
                      </a:pPr>
                      <a:r>
                        <a:rPr lang="en-US" altLang="zh-TW" sz="2000" kern="100" dirty="0">
                          <a:solidFill>
                            <a:schemeClr val="tx1"/>
                          </a:solidFill>
                          <a:effectLst/>
                          <a:latin typeface="Times New Roman" panose="02020603050405020304" pitchFamily="18" charset="0"/>
                          <a:ea typeface="+mn-ea"/>
                          <a:cs typeface="Times New Roman" panose="02020603050405020304" pitchFamily="18" charset="0"/>
                        </a:rPr>
                        <a:t>(</a:t>
                      </a:r>
                      <a:r>
                        <a:rPr lang="zh-TW" altLang="en-US" sz="2000" kern="100" dirty="0">
                          <a:solidFill>
                            <a:schemeClr val="tx1"/>
                          </a:solidFill>
                          <a:effectLst/>
                          <a:latin typeface="Times New Roman" panose="02020603050405020304" pitchFamily="18" charset="0"/>
                          <a:ea typeface="+mn-ea"/>
                          <a:cs typeface="Times New Roman" panose="02020603050405020304" pitchFamily="18" charset="0"/>
                        </a:rPr>
                        <a:t>與主要路徑幾乎吻合</a:t>
                      </a:r>
                      <a:r>
                        <a:rPr lang="en-US" altLang="zh-TW" sz="2000" kern="100" dirty="0">
                          <a:solidFill>
                            <a:schemeClr val="tx1"/>
                          </a:solidFill>
                          <a:effectLst/>
                          <a:latin typeface="Times New Roman" panose="02020603050405020304" pitchFamily="18" charset="0"/>
                          <a:ea typeface="+mn-ea"/>
                          <a:cs typeface="Times New Roman" panose="02020603050405020304" pitchFamily="18" charset="0"/>
                        </a:rPr>
                        <a:t>)</a:t>
                      </a:r>
                      <a:endParaRPr lang="zh-TW"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535063738"/>
                  </a:ext>
                </a:extLst>
              </a:tr>
            </a:tbl>
          </a:graphicData>
        </a:graphic>
      </p:graphicFrame>
      <p:sp>
        <p:nvSpPr>
          <p:cNvPr id="64" name="文字方塊 63">
            <a:extLst>
              <a:ext uri="{FF2B5EF4-FFF2-40B4-BE49-F238E27FC236}">
                <a16:creationId xmlns:a16="http://schemas.microsoft.com/office/drawing/2014/main" id="{F121EDBB-92B7-4914-97FE-9BFACE88D39F}"/>
              </a:ext>
            </a:extLst>
          </p:cNvPr>
          <p:cNvSpPr txBox="1"/>
          <p:nvPr/>
        </p:nvSpPr>
        <p:spPr>
          <a:xfrm>
            <a:off x="4694767" y="554546"/>
            <a:ext cx="2802466" cy="523220"/>
          </a:xfrm>
          <a:prstGeom prst="rect">
            <a:avLst/>
          </a:prstGeom>
          <a:noFill/>
        </p:spPr>
        <p:txBody>
          <a:bodyPr wrap="square" rtlCol="0">
            <a:spAutoFit/>
          </a:bodyPr>
          <a:lstStyle/>
          <a:p>
            <a:pPr algn="ctr"/>
            <a:r>
              <a:rPr lang="zh-TW" altLang="en-US" sz="2800" b="1" dirty="0"/>
              <a:t>集群分析方法</a:t>
            </a:r>
          </a:p>
        </p:txBody>
      </p:sp>
    </p:spTree>
    <p:extLst>
      <p:ext uri="{BB962C8B-B14F-4D97-AF65-F5344CB8AC3E}">
        <p14:creationId xmlns:p14="http://schemas.microsoft.com/office/powerpoint/2010/main" val="520592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54" name="Freeform 53"/>
          <p:cNvSpPr/>
          <p:nvPr/>
        </p:nvSpPr>
        <p:spPr>
          <a:xfrm>
            <a:off x="2643261" y="0"/>
            <a:ext cx="9548739" cy="6858000"/>
          </a:xfrm>
          <a:custGeom>
            <a:avLst/>
            <a:gdLst>
              <a:gd name="connsiteX0" fmla="*/ 1873864 w 9548739"/>
              <a:gd name="connsiteY0" fmla="*/ 0 h 6858000"/>
              <a:gd name="connsiteX1" fmla="*/ 1971920 w 9548739"/>
              <a:gd name="connsiteY1" fmla="*/ 0 h 6858000"/>
              <a:gd name="connsiteX2" fmla="*/ 2174399 w 9548739"/>
              <a:gd name="connsiteY2" fmla="*/ 0 h 6858000"/>
              <a:gd name="connsiteX3" fmla="*/ 5968479 w 9548739"/>
              <a:gd name="connsiteY3" fmla="*/ 0 h 6858000"/>
              <a:gd name="connsiteX4" fmla="*/ 9548739 w 9548739"/>
              <a:gd name="connsiteY4" fmla="*/ 0 h 6858000"/>
              <a:gd name="connsiteX5" fmla="*/ 9548739 w 9548739"/>
              <a:gd name="connsiteY5" fmla="*/ 6858000 h 6858000"/>
              <a:gd name="connsiteX6" fmla="*/ 5968479 w 9548739"/>
              <a:gd name="connsiteY6" fmla="*/ 6858000 h 6858000"/>
              <a:gd name="connsiteX7" fmla="*/ 2174399 w 9548739"/>
              <a:gd name="connsiteY7" fmla="*/ 6858000 h 6858000"/>
              <a:gd name="connsiteX8" fmla="*/ 1951844 w 9548739"/>
              <a:gd name="connsiteY8" fmla="*/ 6858000 h 6858000"/>
              <a:gd name="connsiteX9" fmla="*/ 1835258 w 9548739"/>
              <a:gd name="connsiteY9" fmla="*/ 6858000 h 6858000"/>
              <a:gd name="connsiteX10" fmla="*/ 1784827 w 9548739"/>
              <a:gd name="connsiteY10" fmla="*/ 6687406 h 6858000"/>
              <a:gd name="connsiteX11" fmla="*/ 0 w 9548739"/>
              <a:gd name="connsiteY11" fmla="*/ 3390900 h 6858000"/>
              <a:gd name="connsiteX12" fmla="*/ 1796041 w 9548739"/>
              <a:gd name="connsiteY12" fmla="*/ 254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8739" h="6858000">
                <a:moveTo>
                  <a:pt x="1873864" y="0"/>
                </a:moveTo>
                <a:lnTo>
                  <a:pt x="1971920" y="0"/>
                </a:lnTo>
                <a:lnTo>
                  <a:pt x="2174399" y="0"/>
                </a:lnTo>
                <a:lnTo>
                  <a:pt x="5968479" y="0"/>
                </a:lnTo>
                <a:lnTo>
                  <a:pt x="9548739" y="0"/>
                </a:lnTo>
                <a:lnTo>
                  <a:pt x="9548739" y="6858000"/>
                </a:lnTo>
                <a:lnTo>
                  <a:pt x="5968479" y="6858000"/>
                </a:lnTo>
                <a:lnTo>
                  <a:pt x="2174399" y="6858000"/>
                </a:lnTo>
                <a:lnTo>
                  <a:pt x="1951844" y="6858000"/>
                </a:lnTo>
                <a:lnTo>
                  <a:pt x="1835258" y="6858000"/>
                </a:lnTo>
                <a:lnTo>
                  <a:pt x="1784827" y="6687406"/>
                </a:lnTo>
                <a:cubicBezTo>
                  <a:pt x="1375512" y="5409903"/>
                  <a:pt x="806558" y="4349353"/>
                  <a:pt x="0" y="3390900"/>
                </a:cubicBezTo>
                <a:cubicBezTo>
                  <a:pt x="774231" y="2640807"/>
                  <a:pt x="1361774" y="1569839"/>
                  <a:pt x="1796041" y="2545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群組 1">
            <a:extLst>
              <a:ext uri="{FF2B5EF4-FFF2-40B4-BE49-F238E27FC236}">
                <a16:creationId xmlns:a16="http://schemas.microsoft.com/office/drawing/2014/main" id="{ADAE67D1-C3E1-4D93-B949-E270D2DFF16C}"/>
              </a:ext>
            </a:extLst>
          </p:cNvPr>
          <p:cNvGrpSpPr/>
          <p:nvPr/>
        </p:nvGrpSpPr>
        <p:grpSpPr>
          <a:xfrm>
            <a:off x="5080185" y="224625"/>
            <a:ext cx="6274752" cy="6278391"/>
            <a:chOff x="5080185" y="224625"/>
            <a:chExt cx="6274752" cy="6278391"/>
          </a:xfrm>
        </p:grpSpPr>
        <p:grpSp>
          <p:nvGrpSpPr>
            <p:cNvPr id="12" name="群組 11">
              <a:extLst>
                <a:ext uri="{FF2B5EF4-FFF2-40B4-BE49-F238E27FC236}">
                  <a16:creationId xmlns:a16="http://schemas.microsoft.com/office/drawing/2014/main" id="{8CFDF857-12B8-435B-A859-4F6B13E65FC4}"/>
                </a:ext>
              </a:extLst>
            </p:cNvPr>
            <p:cNvGrpSpPr/>
            <p:nvPr/>
          </p:nvGrpSpPr>
          <p:grpSpPr>
            <a:xfrm>
              <a:off x="5080185" y="224625"/>
              <a:ext cx="6274752" cy="780795"/>
              <a:chOff x="5080185" y="224625"/>
              <a:chExt cx="6274752" cy="780795"/>
            </a:xfrm>
          </p:grpSpPr>
          <p:sp>
            <p:nvSpPr>
              <p:cNvPr id="9" name="TextBox 8"/>
              <p:cNvSpPr txBox="1"/>
              <p:nvPr/>
            </p:nvSpPr>
            <p:spPr>
              <a:xfrm>
                <a:off x="6230012" y="324810"/>
                <a:ext cx="5124925" cy="662297"/>
              </a:xfrm>
              <a:prstGeom prst="rect">
                <a:avLst/>
              </a:prstGeom>
              <a:noFill/>
            </p:spPr>
            <p:txBody>
              <a:bodyPr wrap="square" lIns="108000" rIns="108000" rtlCol="0">
                <a:spAutoFit/>
              </a:bodyPr>
              <a:lstStyle/>
              <a:p>
                <a:pPr>
                  <a:lnSpc>
                    <a:spcPct val="150000"/>
                  </a:lnSpc>
                </a:pPr>
                <a:r>
                  <a:rPr lang="zh-TW" altLang="en-US" sz="2800" dirty="0">
                    <a:latin typeface="+mj-ea"/>
                  </a:rPr>
                  <a:t>研究背景與動機</a:t>
                </a:r>
                <a:endParaRPr lang="en-US" altLang="zh-TW" sz="2800" dirty="0">
                  <a:latin typeface="+mj-ea"/>
                </a:endParaRPr>
              </a:p>
            </p:txBody>
          </p:sp>
          <p:grpSp>
            <p:nvGrpSpPr>
              <p:cNvPr id="5" name="Group 4"/>
              <p:cNvGrpSpPr/>
              <p:nvPr/>
            </p:nvGrpSpPr>
            <p:grpSpPr>
              <a:xfrm>
                <a:off x="5080185" y="224625"/>
                <a:ext cx="958096" cy="780795"/>
                <a:chOff x="5324331" y="1449052"/>
                <a:chExt cx="958096" cy="780795"/>
              </a:xfrm>
              <a:solidFill>
                <a:schemeClr val="accent1">
                  <a:lumMod val="60000"/>
                  <a:lumOff val="40000"/>
                </a:schemeClr>
              </a:solidFill>
            </p:grpSpPr>
            <p:sp>
              <p:nvSpPr>
                <p:cNvPr id="6" name="Oval 5"/>
                <p:cNvSpPr/>
                <p:nvPr/>
              </p:nvSpPr>
              <p:spPr>
                <a:xfrm>
                  <a:off x="5412981" y="1449052"/>
                  <a:ext cx="780795" cy="78079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324331" y="1516285"/>
                  <a:ext cx="958096" cy="646331"/>
                </a:xfrm>
                <a:prstGeom prst="rect">
                  <a:avLst/>
                </a:prstGeom>
                <a:grp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grpSp>
          <p:nvGrpSpPr>
            <p:cNvPr id="8" name="群組 7">
              <a:extLst>
                <a:ext uri="{FF2B5EF4-FFF2-40B4-BE49-F238E27FC236}">
                  <a16:creationId xmlns:a16="http://schemas.microsoft.com/office/drawing/2014/main" id="{87066EB4-06BB-4BB4-8DFD-00AB8CE522DC}"/>
                </a:ext>
              </a:extLst>
            </p:cNvPr>
            <p:cNvGrpSpPr/>
            <p:nvPr/>
          </p:nvGrpSpPr>
          <p:grpSpPr>
            <a:xfrm>
              <a:off x="5080185" y="4624209"/>
              <a:ext cx="6274750" cy="791084"/>
              <a:chOff x="5080185" y="4836437"/>
              <a:chExt cx="6274750" cy="791084"/>
            </a:xfrm>
          </p:grpSpPr>
          <p:sp>
            <p:nvSpPr>
              <p:cNvPr id="82" name="TextBox 81"/>
              <p:cNvSpPr txBox="1"/>
              <p:nvPr/>
            </p:nvSpPr>
            <p:spPr>
              <a:xfrm>
                <a:off x="6230010" y="4965224"/>
                <a:ext cx="5124925" cy="662297"/>
              </a:xfrm>
              <a:prstGeom prst="rect">
                <a:avLst/>
              </a:prstGeom>
              <a:noFill/>
            </p:spPr>
            <p:txBody>
              <a:bodyPr wrap="square" lIns="108000" rIns="108000" rtlCol="0">
                <a:spAutoFit/>
              </a:bodyPr>
              <a:lstStyle/>
              <a:p>
                <a:pPr>
                  <a:lnSpc>
                    <a:spcPct val="150000"/>
                  </a:lnSpc>
                </a:pPr>
                <a:r>
                  <a:rPr lang="zh-TW" altLang="en-US" sz="2800" dirty="0">
                    <a:latin typeface="+mj-ea"/>
                  </a:rPr>
                  <a:t>研究結果</a:t>
                </a:r>
                <a:endParaRPr lang="en-US" altLang="zh-TW" sz="2800" dirty="0">
                  <a:latin typeface="+mj-ea"/>
                </a:endParaRPr>
              </a:p>
            </p:txBody>
          </p:sp>
          <p:grpSp>
            <p:nvGrpSpPr>
              <p:cNvPr id="78" name="Group 77"/>
              <p:cNvGrpSpPr/>
              <p:nvPr/>
            </p:nvGrpSpPr>
            <p:grpSpPr>
              <a:xfrm>
                <a:off x="5080185" y="4836437"/>
                <a:ext cx="958096" cy="780795"/>
                <a:chOff x="5324331" y="1449052"/>
                <a:chExt cx="958096" cy="780795"/>
              </a:xfrm>
              <a:solidFill>
                <a:schemeClr val="accent1">
                  <a:lumMod val="60000"/>
                  <a:lumOff val="40000"/>
                </a:schemeClr>
              </a:solidFill>
            </p:grpSpPr>
            <p:sp>
              <p:nvSpPr>
                <p:cNvPr id="79" name="Oval 78"/>
                <p:cNvSpPr/>
                <p:nvPr/>
              </p:nvSpPr>
              <p:spPr>
                <a:xfrm>
                  <a:off x="5412981" y="1449052"/>
                  <a:ext cx="780795" cy="78079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79"/>
                <p:cNvSpPr txBox="1"/>
                <p:nvPr/>
              </p:nvSpPr>
              <p:spPr>
                <a:xfrm>
                  <a:off x="5324331" y="1516285"/>
                  <a:ext cx="958096" cy="646331"/>
                </a:xfrm>
                <a:prstGeom prst="rect">
                  <a:avLst/>
                </a:prstGeom>
                <a:grpFill/>
              </p:spPr>
              <p:txBody>
                <a:bodyPr wrap="square" lIns="108000" rIns="108000" rtlCol="0">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grpSp>
        </p:grpSp>
        <p:grpSp>
          <p:nvGrpSpPr>
            <p:cNvPr id="13" name="群組 12">
              <a:extLst>
                <a:ext uri="{FF2B5EF4-FFF2-40B4-BE49-F238E27FC236}">
                  <a16:creationId xmlns:a16="http://schemas.microsoft.com/office/drawing/2014/main" id="{B6389E29-0866-4EAE-B5F9-0A581FEF3660}"/>
                </a:ext>
              </a:extLst>
            </p:cNvPr>
            <p:cNvGrpSpPr/>
            <p:nvPr/>
          </p:nvGrpSpPr>
          <p:grpSpPr>
            <a:xfrm>
              <a:off x="5080185" y="1306672"/>
              <a:ext cx="6274752" cy="791084"/>
              <a:chOff x="5080185" y="1377578"/>
              <a:chExt cx="6274752" cy="791084"/>
            </a:xfrm>
          </p:grpSpPr>
          <p:sp>
            <p:nvSpPr>
              <p:cNvPr id="58" name="Oval 57"/>
              <p:cNvSpPr/>
              <p:nvPr/>
            </p:nvSpPr>
            <p:spPr>
              <a:xfrm>
                <a:off x="5168835" y="1377578"/>
                <a:ext cx="780795" cy="78079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TextBox 58"/>
              <p:cNvSpPr txBox="1"/>
              <p:nvPr/>
            </p:nvSpPr>
            <p:spPr>
              <a:xfrm>
                <a:off x="5080185" y="1444811"/>
                <a:ext cx="958096" cy="646331"/>
              </a:xfrm>
              <a:prstGeom prst="rect">
                <a:avLst/>
              </a:prstGeom>
              <a:solidFill>
                <a:schemeClr val="accent1">
                  <a:lumMod val="60000"/>
                  <a:lumOff val="40000"/>
                </a:schemeClr>
              </a:solid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sp>
            <p:nvSpPr>
              <p:cNvPr id="40" name="TextBox 8"/>
              <p:cNvSpPr txBox="1"/>
              <p:nvPr/>
            </p:nvSpPr>
            <p:spPr>
              <a:xfrm>
                <a:off x="6230012" y="1506365"/>
                <a:ext cx="5124925" cy="662297"/>
              </a:xfrm>
              <a:prstGeom prst="rect">
                <a:avLst/>
              </a:prstGeom>
              <a:noFill/>
            </p:spPr>
            <p:txBody>
              <a:bodyPr wrap="square" lIns="108000" rIns="108000" rtlCol="0">
                <a:spAutoFit/>
              </a:bodyPr>
              <a:lstStyle/>
              <a:p>
                <a:pPr>
                  <a:lnSpc>
                    <a:spcPct val="150000"/>
                  </a:lnSpc>
                </a:pPr>
                <a:r>
                  <a:rPr lang="zh-TW" altLang="en-US" sz="2800" dirty="0">
                    <a:latin typeface="+mj-ea"/>
                  </a:rPr>
                  <a:t>研究問題</a:t>
                </a:r>
                <a:endParaRPr lang="en-US" altLang="zh-TW" sz="2800" dirty="0">
                  <a:latin typeface="+mj-ea"/>
                </a:endParaRPr>
              </a:p>
            </p:txBody>
          </p:sp>
        </p:grpSp>
        <p:grpSp>
          <p:nvGrpSpPr>
            <p:cNvPr id="15" name="群組 14">
              <a:extLst>
                <a:ext uri="{FF2B5EF4-FFF2-40B4-BE49-F238E27FC236}">
                  <a16:creationId xmlns:a16="http://schemas.microsoft.com/office/drawing/2014/main" id="{89855E2E-A39B-47E9-B835-B3CAE5075C29}"/>
                </a:ext>
              </a:extLst>
            </p:cNvPr>
            <p:cNvGrpSpPr/>
            <p:nvPr/>
          </p:nvGrpSpPr>
          <p:grpSpPr>
            <a:xfrm>
              <a:off x="5080185" y="2388719"/>
              <a:ext cx="6274752" cy="791084"/>
              <a:chOff x="5080185" y="2530531"/>
              <a:chExt cx="6274752" cy="791084"/>
            </a:xfrm>
          </p:grpSpPr>
          <p:sp>
            <p:nvSpPr>
              <p:cNvPr id="65" name="Oval 64"/>
              <p:cNvSpPr/>
              <p:nvPr/>
            </p:nvSpPr>
            <p:spPr>
              <a:xfrm>
                <a:off x="5168835" y="2530531"/>
                <a:ext cx="780795" cy="78079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TextBox 65"/>
              <p:cNvSpPr txBox="1"/>
              <p:nvPr/>
            </p:nvSpPr>
            <p:spPr>
              <a:xfrm>
                <a:off x="5080185" y="2597764"/>
                <a:ext cx="958096" cy="646331"/>
              </a:xfrm>
              <a:prstGeom prst="rect">
                <a:avLst/>
              </a:prstGeom>
              <a:solidFill>
                <a:schemeClr val="accent1">
                  <a:lumMod val="60000"/>
                  <a:lumOff val="40000"/>
                </a:schemeClr>
              </a:solid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sp>
            <p:nvSpPr>
              <p:cNvPr id="35" name="TextBox 8"/>
              <p:cNvSpPr txBox="1"/>
              <p:nvPr/>
            </p:nvSpPr>
            <p:spPr>
              <a:xfrm>
                <a:off x="6230012" y="2659318"/>
                <a:ext cx="5124925" cy="662297"/>
              </a:xfrm>
              <a:prstGeom prst="rect">
                <a:avLst/>
              </a:prstGeom>
              <a:noFill/>
            </p:spPr>
            <p:txBody>
              <a:bodyPr wrap="square" lIns="108000" rIns="108000" rtlCol="0">
                <a:spAutoFit/>
              </a:bodyPr>
              <a:lstStyle/>
              <a:p>
                <a:pPr>
                  <a:lnSpc>
                    <a:spcPct val="150000"/>
                  </a:lnSpc>
                </a:pPr>
                <a:r>
                  <a:rPr lang="zh-TW" altLang="en-US" sz="2800" dirty="0">
                    <a:latin typeface="+mj-ea"/>
                  </a:rPr>
                  <a:t>研究架構</a:t>
                </a:r>
                <a:endParaRPr lang="en-US" altLang="zh-TW" sz="2800" dirty="0">
                  <a:latin typeface="+mj-ea"/>
                </a:endParaRPr>
              </a:p>
            </p:txBody>
          </p:sp>
        </p:grpSp>
        <p:grpSp>
          <p:nvGrpSpPr>
            <p:cNvPr id="16" name="群組 15">
              <a:extLst>
                <a:ext uri="{FF2B5EF4-FFF2-40B4-BE49-F238E27FC236}">
                  <a16:creationId xmlns:a16="http://schemas.microsoft.com/office/drawing/2014/main" id="{D6DCDC61-D614-404A-84F0-3171D6F2E9A0}"/>
                </a:ext>
              </a:extLst>
            </p:cNvPr>
            <p:cNvGrpSpPr/>
            <p:nvPr/>
          </p:nvGrpSpPr>
          <p:grpSpPr>
            <a:xfrm>
              <a:off x="5080186" y="3470766"/>
              <a:ext cx="6274751" cy="791084"/>
              <a:chOff x="5080185" y="3683484"/>
              <a:chExt cx="6274751" cy="791084"/>
            </a:xfrm>
          </p:grpSpPr>
          <p:sp>
            <p:nvSpPr>
              <p:cNvPr id="72" name="Oval 71"/>
              <p:cNvSpPr/>
              <p:nvPr/>
            </p:nvSpPr>
            <p:spPr>
              <a:xfrm>
                <a:off x="5168835" y="3683484"/>
                <a:ext cx="780795" cy="78079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5080185" y="3750717"/>
                <a:ext cx="958096" cy="646331"/>
              </a:xfrm>
              <a:prstGeom prst="rect">
                <a:avLst/>
              </a:prstGeom>
              <a:solidFill>
                <a:schemeClr val="accent1">
                  <a:lumMod val="60000"/>
                  <a:lumOff val="40000"/>
                </a:schemeClr>
              </a:solid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sp>
            <p:nvSpPr>
              <p:cNvPr id="36" name="TextBox 8"/>
              <p:cNvSpPr txBox="1"/>
              <p:nvPr/>
            </p:nvSpPr>
            <p:spPr>
              <a:xfrm>
                <a:off x="6230011" y="3812271"/>
                <a:ext cx="5124925" cy="662297"/>
              </a:xfrm>
              <a:prstGeom prst="rect">
                <a:avLst/>
              </a:prstGeom>
              <a:noFill/>
            </p:spPr>
            <p:txBody>
              <a:bodyPr wrap="square" lIns="108000" rIns="108000" rtlCol="0">
                <a:spAutoFit/>
              </a:bodyPr>
              <a:lstStyle/>
              <a:p>
                <a:pPr>
                  <a:lnSpc>
                    <a:spcPct val="150000"/>
                  </a:lnSpc>
                </a:pPr>
                <a:r>
                  <a:rPr lang="zh-TW" altLang="en-US" sz="2800" dirty="0">
                    <a:latin typeface="+mj-ea"/>
                  </a:rPr>
                  <a:t>研究方法</a:t>
                </a:r>
                <a:endParaRPr lang="en-US" altLang="zh-TW" sz="2800" dirty="0">
                  <a:latin typeface="+mj-ea"/>
                </a:endParaRPr>
              </a:p>
            </p:txBody>
          </p:sp>
        </p:grpSp>
        <p:grpSp>
          <p:nvGrpSpPr>
            <p:cNvPr id="4" name="群組 3">
              <a:extLst>
                <a:ext uri="{FF2B5EF4-FFF2-40B4-BE49-F238E27FC236}">
                  <a16:creationId xmlns:a16="http://schemas.microsoft.com/office/drawing/2014/main" id="{A440FCCD-3716-4F27-9D63-3EF4965C7335}"/>
                </a:ext>
              </a:extLst>
            </p:cNvPr>
            <p:cNvGrpSpPr/>
            <p:nvPr/>
          </p:nvGrpSpPr>
          <p:grpSpPr>
            <a:xfrm>
              <a:off x="5080185" y="5711932"/>
              <a:ext cx="6274750" cy="791084"/>
              <a:chOff x="5080185" y="5817939"/>
              <a:chExt cx="6274750" cy="791084"/>
            </a:xfrm>
          </p:grpSpPr>
          <p:sp>
            <p:nvSpPr>
              <p:cNvPr id="33" name="TextBox 81">
                <a:extLst>
                  <a:ext uri="{FF2B5EF4-FFF2-40B4-BE49-F238E27FC236}">
                    <a16:creationId xmlns:a16="http://schemas.microsoft.com/office/drawing/2014/main" id="{B0019F18-7995-4A64-ADC2-737A501CAB41}"/>
                  </a:ext>
                </a:extLst>
              </p:cNvPr>
              <p:cNvSpPr txBox="1"/>
              <p:nvPr/>
            </p:nvSpPr>
            <p:spPr>
              <a:xfrm>
                <a:off x="6230010" y="5946726"/>
                <a:ext cx="5124925" cy="662297"/>
              </a:xfrm>
              <a:prstGeom prst="rect">
                <a:avLst/>
              </a:prstGeom>
              <a:noFill/>
            </p:spPr>
            <p:txBody>
              <a:bodyPr wrap="square" lIns="108000" rIns="108000" rtlCol="0">
                <a:spAutoFit/>
              </a:bodyPr>
              <a:lstStyle/>
              <a:p>
                <a:pPr>
                  <a:lnSpc>
                    <a:spcPct val="150000"/>
                  </a:lnSpc>
                </a:pPr>
                <a:r>
                  <a:rPr lang="zh-TW" altLang="en-US" sz="2800" dirty="0">
                    <a:latin typeface="+mj-ea"/>
                  </a:rPr>
                  <a:t>結論與建議</a:t>
                </a:r>
                <a:endParaRPr lang="en-US" altLang="zh-TW" sz="2800" dirty="0">
                  <a:latin typeface="+mj-ea"/>
                </a:endParaRPr>
              </a:p>
            </p:txBody>
          </p:sp>
          <p:grpSp>
            <p:nvGrpSpPr>
              <p:cNvPr id="34" name="Group 77">
                <a:extLst>
                  <a:ext uri="{FF2B5EF4-FFF2-40B4-BE49-F238E27FC236}">
                    <a16:creationId xmlns:a16="http://schemas.microsoft.com/office/drawing/2014/main" id="{DEFC8201-9DC0-40F5-BD49-2BCB122AB7C7}"/>
                  </a:ext>
                </a:extLst>
              </p:cNvPr>
              <p:cNvGrpSpPr/>
              <p:nvPr/>
            </p:nvGrpSpPr>
            <p:grpSpPr>
              <a:xfrm>
                <a:off x="5080185" y="5817939"/>
                <a:ext cx="958096" cy="780795"/>
                <a:chOff x="5324331" y="1449052"/>
                <a:chExt cx="958096" cy="780795"/>
              </a:xfrm>
              <a:solidFill>
                <a:schemeClr val="accent1">
                  <a:lumMod val="60000"/>
                  <a:lumOff val="40000"/>
                </a:schemeClr>
              </a:solidFill>
            </p:grpSpPr>
            <p:sp>
              <p:nvSpPr>
                <p:cNvPr id="37" name="Oval 78">
                  <a:extLst>
                    <a:ext uri="{FF2B5EF4-FFF2-40B4-BE49-F238E27FC236}">
                      <a16:creationId xmlns:a16="http://schemas.microsoft.com/office/drawing/2014/main" id="{BF2C5634-2F1C-4BAC-9AA2-3B3E19A595C8}"/>
                    </a:ext>
                  </a:extLst>
                </p:cNvPr>
                <p:cNvSpPr/>
                <p:nvPr/>
              </p:nvSpPr>
              <p:spPr>
                <a:xfrm>
                  <a:off x="5412981" y="1449052"/>
                  <a:ext cx="780795" cy="78079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79">
                  <a:extLst>
                    <a:ext uri="{FF2B5EF4-FFF2-40B4-BE49-F238E27FC236}">
                      <a16:creationId xmlns:a16="http://schemas.microsoft.com/office/drawing/2014/main" id="{5278AC55-8381-4CAE-AE5F-45B407F03FAE}"/>
                    </a:ext>
                  </a:extLst>
                </p:cNvPr>
                <p:cNvSpPr txBox="1"/>
                <p:nvPr/>
              </p:nvSpPr>
              <p:spPr>
                <a:xfrm>
                  <a:off x="5324331" y="1516285"/>
                  <a:ext cx="958096" cy="646331"/>
                </a:xfrm>
                <a:prstGeom prst="rect">
                  <a:avLst/>
                </a:prstGeom>
                <a:grpFill/>
              </p:spPr>
              <p:txBody>
                <a:bodyPr wrap="square" lIns="108000" rIns="108000" rtlCol="0">
                  <a:spAutoFit/>
                </a:bodyPr>
                <a:lstStyle/>
                <a:p>
                  <a:pPr algn="ctr"/>
                  <a:r>
                    <a:rPr lang="en-US" altLang="ko-KR" sz="3600" b="1" dirty="0">
                      <a:solidFill>
                        <a:schemeClr val="bg1"/>
                      </a:solidFill>
                      <a:cs typeface="Arial" pitchFamily="34" charset="0"/>
                    </a:rPr>
                    <a:t>06</a:t>
                  </a:r>
                  <a:endParaRPr lang="ko-KR" altLang="en-US" sz="3600" b="1" dirty="0">
                    <a:solidFill>
                      <a:schemeClr val="bg1"/>
                    </a:solidFill>
                    <a:cs typeface="Arial" pitchFamily="34" charset="0"/>
                  </a:endParaRPr>
                </a:p>
              </p:txBody>
            </p:sp>
          </p:grpSp>
        </p:grpSp>
      </p:grpSp>
      <p:sp>
        <p:nvSpPr>
          <p:cNvPr id="18" name="文字方塊 17">
            <a:extLst>
              <a:ext uri="{FF2B5EF4-FFF2-40B4-BE49-F238E27FC236}">
                <a16:creationId xmlns:a16="http://schemas.microsoft.com/office/drawing/2014/main" id="{DC9552A3-748C-4671-B9BF-000EEF6A94A3}"/>
              </a:ext>
            </a:extLst>
          </p:cNvPr>
          <p:cNvSpPr txBox="1"/>
          <p:nvPr/>
        </p:nvSpPr>
        <p:spPr>
          <a:xfrm>
            <a:off x="1538732" y="1905506"/>
            <a:ext cx="534928" cy="3046988"/>
          </a:xfrm>
          <a:prstGeom prst="rect">
            <a:avLst/>
          </a:prstGeom>
          <a:noFill/>
        </p:spPr>
        <p:txBody>
          <a:bodyPr wrap="square" rtlCol="0">
            <a:spAutoFit/>
          </a:bodyPr>
          <a:lstStyle/>
          <a:p>
            <a:r>
              <a:rPr lang="zh-TW" altLang="en-US" sz="4800" b="1" dirty="0">
                <a:solidFill>
                  <a:schemeClr val="bg1"/>
                </a:solidFill>
                <a:latin typeface="+mn-ea"/>
              </a:rPr>
              <a:t>報</a:t>
            </a:r>
            <a:endParaRPr lang="en-US" altLang="zh-TW" sz="4800" b="1" dirty="0">
              <a:solidFill>
                <a:schemeClr val="bg1"/>
              </a:solidFill>
              <a:latin typeface="+mn-ea"/>
            </a:endParaRPr>
          </a:p>
          <a:p>
            <a:r>
              <a:rPr lang="zh-TW" altLang="en-US" sz="4800" b="1" dirty="0">
                <a:solidFill>
                  <a:schemeClr val="bg1"/>
                </a:solidFill>
                <a:latin typeface="+mn-ea"/>
              </a:rPr>
              <a:t>告</a:t>
            </a:r>
            <a:endParaRPr lang="en-US" altLang="zh-TW" sz="4800" b="1" dirty="0">
              <a:solidFill>
                <a:schemeClr val="bg1"/>
              </a:solidFill>
              <a:latin typeface="+mn-ea"/>
            </a:endParaRPr>
          </a:p>
          <a:p>
            <a:r>
              <a:rPr lang="zh-TW" altLang="en-US" sz="4800" b="1" dirty="0">
                <a:solidFill>
                  <a:schemeClr val="bg1"/>
                </a:solidFill>
                <a:latin typeface="+mn-ea"/>
              </a:rPr>
              <a:t>內</a:t>
            </a:r>
            <a:endParaRPr lang="en-US" altLang="zh-TW" sz="4800" b="1" dirty="0">
              <a:solidFill>
                <a:schemeClr val="bg1"/>
              </a:solidFill>
              <a:latin typeface="+mn-ea"/>
            </a:endParaRPr>
          </a:p>
          <a:p>
            <a:r>
              <a:rPr lang="zh-TW" altLang="en-US" sz="4800" b="1" dirty="0">
                <a:solidFill>
                  <a:schemeClr val="bg1"/>
                </a:solidFill>
                <a:latin typeface="+mn-ea"/>
              </a:rPr>
              <a:t>容</a:t>
            </a:r>
            <a:endParaRPr lang="zh-TW" altLang="en-US" b="1" dirty="0">
              <a:solidFill>
                <a:schemeClr val="bg1"/>
              </a:solidFill>
              <a:latin typeface="+mn-ea"/>
            </a:endParaRPr>
          </a:p>
        </p:txBody>
      </p:sp>
    </p:spTree>
    <p:extLst>
      <p:ext uri="{BB962C8B-B14F-4D97-AF65-F5344CB8AC3E}">
        <p14:creationId xmlns:p14="http://schemas.microsoft.com/office/powerpoint/2010/main" val="1026675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FDB74F87-8596-4934-971A-6A920DF9061D}"/>
              </a:ext>
            </a:extLst>
          </p:cNvPr>
          <p:cNvSpPr txBox="1"/>
          <p:nvPr/>
        </p:nvSpPr>
        <p:spPr>
          <a:xfrm>
            <a:off x="1614376" y="476226"/>
            <a:ext cx="9326526" cy="400110"/>
          </a:xfrm>
          <a:prstGeom prst="rect">
            <a:avLst/>
          </a:prstGeom>
          <a:noFill/>
        </p:spPr>
        <p:txBody>
          <a:bodyPr wrap="square" rtlCol="0">
            <a:spAutoFit/>
          </a:bodyPr>
          <a:lstStyle/>
          <a:p>
            <a:r>
              <a:rPr lang="zh-TW" altLang="en-US" sz="2000" b="1" dirty="0">
                <a:latin typeface="Times New Roman" panose="02020603050405020304" pitchFamily="18" charset="0"/>
                <a:cs typeface="Times New Roman" panose="02020603050405020304" pitchFamily="18" charset="0"/>
              </a:rPr>
              <a:t>集群一：</a:t>
            </a:r>
            <a:r>
              <a:rPr lang="zh-TW" altLang="zh-TW" sz="2000" b="1" dirty="0">
                <a:latin typeface="Times New Roman" panose="02020603050405020304" pitchFamily="18" charset="0"/>
                <a:cs typeface="Times New Roman" panose="02020603050405020304" pitchFamily="18" charset="0"/>
              </a:rPr>
              <a:t>跨文化策略與消費者定位</a:t>
            </a:r>
            <a:endParaRPr lang="zh-TW" altLang="en-US" sz="2000" b="1" dirty="0">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1DF7584A-9C01-4E18-B241-7A0468CEF94B}"/>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18</a:t>
            </a:r>
            <a:endParaRPr lang="zh-TW" altLang="en-US" sz="2800" b="1" dirty="0">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B098E15C-B0D7-4DD8-AA47-EBBCC5144194}"/>
              </a:ext>
            </a:extLst>
          </p:cNvPr>
          <p:cNvPicPr/>
          <p:nvPr/>
        </p:nvPicPr>
        <p:blipFill>
          <a:blip r:embed="rId3">
            <a:extLst>
              <a:ext uri="{28A0092B-C50C-407E-A947-70E740481C1C}">
                <a14:useLocalDpi xmlns:a14="http://schemas.microsoft.com/office/drawing/2010/main" val="0"/>
              </a:ext>
            </a:extLst>
          </a:blip>
          <a:stretch>
            <a:fillRect/>
          </a:stretch>
        </p:blipFill>
        <p:spPr>
          <a:xfrm>
            <a:off x="6082365" y="1233688"/>
            <a:ext cx="5633720" cy="2980962"/>
          </a:xfrm>
          <a:prstGeom prst="rect">
            <a:avLst/>
          </a:prstGeom>
        </p:spPr>
      </p:pic>
      <p:pic>
        <p:nvPicPr>
          <p:cNvPr id="8" name="圖片 7">
            <a:extLst>
              <a:ext uri="{FF2B5EF4-FFF2-40B4-BE49-F238E27FC236}">
                <a16:creationId xmlns:a16="http://schemas.microsoft.com/office/drawing/2014/main" id="{8FC49299-465D-4783-8CE2-788DC292D913}"/>
              </a:ext>
            </a:extLst>
          </p:cNvPr>
          <p:cNvPicPr/>
          <p:nvPr/>
        </p:nvPicPr>
        <p:blipFill>
          <a:blip r:embed="rId4">
            <a:extLst>
              <a:ext uri="{28A0092B-C50C-407E-A947-70E740481C1C}">
                <a14:useLocalDpi xmlns:a14="http://schemas.microsoft.com/office/drawing/2010/main" val="0"/>
              </a:ext>
            </a:extLst>
          </a:blip>
          <a:stretch>
            <a:fillRect/>
          </a:stretch>
        </p:blipFill>
        <p:spPr>
          <a:xfrm>
            <a:off x="1034902" y="1149604"/>
            <a:ext cx="4663263" cy="2980962"/>
          </a:xfrm>
          <a:prstGeom prst="rect">
            <a:avLst/>
          </a:prstGeom>
          <a:ln>
            <a:noFill/>
          </a:ln>
          <a:effectLst>
            <a:softEdge rad="112500"/>
          </a:effectLst>
        </p:spPr>
      </p:pic>
      <p:sp>
        <p:nvSpPr>
          <p:cNvPr id="5" name="矩形 4">
            <a:extLst>
              <a:ext uri="{FF2B5EF4-FFF2-40B4-BE49-F238E27FC236}">
                <a16:creationId xmlns:a16="http://schemas.microsoft.com/office/drawing/2014/main" id="{D7368F95-2241-43F4-A41A-D91C4F606B0D}"/>
              </a:ext>
            </a:extLst>
          </p:cNvPr>
          <p:cNvSpPr/>
          <p:nvPr/>
        </p:nvSpPr>
        <p:spPr>
          <a:xfrm>
            <a:off x="1146468" y="4412364"/>
            <a:ext cx="10262342" cy="2345322"/>
          </a:xfrm>
          <a:prstGeom prst="rect">
            <a:avLst/>
          </a:prstGeom>
        </p:spPr>
        <p:txBody>
          <a:bodyPr wrap="square">
            <a:spAutoFit/>
          </a:bodyPr>
          <a:lstStyle/>
          <a:p>
            <a:pPr marL="457200" indent="-457200">
              <a:lnSpc>
                <a:spcPct val="150000"/>
              </a:lnSpc>
              <a:spcAft>
                <a:spcPts val="0"/>
              </a:spcAft>
              <a:buFont typeface="+mj-lt"/>
              <a:buAutoNum type="arabicPeriod"/>
            </a:pPr>
            <a:r>
              <a:rPr lang="zh-TW" altLang="zh-TW" sz="2000" dirty="0">
                <a:latin typeface="Times New Roman" panose="02020603050405020304" pitchFamily="18" charset="0"/>
                <a:cs typeface="Times New Roman" panose="02020603050405020304" pitchFamily="18" charset="0"/>
              </a:rPr>
              <a:t>數位廣告的創意性已經逐漸取代印刷廣告帶來的視覺效果</a:t>
            </a:r>
            <a:endParaRPr lang="en-US" altLang="zh-TW" sz="2000" dirty="0">
              <a:latin typeface="Times New Roman" panose="02020603050405020304" pitchFamily="18" charset="0"/>
              <a:cs typeface="Times New Roman" panose="02020603050405020304" pitchFamily="18" charset="0"/>
            </a:endParaRPr>
          </a:p>
          <a:p>
            <a:pPr marL="457200" indent="-457200">
              <a:lnSpc>
                <a:spcPct val="150000"/>
              </a:lnSpc>
              <a:spcAft>
                <a:spcPts val="0"/>
              </a:spcAft>
              <a:buFont typeface="+mj-lt"/>
              <a:buAutoNum type="arabicPeriod"/>
            </a:pPr>
            <a:r>
              <a:rPr lang="zh-TW" altLang="zh-TW" sz="2000" dirty="0">
                <a:latin typeface="Times New Roman" panose="02020603050405020304" pitchFamily="18" charset="0"/>
                <a:cs typeface="Times New Roman" panose="02020603050405020304" pitchFamily="18" charset="0"/>
              </a:rPr>
              <a:t>國際廣告的概念趨於普及，</a:t>
            </a:r>
            <a:r>
              <a:rPr lang="zh-TW" altLang="zh-TW" sz="2000" dirty="0">
                <a:solidFill>
                  <a:srgbClr val="FF0000"/>
                </a:solidFill>
                <a:latin typeface="Times New Roman" panose="02020603050405020304" pitchFamily="18" charset="0"/>
                <a:cs typeface="Times New Roman" panose="02020603050405020304" pitchFamily="18" charset="0"/>
              </a:rPr>
              <a:t>不同的文化需要不同的廣告策略</a:t>
            </a:r>
            <a:r>
              <a:rPr lang="zh-TW" altLang="en-US" sz="2000" dirty="0">
                <a:latin typeface="Times New Roman" panose="02020603050405020304" pitchFamily="18" charset="0"/>
                <a:cs typeface="Times New Roman" panose="02020603050405020304" pitchFamily="18" charset="0"/>
              </a:rPr>
              <a:t>，如東西方文化</a:t>
            </a:r>
            <a:endParaRPr lang="en-US" altLang="zh-TW" sz="20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altLang="zh-TW" sz="2000" dirty="0">
                <a:latin typeface="Times New Roman" panose="02020603050405020304" pitchFamily="18" charset="0"/>
                <a:cs typeface="Times New Roman" panose="02020603050405020304" pitchFamily="18" charset="0"/>
              </a:rPr>
              <a:t>GCCP(global consumer culture positioning)</a:t>
            </a:r>
            <a:r>
              <a:rPr lang="zh-TW" altLang="en-US" sz="2000" dirty="0">
                <a:latin typeface="Times New Roman" panose="02020603050405020304" pitchFamily="18" charset="0"/>
                <a:cs typeface="Times New Roman" panose="02020603050405020304" pitchFamily="18" charset="0"/>
              </a:rPr>
              <a:t>與</a:t>
            </a:r>
            <a:r>
              <a:rPr lang="en-US" altLang="zh-TW" sz="2000" dirty="0">
                <a:latin typeface="Times New Roman" panose="02020603050405020304" pitchFamily="18" charset="0"/>
                <a:cs typeface="Times New Roman" panose="02020603050405020304" pitchFamily="18" charset="0"/>
              </a:rPr>
              <a:t>GLOBE(global leadership and organizational behavior effectiveness) </a:t>
            </a:r>
            <a:r>
              <a:rPr lang="zh-TW" altLang="en-US" sz="2000" dirty="0">
                <a:latin typeface="Times New Roman" panose="02020603050405020304" pitchFamily="18" charset="0"/>
                <a:cs typeface="Times New Roman" panose="02020603050405020304" pitchFamily="18" charset="0"/>
              </a:rPr>
              <a:t>皆</a:t>
            </a:r>
            <a:r>
              <a:rPr lang="zh-TW" altLang="zh-TW" sz="2000" dirty="0">
                <a:latin typeface="Times New Roman" panose="02020603050405020304" pitchFamily="18" charset="0"/>
                <a:cs typeface="Times New Roman" panose="02020603050405020304" pitchFamily="18" charset="0"/>
              </a:rPr>
              <a:t>強調了</a:t>
            </a:r>
            <a:r>
              <a:rPr lang="zh-TW" altLang="zh-TW" sz="2000" dirty="0">
                <a:solidFill>
                  <a:srgbClr val="FF0000"/>
                </a:solidFill>
                <a:latin typeface="Times New Roman" panose="02020603050405020304" pitchFamily="18" charset="0"/>
                <a:cs typeface="Times New Roman" panose="02020603050405020304" pitchFamily="18" charset="0"/>
              </a:rPr>
              <a:t>消費者定位</a:t>
            </a:r>
            <a:r>
              <a:rPr lang="zh-TW" altLang="zh-TW" sz="2000" dirty="0">
                <a:latin typeface="Times New Roman" panose="02020603050405020304" pitchFamily="18" charset="0"/>
                <a:cs typeface="Times New Roman" panose="02020603050405020304" pitchFamily="18" charset="0"/>
              </a:rPr>
              <a:t>的重要性</a:t>
            </a:r>
            <a:endParaRPr lang="en-US" altLang="zh-TW" sz="20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zh-TW" altLang="en-US" sz="2000" dirty="0">
                <a:latin typeface="Times New Roman" panose="02020603050405020304" pitchFamily="18" charset="0"/>
                <a:cs typeface="Times New Roman" panose="02020603050405020304" pitchFamily="18" charset="0"/>
              </a:rPr>
              <a:t>硬式廣告</a:t>
            </a:r>
            <a:r>
              <a:rPr lang="en-US" altLang="zh-TW" sz="2000" dirty="0">
                <a:latin typeface="Times New Roman" panose="02020603050405020304" pitchFamily="18" charset="0"/>
                <a:cs typeface="Times New Roman" panose="02020603050405020304" pitchFamily="18" charset="0"/>
              </a:rPr>
              <a:t>(hard sell)</a:t>
            </a:r>
            <a:r>
              <a:rPr lang="zh-TW" altLang="en-US" sz="2000" dirty="0">
                <a:latin typeface="Times New Roman" panose="02020603050405020304" pitchFamily="18" charset="0"/>
                <a:cs typeface="Times New Roman" panose="02020603050405020304" pitchFamily="18" charset="0"/>
              </a:rPr>
              <a:t>與軟式廣告</a:t>
            </a:r>
            <a:r>
              <a:rPr lang="en-US" altLang="zh-TW" sz="2000" dirty="0">
                <a:latin typeface="Times New Roman" panose="02020603050405020304" pitchFamily="18" charset="0"/>
                <a:cs typeface="Times New Roman" panose="02020603050405020304" pitchFamily="18" charset="0"/>
              </a:rPr>
              <a:t>(soft sell)</a:t>
            </a:r>
            <a:r>
              <a:rPr lang="zh-TW" altLang="en-US" sz="2000" dirty="0">
                <a:latin typeface="Times New Roman" panose="02020603050405020304" pitchFamily="18" charset="0"/>
                <a:cs typeface="Times New Roman" panose="02020603050405020304" pitchFamily="18" charset="0"/>
              </a:rPr>
              <a:t>具有</a:t>
            </a:r>
            <a:r>
              <a:rPr lang="zh-TW" altLang="en-US" sz="2000" dirty="0">
                <a:solidFill>
                  <a:srgbClr val="FF0000"/>
                </a:solidFill>
                <a:latin typeface="Times New Roman" panose="02020603050405020304" pitchFamily="18" charset="0"/>
                <a:cs typeface="Times New Roman" panose="02020603050405020304" pitchFamily="18" charset="0"/>
              </a:rPr>
              <a:t>互補性</a:t>
            </a:r>
            <a:endParaRPr lang="en-US" altLang="zh-TW"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915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13E660BF-2609-414C-AC60-3915CCB06AF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34902" y="1124200"/>
            <a:ext cx="4663263" cy="2889000"/>
          </a:xfrm>
          <a:prstGeom prst="rect">
            <a:avLst/>
          </a:prstGeom>
          <a:ln>
            <a:noFill/>
          </a:ln>
          <a:effectLst>
            <a:softEdge rad="112500"/>
          </a:effectLst>
        </p:spPr>
      </p:pic>
      <p:pic>
        <p:nvPicPr>
          <p:cNvPr id="9" name="圖片 8">
            <a:extLst>
              <a:ext uri="{FF2B5EF4-FFF2-40B4-BE49-F238E27FC236}">
                <a16:creationId xmlns:a16="http://schemas.microsoft.com/office/drawing/2014/main" id="{46FB58CF-C4B3-43A5-895D-1E83441626D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096000" y="1124200"/>
            <a:ext cx="5760720" cy="2990600"/>
          </a:xfrm>
          <a:prstGeom prst="rect">
            <a:avLst/>
          </a:prstGeom>
        </p:spPr>
      </p:pic>
      <p:sp>
        <p:nvSpPr>
          <p:cNvPr id="4" name="文字方塊 3">
            <a:extLst>
              <a:ext uri="{FF2B5EF4-FFF2-40B4-BE49-F238E27FC236}">
                <a16:creationId xmlns:a16="http://schemas.microsoft.com/office/drawing/2014/main" id="{FDB74F87-8596-4934-971A-6A920DF9061D}"/>
              </a:ext>
            </a:extLst>
          </p:cNvPr>
          <p:cNvSpPr txBox="1"/>
          <p:nvPr/>
        </p:nvSpPr>
        <p:spPr>
          <a:xfrm>
            <a:off x="1614376" y="476226"/>
            <a:ext cx="9326526" cy="400110"/>
          </a:xfrm>
          <a:prstGeom prst="rect">
            <a:avLst/>
          </a:prstGeom>
          <a:noFill/>
        </p:spPr>
        <p:txBody>
          <a:bodyPr wrap="square" rtlCol="0">
            <a:spAutoFit/>
          </a:bodyPr>
          <a:lstStyle/>
          <a:p>
            <a:r>
              <a:rPr lang="zh-TW" altLang="en-US" sz="2000" b="1" dirty="0">
                <a:latin typeface="Times New Roman" panose="02020603050405020304" pitchFamily="18" charset="0"/>
                <a:cs typeface="Times New Roman" panose="02020603050405020304" pitchFamily="18" charset="0"/>
              </a:rPr>
              <a:t>集群二：</a:t>
            </a:r>
            <a:r>
              <a:rPr lang="zh-TW" altLang="zh-TW" sz="2000" b="1" dirty="0">
                <a:latin typeface="Times New Roman" panose="02020603050405020304" pitchFamily="18" charset="0"/>
                <a:cs typeface="Times New Roman" panose="02020603050405020304" pitchFamily="18" charset="0"/>
              </a:rPr>
              <a:t>合作廣告</a:t>
            </a:r>
            <a:endParaRPr lang="zh-TW" altLang="en-US" sz="2000" b="1" dirty="0">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1DF7584A-9C01-4E18-B241-7A0468CEF94B}"/>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19</a:t>
            </a:r>
            <a:endParaRPr lang="zh-TW" altLang="en-US" sz="2800" b="1"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71835412-B569-4B5B-968D-532F5C7A2D93}"/>
              </a:ext>
            </a:extLst>
          </p:cNvPr>
          <p:cNvSpPr/>
          <p:nvPr/>
        </p:nvSpPr>
        <p:spPr>
          <a:xfrm>
            <a:off x="1146468" y="4005964"/>
            <a:ext cx="10262342" cy="2806730"/>
          </a:xfrm>
          <a:prstGeom prst="rect">
            <a:avLst/>
          </a:prstGeom>
        </p:spPr>
        <p:txBody>
          <a:bodyPr wrap="square">
            <a:spAutoFit/>
          </a:bodyPr>
          <a:lstStyle/>
          <a:p>
            <a:pPr marL="457200" indent="-457200">
              <a:lnSpc>
                <a:spcPct val="150000"/>
              </a:lnSpc>
              <a:spcAft>
                <a:spcPts val="0"/>
              </a:spcAft>
              <a:buFont typeface="+mj-lt"/>
              <a:buAutoNum type="arabicPeriod"/>
            </a:pPr>
            <a:r>
              <a:rPr lang="zh-TW" altLang="zh-TW" sz="2000" dirty="0">
                <a:latin typeface="Times New Roman" panose="02020603050405020304" pitchFamily="18" charset="0"/>
                <a:cs typeface="Times New Roman" panose="02020603050405020304" pitchFamily="18" charset="0"/>
              </a:rPr>
              <a:t>零售商仍為廣告產業的主要市場之一</a:t>
            </a:r>
            <a:r>
              <a:rPr lang="zh-TW" altLang="en-US" sz="2000" dirty="0">
                <a:latin typeface="Times New Roman" panose="02020603050405020304" pitchFamily="18" charset="0"/>
                <a:cs typeface="Times New Roman" panose="02020603050405020304" pitchFamily="18" charset="0"/>
              </a:rPr>
              <a:t>，在需要線上與線下整合的</a:t>
            </a:r>
            <a:r>
              <a:rPr lang="zh-TW" altLang="zh-TW" sz="2000" dirty="0">
                <a:latin typeface="Times New Roman" panose="02020603050405020304" pitchFamily="18" charset="0"/>
                <a:cs typeface="Times New Roman" panose="02020603050405020304" pitchFamily="18" charset="0"/>
              </a:rPr>
              <a:t>數位廣告時代</a:t>
            </a:r>
            <a:r>
              <a:rPr lang="zh-TW" altLang="en-US" sz="2000" dirty="0">
                <a:latin typeface="Times New Roman" panose="02020603050405020304" pitchFamily="18" charset="0"/>
                <a:cs typeface="Times New Roman" panose="02020603050405020304" pitchFamily="18" charset="0"/>
              </a:rPr>
              <a:t>中</a:t>
            </a:r>
            <a:r>
              <a:rPr lang="zh-TW" altLang="zh-TW" sz="2000" dirty="0">
                <a:solidFill>
                  <a:srgbClr val="FF0000"/>
                </a:solidFill>
                <a:latin typeface="Times New Roman" panose="02020603050405020304" pitchFamily="18" charset="0"/>
                <a:cs typeface="Times New Roman" panose="02020603050405020304" pitchFamily="18" charset="0"/>
              </a:rPr>
              <a:t>合作廣告</a:t>
            </a:r>
            <a:r>
              <a:rPr lang="zh-TW" altLang="zh-TW" sz="2000" dirty="0">
                <a:latin typeface="Times New Roman" panose="02020603050405020304" pitchFamily="18" charset="0"/>
                <a:cs typeface="Times New Roman" panose="02020603050405020304" pitchFamily="18" charset="0"/>
              </a:rPr>
              <a:t>也</a:t>
            </a:r>
            <a:r>
              <a:rPr lang="zh-TW" altLang="en-US" sz="2000" dirty="0">
                <a:latin typeface="Times New Roman" panose="02020603050405020304" pitchFamily="18" charset="0"/>
                <a:cs typeface="Times New Roman" panose="02020603050405020304" pitchFamily="18" charset="0"/>
              </a:rPr>
              <a:t>因此</a:t>
            </a:r>
            <a:r>
              <a:rPr lang="zh-TW" altLang="zh-TW" sz="2000" dirty="0">
                <a:latin typeface="Times New Roman" panose="02020603050405020304" pitchFamily="18" charset="0"/>
                <a:cs typeface="Times New Roman" panose="02020603050405020304" pitchFamily="18" charset="0"/>
              </a:rPr>
              <a:t>成為廣告主重要的策略</a:t>
            </a:r>
            <a:endParaRPr lang="en-US" altLang="zh-TW" sz="20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zh-TW" altLang="zh-TW" sz="2000" dirty="0">
                <a:latin typeface="Times New Roman" panose="02020603050405020304" pitchFamily="18" charset="0"/>
                <a:cs typeface="Times New Roman" panose="02020603050405020304" pitchFamily="18" charset="0"/>
              </a:rPr>
              <a:t>廣告合作</a:t>
            </a:r>
            <a:r>
              <a:rPr lang="zh-TW" altLang="zh-TW" sz="2000" dirty="0">
                <a:solidFill>
                  <a:srgbClr val="FF0000"/>
                </a:solidFill>
                <a:latin typeface="Times New Roman" panose="02020603050405020304" pitchFamily="18" charset="0"/>
                <a:cs typeface="Times New Roman" panose="02020603050405020304" pitchFamily="18" charset="0"/>
              </a:rPr>
              <a:t>方案的選擇</a:t>
            </a:r>
            <a:r>
              <a:rPr lang="zh-TW" altLang="en-US" sz="2000" dirty="0">
                <a:solidFill>
                  <a:srgbClr val="FF0000"/>
                </a:solidFill>
                <a:latin typeface="Times New Roman" panose="02020603050405020304" pitchFamily="18" charset="0"/>
                <a:cs typeface="Times New Roman" panose="02020603050405020304" pitchFamily="18" charset="0"/>
              </a:rPr>
              <a:t>、</a:t>
            </a:r>
            <a:r>
              <a:rPr lang="zh-TW" altLang="zh-TW" sz="2000" dirty="0">
                <a:latin typeface="Times New Roman" panose="02020603050405020304" pitchFamily="18" charset="0"/>
                <a:cs typeface="Times New Roman" panose="02020603050405020304" pitchFamily="18" charset="0"/>
              </a:rPr>
              <a:t>製造商在供應鏈中的</a:t>
            </a:r>
            <a:r>
              <a:rPr lang="zh-TW" altLang="zh-TW" sz="2000" dirty="0">
                <a:solidFill>
                  <a:srgbClr val="FF0000"/>
                </a:solidFill>
                <a:latin typeface="Times New Roman" panose="02020603050405020304" pitchFamily="18" charset="0"/>
                <a:cs typeface="Times New Roman" panose="02020603050405020304" pitchFamily="18" charset="0"/>
              </a:rPr>
              <a:t>補貼率</a:t>
            </a:r>
            <a:r>
              <a:rPr lang="en-US" altLang="zh-TW" sz="2000" dirty="0">
                <a:solidFill>
                  <a:srgbClr val="FF0000"/>
                </a:solidFill>
                <a:latin typeface="Times New Roman" panose="02020603050405020304" pitchFamily="18" charset="0"/>
                <a:cs typeface="Times New Roman" panose="02020603050405020304" pitchFamily="18" charset="0"/>
              </a:rPr>
              <a:t>(subsidy rate)</a:t>
            </a:r>
            <a:r>
              <a:rPr lang="zh-TW" altLang="en-US" sz="2000" dirty="0">
                <a:solidFill>
                  <a:srgbClr val="FF0000"/>
                </a:solidFill>
                <a:latin typeface="Times New Roman" panose="02020603050405020304" pitchFamily="18" charset="0"/>
                <a:cs typeface="Times New Roman" panose="02020603050405020304" pitchFamily="18" charset="0"/>
              </a:rPr>
              <a:t>以及掠奪性行銷</a:t>
            </a:r>
            <a:r>
              <a:rPr lang="en-US" altLang="zh-TW" sz="2000" dirty="0">
                <a:solidFill>
                  <a:srgbClr val="FF0000"/>
                </a:solidFill>
                <a:latin typeface="Times New Roman" panose="02020603050405020304" pitchFamily="18" charset="0"/>
                <a:cs typeface="Times New Roman" panose="02020603050405020304" pitchFamily="18" charset="0"/>
              </a:rPr>
              <a:t>(predatory marketing)</a:t>
            </a:r>
            <a:r>
              <a:rPr lang="zh-TW" altLang="zh-TW" sz="2000" dirty="0">
                <a:latin typeface="Times New Roman" panose="02020603050405020304" pitchFamily="18" charset="0"/>
                <a:cs typeface="Times New Roman" panose="02020603050405020304" pitchFamily="18" charset="0"/>
              </a:rPr>
              <a:t>足以影響每個不同位置廣告主的廣告策略</a:t>
            </a:r>
            <a:endParaRPr lang="en-US" altLang="zh-TW" sz="20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zh-TW" altLang="en-US" sz="2000" dirty="0">
                <a:latin typeface="Times New Roman" panose="02020603050405020304" pitchFamily="18" charset="0"/>
                <a:cs typeface="Times New Roman" panose="02020603050405020304" pitchFamily="18" charset="0"/>
              </a:rPr>
              <a:t>透過</a:t>
            </a:r>
            <a:r>
              <a:rPr lang="zh-TW" altLang="zh-TW" sz="2000" dirty="0">
                <a:latin typeface="Times New Roman" panose="02020603050405020304" pitchFamily="18" charset="0"/>
                <a:cs typeface="Times New Roman" panose="02020603050405020304" pitchFamily="18" charset="0"/>
              </a:rPr>
              <a:t>最少的廣告支出</a:t>
            </a:r>
            <a:r>
              <a:rPr lang="zh-TW" altLang="en-US" sz="2000" dirty="0">
                <a:latin typeface="Times New Roman" panose="02020603050405020304" pitchFamily="18" charset="0"/>
                <a:cs typeface="Times New Roman" panose="02020603050405020304" pitchFamily="18" charset="0"/>
              </a:rPr>
              <a:t>以</a:t>
            </a:r>
            <a:r>
              <a:rPr lang="zh-TW" altLang="zh-TW" sz="2000" dirty="0">
                <a:solidFill>
                  <a:srgbClr val="FF0000"/>
                </a:solidFill>
                <a:latin typeface="Times New Roman" panose="02020603050405020304" pitchFamily="18" charset="0"/>
                <a:cs typeface="Times New Roman" panose="02020603050405020304" pitchFamily="18" charset="0"/>
              </a:rPr>
              <a:t>增加</a:t>
            </a:r>
            <a:r>
              <a:rPr lang="zh-TW" altLang="en-US" sz="2000" dirty="0">
                <a:solidFill>
                  <a:srgbClr val="FF0000"/>
                </a:solidFill>
                <a:latin typeface="Times New Roman" panose="02020603050405020304" pitchFamily="18" charset="0"/>
                <a:cs typeface="Times New Roman" panose="02020603050405020304" pitchFamily="18" charset="0"/>
              </a:rPr>
              <a:t>支付意願</a:t>
            </a:r>
            <a:r>
              <a:rPr lang="en-US" altLang="zh-TW" sz="2000" dirty="0">
                <a:solidFill>
                  <a:srgbClr val="FF0000"/>
                </a:solidFill>
                <a:latin typeface="Times New Roman" panose="02020603050405020304" pitchFamily="18" charset="0"/>
                <a:cs typeface="Times New Roman" panose="02020603050405020304" pitchFamily="18" charset="0"/>
              </a:rPr>
              <a:t>(willingness to pay, WTP)</a:t>
            </a:r>
            <a:r>
              <a:rPr lang="zh-TW" altLang="zh-TW" sz="2000" dirty="0">
                <a:solidFill>
                  <a:srgbClr val="FF0000"/>
                </a:solidFill>
                <a:latin typeface="Times New Roman" panose="02020603050405020304" pitchFamily="18" charset="0"/>
                <a:cs typeface="Times New Roman" panose="02020603050405020304" pitchFamily="18" charset="0"/>
              </a:rPr>
              <a:t>與消費者回流率</a:t>
            </a:r>
            <a:r>
              <a:rPr lang="zh-TW" altLang="zh-TW" sz="2000" dirty="0">
                <a:latin typeface="Times New Roman" panose="02020603050405020304" pitchFamily="18" charset="0"/>
                <a:cs typeface="Times New Roman" panose="02020603050405020304" pitchFamily="18" charset="0"/>
              </a:rPr>
              <a:t>是整個零售市場的最大挑戰</a:t>
            </a:r>
            <a:endParaRPr lang="en-US" altLang="zh-TW"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97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FDB74F87-8596-4934-971A-6A920DF9061D}"/>
              </a:ext>
            </a:extLst>
          </p:cNvPr>
          <p:cNvSpPr txBox="1"/>
          <p:nvPr/>
        </p:nvSpPr>
        <p:spPr>
          <a:xfrm>
            <a:off x="1614376" y="476226"/>
            <a:ext cx="9326526" cy="400110"/>
          </a:xfrm>
          <a:prstGeom prst="rect">
            <a:avLst/>
          </a:prstGeom>
          <a:noFill/>
        </p:spPr>
        <p:txBody>
          <a:bodyPr wrap="square" rtlCol="0">
            <a:spAutoFit/>
          </a:bodyPr>
          <a:lstStyle/>
          <a:p>
            <a:r>
              <a:rPr lang="zh-TW" altLang="en-US" sz="2000" b="1" dirty="0">
                <a:latin typeface="Times New Roman" panose="02020603050405020304" pitchFamily="18" charset="0"/>
                <a:cs typeface="Times New Roman" panose="02020603050405020304" pitchFamily="18" charset="0"/>
              </a:rPr>
              <a:t>集群三：</a:t>
            </a:r>
            <a:r>
              <a:rPr lang="zh-TW" altLang="zh-TW" sz="2000" b="1" dirty="0">
                <a:latin typeface="Times New Roman" panose="02020603050405020304" pitchFamily="18" charset="0"/>
                <a:cs typeface="Times New Roman" panose="02020603050405020304" pitchFamily="18" charset="0"/>
              </a:rPr>
              <a:t>行動廣告與個性化廣告</a:t>
            </a:r>
            <a:endParaRPr lang="zh-TW" altLang="en-US" sz="2000" b="1" dirty="0">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1DF7584A-9C01-4E18-B241-7A0468CEF94B}"/>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20</a:t>
            </a:r>
            <a:endParaRPr lang="zh-TW" altLang="en-US" sz="2800" b="1" dirty="0">
              <a:latin typeface="Times New Roman" panose="02020603050405020304" pitchFamily="18" charset="0"/>
              <a:cs typeface="Times New Roman" panose="02020603050405020304" pitchFamily="18" charset="0"/>
            </a:endParaRPr>
          </a:p>
        </p:txBody>
      </p:sp>
      <p:pic>
        <p:nvPicPr>
          <p:cNvPr id="8" name="圖片 7">
            <a:extLst>
              <a:ext uri="{FF2B5EF4-FFF2-40B4-BE49-F238E27FC236}">
                <a16:creationId xmlns:a16="http://schemas.microsoft.com/office/drawing/2014/main" id="{988D590F-7C8B-460C-82E9-340310343C81}"/>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71556"/>
            <a:ext cx="5760720" cy="4325496"/>
          </a:xfrm>
          <a:prstGeom prst="rect">
            <a:avLst/>
          </a:prstGeom>
        </p:spPr>
      </p:pic>
      <p:pic>
        <p:nvPicPr>
          <p:cNvPr id="10" name="圖片 9">
            <a:extLst>
              <a:ext uri="{FF2B5EF4-FFF2-40B4-BE49-F238E27FC236}">
                <a16:creationId xmlns:a16="http://schemas.microsoft.com/office/drawing/2014/main" id="{457F8589-C00E-4B15-B17D-AB104F2910D0}"/>
              </a:ext>
            </a:extLst>
          </p:cNvPr>
          <p:cNvPicPr/>
          <p:nvPr/>
        </p:nvPicPr>
        <p:blipFill>
          <a:blip r:embed="rId4">
            <a:extLst>
              <a:ext uri="{28A0092B-C50C-407E-A947-70E740481C1C}">
                <a14:useLocalDpi xmlns:a14="http://schemas.microsoft.com/office/drawing/2010/main" val="0"/>
              </a:ext>
            </a:extLst>
          </a:blip>
          <a:stretch>
            <a:fillRect/>
          </a:stretch>
        </p:blipFill>
        <p:spPr>
          <a:xfrm>
            <a:off x="1034902" y="1081005"/>
            <a:ext cx="4855754" cy="3268651"/>
          </a:xfrm>
          <a:prstGeom prst="rect">
            <a:avLst/>
          </a:prstGeom>
          <a:ln>
            <a:noFill/>
          </a:ln>
          <a:effectLst>
            <a:softEdge rad="112500"/>
          </a:effectLst>
        </p:spPr>
      </p:pic>
      <p:sp>
        <p:nvSpPr>
          <p:cNvPr id="9" name="矩形 8">
            <a:extLst>
              <a:ext uri="{FF2B5EF4-FFF2-40B4-BE49-F238E27FC236}">
                <a16:creationId xmlns:a16="http://schemas.microsoft.com/office/drawing/2014/main" id="{1AD06A1E-A0F3-46D9-9D86-062A49FC3136}"/>
              </a:ext>
            </a:extLst>
          </p:cNvPr>
          <p:cNvSpPr/>
          <p:nvPr/>
        </p:nvSpPr>
        <p:spPr>
          <a:xfrm>
            <a:off x="1146468" y="4406796"/>
            <a:ext cx="10262342" cy="3268652"/>
          </a:xfrm>
          <a:prstGeom prst="rect">
            <a:avLst/>
          </a:prstGeom>
        </p:spPr>
        <p:txBody>
          <a:bodyPr wrap="square">
            <a:spAutoFit/>
          </a:bodyPr>
          <a:lstStyle/>
          <a:p>
            <a:pPr marL="457200" indent="-457200">
              <a:lnSpc>
                <a:spcPct val="150000"/>
              </a:lnSpc>
              <a:spcAft>
                <a:spcPts val="0"/>
              </a:spcAft>
              <a:buFont typeface="+mj-lt"/>
              <a:buAutoNum type="arabicPeriod"/>
            </a:pPr>
            <a:r>
              <a:rPr lang="zh-TW" altLang="zh-TW" sz="2000" dirty="0">
                <a:latin typeface="Times New Roman" panose="02020603050405020304" pitchFamily="18" charset="0"/>
                <a:cs typeface="Times New Roman" panose="02020603050405020304" pitchFamily="18" charset="0"/>
              </a:rPr>
              <a:t>行動廣告</a:t>
            </a:r>
            <a:r>
              <a:rPr lang="en-US" altLang="zh-TW" sz="2000" dirty="0">
                <a:latin typeface="Times New Roman" panose="02020603050405020304" pitchFamily="18" charset="0"/>
                <a:cs typeface="Times New Roman" panose="02020603050405020304" pitchFamily="18" charset="0"/>
              </a:rPr>
              <a:t>(mobile marketing)</a:t>
            </a:r>
            <a:r>
              <a:rPr lang="zh-TW" altLang="zh-TW" sz="2000" dirty="0">
                <a:latin typeface="Times New Roman" panose="02020603050405020304" pitchFamily="18" charset="0"/>
                <a:cs typeface="Times New Roman" panose="02020603050405020304" pitchFamily="18" charset="0"/>
              </a:rPr>
              <a:t>與個性化廣告</a:t>
            </a:r>
            <a:r>
              <a:rPr lang="en-US" altLang="zh-TW" sz="2000" dirty="0">
                <a:latin typeface="Times New Roman" panose="02020603050405020304" pitchFamily="18" charset="0"/>
                <a:cs typeface="Times New Roman" panose="02020603050405020304" pitchFamily="18" charset="0"/>
              </a:rPr>
              <a:t>(personalization marketing)</a:t>
            </a:r>
            <a:r>
              <a:rPr lang="zh-TW" altLang="en-US" sz="2000" dirty="0">
                <a:latin typeface="Times New Roman" panose="02020603050405020304" pitchFamily="18" charset="0"/>
                <a:cs typeface="Times New Roman" panose="02020603050405020304" pitchFamily="18" charset="0"/>
              </a:rPr>
              <a:t>相關技術被廣告主大量運用</a:t>
            </a:r>
            <a:endParaRPr lang="en-US" altLang="zh-TW" sz="2000" dirty="0">
              <a:latin typeface="Times New Roman" panose="02020603050405020304" pitchFamily="18" charset="0"/>
              <a:cs typeface="Times New Roman" panose="02020603050405020304" pitchFamily="18" charset="0"/>
            </a:endParaRPr>
          </a:p>
          <a:p>
            <a:pPr marL="457200" indent="-457200">
              <a:lnSpc>
                <a:spcPct val="150000"/>
              </a:lnSpc>
              <a:spcAft>
                <a:spcPts val="0"/>
              </a:spcAft>
              <a:buFont typeface="+mj-lt"/>
              <a:buAutoNum type="arabicPeriod"/>
            </a:pPr>
            <a:r>
              <a:rPr lang="zh-TW" altLang="zh-TW" sz="2000" dirty="0">
                <a:latin typeface="Times New Roman" panose="02020603050405020304" pitchFamily="18" charset="0"/>
                <a:cs typeface="Times New Roman" panose="02020603050405020304" pitchFamily="18" charset="0"/>
              </a:rPr>
              <a:t>比起桌上型裝置，行動裝置通常更能表現其</a:t>
            </a:r>
            <a:r>
              <a:rPr lang="zh-TW" altLang="zh-TW" sz="2000" dirty="0">
                <a:solidFill>
                  <a:srgbClr val="FF0000"/>
                </a:solidFill>
                <a:latin typeface="Times New Roman" panose="02020603050405020304" pitchFamily="18" charset="0"/>
                <a:cs typeface="Times New Roman" panose="02020603050405020304" pitchFamily="18" charset="0"/>
              </a:rPr>
              <a:t>消費者行為</a:t>
            </a:r>
            <a:endParaRPr lang="en-US" altLang="zh-TW" sz="2000" dirty="0">
              <a:solidFill>
                <a:srgbClr val="FF0000"/>
              </a:solidFill>
              <a:latin typeface="Times New Roman" panose="02020603050405020304" pitchFamily="18" charset="0"/>
              <a:cs typeface="Times New Roman" panose="02020603050405020304" pitchFamily="18" charset="0"/>
            </a:endParaRPr>
          </a:p>
          <a:p>
            <a:pPr marL="457200" indent="-457200">
              <a:lnSpc>
                <a:spcPct val="150000"/>
              </a:lnSpc>
              <a:spcAft>
                <a:spcPts val="0"/>
              </a:spcAft>
              <a:buFont typeface="+mj-lt"/>
              <a:buAutoNum type="arabicPeriod"/>
            </a:pPr>
            <a:r>
              <a:rPr lang="zh-TW" altLang="en-US" sz="2000" dirty="0">
                <a:latin typeface="Times New Roman" panose="02020603050405020304" pitchFamily="18" charset="0"/>
                <a:cs typeface="Times New Roman" panose="02020603050405020304" pitchFamily="18" charset="0"/>
              </a:rPr>
              <a:t>消費者資訊的蒐集</a:t>
            </a:r>
            <a:r>
              <a:rPr lang="zh-TW" altLang="zh-TW" sz="2000" dirty="0">
                <a:latin typeface="Times New Roman" panose="02020603050405020304" pitchFamily="18" charset="0"/>
                <a:cs typeface="Times New Roman" panose="02020603050405020304" pitchFamily="18" charset="0"/>
              </a:rPr>
              <a:t>令消費者開始感受隱私權被侵犯，</a:t>
            </a:r>
            <a:r>
              <a:rPr lang="zh-TW" altLang="en-US" sz="2000" dirty="0">
                <a:latin typeface="Times New Roman" panose="02020603050405020304" pitchFamily="18" charset="0"/>
                <a:cs typeface="Times New Roman" panose="02020603050405020304" pitchFamily="18" charset="0"/>
              </a:rPr>
              <a:t>且對</a:t>
            </a:r>
            <a:r>
              <a:rPr lang="zh-TW" altLang="zh-TW" sz="2000" dirty="0">
                <a:latin typeface="Times New Roman" panose="02020603050405020304" pitchFamily="18" charset="0"/>
                <a:cs typeface="Times New Roman" panose="02020603050405020304" pitchFamily="18" charset="0"/>
              </a:rPr>
              <a:t>互聯網的信任度逐漸降低</a:t>
            </a:r>
            <a:r>
              <a:rPr lang="zh-TW" altLang="en-US" sz="2000" dirty="0">
                <a:latin typeface="Times New Roman" panose="02020603050405020304" pitchFamily="18" charset="0"/>
                <a:cs typeface="Times New Roman" panose="02020603050405020304" pitchFamily="18" charset="0"/>
              </a:rPr>
              <a:t>，因而產生</a:t>
            </a:r>
            <a:r>
              <a:rPr lang="zh-TW" altLang="en-US" sz="2000" dirty="0">
                <a:solidFill>
                  <a:srgbClr val="FF0000"/>
                </a:solidFill>
                <a:latin typeface="Times New Roman" panose="02020603050405020304" pitchFamily="18" charset="0"/>
                <a:cs typeface="Times New Roman" panose="02020603050405020304" pitchFamily="18" charset="0"/>
              </a:rPr>
              <a:t>廣告迴避</a:t>
            </a:r>
            <a:r>
              <a:rPr lang="en-US" altLang="zh-TW" sz="2000" dirty="0">
                <a:solidFill>
                  <a:srgbClr val="FF0000"/>
                </a:solidFill>
                <a:latin typeface="Times New Roman" panose="02020603050405020304" pitchFamily="18" charset="0"/>
                <a:cs typeface="Times New Roman" panose="02020603050405020304" pitchFamily="18" charset="0"/>
              </a:rPr>
              <a:t>(advertising avoidance)</a:t>
            </a:r>
          </a:p>
          <a:p>
            <a:pPr marL="457200" indent="-457200">
              <a:lnSpc>
                <a:spcPct val="150000"/>
              </a:lnSpc>
              <a:spcAft>
                <a:spcPts val="0"/>
              </a:spcAft>
              <a:buFont typeface="+mj-lt"/>
              <a:buAutoNum type="arabicPeriod"/>
            </a:pPr>
            <a:endParaRPr lang="en-US" altLang="zh-TW" sz="2000" dirty="0">
              <a:latin typeface="Times New Roman" panose="02020603050405020304" pitchFamily="18" charset="0"/>
              <a:cs typeface="Times New Roman" panose="02020603050405020304" pitchFamily="18" charset="0"/>
            </a:endParaRPr>
          </a:p>
          <a:p>
            <a:pPr marL="457200" indent="-457200">
              <a:lnSpc>
                <a:spcPct val="150000"/>
              </a:lnSpc>
              <a:spcAft>
                <a:spcPts val="0"/>
              </a:spcAft>
              <a:buFont typeface="+mj-lt"/>
              <a:buAutoNum type="arabicPeriod"/>
            </a:pPr>
            <a:endParaRPr lang="en-US" altLang="zh-T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499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E147094-4525-45D7-B397-763FF6EB3544}"/>
              </a:ext>
            </a:extLst>
          </p:cNvPr>
          <p:cNvSpPr/>
          <p:nvPr/>
        </p:nvSpPr>
        <p:spPr>
          <a:xfrm>
            <a:off x="1432737" y="3127042"/>
            <a:ext cx="9326526" cy="499560"/>
          </a:xfrm>
          <a:prstGeom prst="rect">
            <a:avLst/>
          </a:prstGeom>
        </p:spPr>
        <p:txBody>
          <a:bodyPr wrap="square">
            <a:spAutoFit/>
          </a:bodyPr>
          <a:lstStyle/>
          <a:p>
            <a:pPr>
              <a:lnSpc>
                <a:spcPct val="150000"/>
              </a:lnSpc>
            </a:pPr>
            <a:r>
              <a:rPr lang="en-US" altLang="zh-TW" sz="2000" dirty="0">
                <a:latin typeface="Times New Roman" panose="02020603050405020304" pitchFamily="18" charset="0"/>
                <a:cs typeface="Times New Roman" panose="02020603050405020304" pitchFamily="18" charset="0"/>
              </a:rPr>
              <a:t>	</a:t>
            </a:r>
            <a:endParaRPr lang="zh-TW" altLang="en-US" sz="2000" dirty="0"/>
          </a:p>
        </p:txBody>
      </p:sp>
      <p:sp>
        <p:nvSpPr>
          <p:cNvPr id="8" name="文字方塊 7">
            <a:extLst>
              <a:ext uri="{FF2B5EF4-FFF2-40B4-BE49-F238E27FC236}">
                <a16:creationId xmlns:a16="http://schemas.microsoft.com/office/drawing/2014/main" id="{D249B134-E505-4800-B0E6-E48E1669FECE}"/>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21</a:t>
            </a:r>
            <a:endParaRPr lang="zh-TW" altLang="en-US" sz="2800" b="1"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AAF4F05B-C06E-4EA7-BB39-6521DE8A1B64}"/>
              </a:ext>
            </a:extLst>
          </p:cNvPr>
          <p:cNvSpPr/>
          <p:nvPr/>
        </p:nvSpPr>
        <p:spPr>
          <a:xfrm>
            <a:off x="1157499" y="749195"/>
            <a:ext cx="10262342" cy="3268652"/>
          </a:xfrm>
          <a:prstGeom prst="rect">
            <a:avLst/>
          </a:prstGeom>
        </p:spPr>
        <p:txBody>
          <a:bodyPr wrap="square">
            <a:spAutoFit/>
          </a:bodyPr>
          <a:lstStyle/>
          <a:p>
            <a:pPr marL="457200" indent="-457200">
              <a:lnSpc>
                <a:spcPct val="150000"/>
              </a:lnSpc>
              <a:spcAft>
                <a:spcPts val="0"/>
              </a:spcAft>
              <a:buFont typeface="+mj-lt"/>
              <a:buAutoNum type="arabicPeriod" startAt="4"/>
            </a:pPr>
            <a:r>
              <a:rPr lang="zh-TW" altLang="zh-TW" sz="2000" dirty="0">
                <a:latin typeface="Times New Roman" panose="02020603050405020304" pitchFamily="18" charset="0"/>
                <a:cs typeface="Times New Roman" panose="02020603050405020304" pitchFamily="18" charset="0"/>
              </a:rPr>
              <a:t>比起非個性化廣告，</a:t>
            </a:r>
            <a:r>
              <a:rPr lang="zh-TW" altLang="zh-TW" sz="2000" dirty="0">
                <a:solidFill>
                  <a:srgbClr val="FF0000"/>
                </a:solidFill>
                <a:latin typeface="Times New Roman" panose="02020603050405020304" pitchFamily="18" charset="0"/>
                <a:cs typeface="Times New Roman" panose="02020603050405020304" pitchFamily="18" charset="0"/>
              </a:rPr>
              <a:t>個性化廣告更能夠引起消費者的注意</a:t>
            </a:r>
            <a:r>
              <a:rPr lang="zh-TW" altLang="zh-TW" sz="2000" dirty="0">
                <a:latin typeface="Times New Roman" panose="02020603050405020304" pitchFamily="18" charset="0"/>
                <a:cs typeface="Times New Roman" panose="02020603050405020304" pitchFamily="18" charset="0"/>
              </a:rPr>
              <a:t>，但也可能造成消費者</a:t>
            </a:r>
            <a:r>
              <a:rPr lang="zh-TW" altLang="zh-TW" sz="2000" dirty="0">
                <a:solidFill>
                  <a:srgbClr val="FF0000"/>
                </a:solidFill>
                <a:latin typeface="Times New Roman" panose="02020603050405020304" pitchFamily="18" charset="0"/>
                <a:cs typeface="Times New Roman" panose="02020603050405020304" pitchFamily="18" charset="0"/>
              </a:rPr>
              <a:t>隱私權受侵犯</a:t>
            </a:r>
            <a:r>
              <a:rPr lang="zh-TW" altLang="zh-TW" sz="2000" dirty="0">
                <a:latin typeface="Times New Roman" panose="02020603050405020304" pitchFamily="18" charset="0"/>
                <a:cs typeface="Times New Roman" panose="02020603050405020304" pitchFamily="18" charset="0"/>
              </a:rPr>
              <a:t>的問題</a:t>
            </a:r>
            <a:endParaRPr lang="en-US" altLang="zh-TW" sz="2000" dirty="0">
              <a:latin typeface="Times New Roman" panose="02020603050405020304" pitchFamily="18" charset="0"/>
              <a:cs typeface="Times New Roman" panose="02020603050405020304" pitchFamily="18" charset="0"/>
            </a:endParaRPr>
          </a:p>
          <a:p>
            <a:pPr marL="457200" indent="-457200">
              <a:lnSpc>
                <a:spcPct val="150000"/>
              </a:lnSpc>
              <a:spcAft>
                <a:spcPts val="0"/>
              </a:spcAft>
              <a:buFont typeface="+mj-lt"/>
              <a:buAutoNum type="arabicPeriod" startAt="4"/>
            </a:pPr>
            <a:r>
              <a:rPr lang="zh-TW" altLang="en-US" sz="2000" dirty="0">
                <a:latin typeface="Times New Roman" panose="02020603050405020304" pitchFamily="18" charset="0"/>
                <a:cs typeface="Times New Roman" panose="02020603050405020304" pitchFamily="18" charset="0"/>
              </a:rPr>
              <a:t>一定程度的</a:t>
            </a:r>
            <a:r>
              <a:rPr lang="zh-TW" altLang="en-US" sz="2000" dirty="0">
                <a:solidFill>
                  <a:srgbClr val="FF0000"/>
                </a:solidFill>
                <a:latin typeface="Times New Roman" panose="02020603050405020304" pitchFamily="18" charset="0"/>
                <a:cs typeface="Times New Roman" panose="02020603050405020304" pitchFamily="18" charset="0"/>
              </a:rPr>
              <a:t>廣告個性化</a:t>
            </a:r>
            <a:r>
              <a:rPr lang="zh-TW" altLang="en-US" sz="2000" dirty="0">
                <a:latin typeface="Times New Roman" panose="02020603050405020304" pitchFamily="18" charset="0"/>
                <a:cs typeface="Times New Roman" panose="02020603050405020304" pitchFamily="18" charset="0"/>
              </a:rPr>
              <a:t>可以</a:t>
            </a:r>
            <a:r>
              <a:rPr lang="zh-TW" altLang="zh-TW" sz="2000" dirty="0">
                <a:latin typeface="Times New Roman" panose="02020603050405020304" pitchFamily="18" charset="0"/>
                <a:cs typeface="Times New Roman" panose="02020603050405020304" pitchFamily="18" charset="0"/>
              </a:rPr>
              <a:t>大量的節省廣告支出，以最有效率的方式得到最大的點擊率</a:t>
            </a:r>
            <a:r>
              <a:rPr lang="zh-TW" altLang="en-US" sz="2000" dirty="0">
                <a:latin typeface="Times New Roman" panose="02020603050405020304" pitchFamily="18" charset="0"/>
                <a:cs typeface="Times New Roman" panose="02020603050405020304" pitchFamily="18" charset="0"/>
              </a:rPr>
              <a:t>，且</a:t>
            </a:r>
            <a:r>
              <a:rPr lang="zh-TW" altLang="en-US" sz="2000" dirty="0">
                <a:solidFill>
                  <a:srgbClr val="FF0000"/>
                </a:solidFill>
                <a:latin typeface="Times New Roman" panose="02020603050405020304" pitchFamily="18" charset="0"/>
                <a:cs typeface="Times New Roman" panose="02020603050405020304" pitchFamily="18" charset="0"/>
              </a:rPr>
              <a:t>重新建立消費者對於廣告的信任度</a:t>
            </a:r>
            <a:endParaRPr lang="en-US" altLang="zh-TW" sz="2000" dirty="0">
              <a:solidFill>
                <a:srgbClr val="FF0000"/>
              </a:solidFill>
              <a:latin typeface="Times New Roman" panose="02020603050405020304" pitchFamily="18" charset="0"/>
              <a:cs typeface="Times New Roman" panose="02020603050405020304" pitchFamily="18" charset="0"/>
            </a:endParaRPr>
          </a:p>
          <a:p>
            <a:pPr marL="457200" indent="-457200">
              <a:lnSpc>
                <a:spcPct val="150000"/>
              </a:lnSpc>
              <a:spcAft>
                <a:spcPts val="0"/>
              </a:spcAft>
              <a:buFont typeface="+mj-lt"/>
              <a:buAutoNum type="arabicPeriod" startAt="4"/>
            </a:pPr>
            <a:r>
              <a:rPr lang="zh-TW" altLang="zh-TW" sz="2000" dirty="0">
                <a:latin typeface="Times New Roman" panose="02020603050405020304" pitchFamily="18" charset="0"/>
                <a:cs typeface="Times New Roman" panose="02020603050405020304" pitchFamily="18" charset="0"/>
              </a:rPr>
              <a:t>地理位置為基礎的廣告</a:t>
            </a:r>
            <a:r>
              <a:rPr lang="en-US" altLang="zh-TW" sz="2000" dirty="0">
                <a:latin typeface="Times New Roman" panose="02020603050405020304" pitchFamily="18" charset="0"/>
                <a:cs typeface="Times New Roman" panose="02020603050405020304" pitchFamily="18" charset="0"/>
              </a:rPr>
              <a:t>(location-based advertising, LBA)</a:t>
            </a:r>
            <a:r>
              <a:rPr lang="zh-TW" altLang="zh-TW" sz="2000" dirty="0">
                <a:latin typeface="Times New Roman" panose="02020603050405020304" pitchFamily="18" charset="0"/>
                <a:cs typeface="Times New Roman" panose="02020603050405020304" pitchFamily="18" charset="0"/>
              </a:rPr>
              <a:t>比起</a:t>
            </a:r>
            <a:r>
              <a:rPr lang="en-US" altLang="zh-TW" sz="2000" dirty="0">
                <a:latin typeface="Times New Roman" panose="02020603050405020304" pitchFamily="18" charset="0"/>
                <a:cs typeface="Times New Roman" panose="02020603050405020304" pitchFamily="18" charset="0"/>
              </a:rPr>
              <a:t>SEM</a:t>
            </a:r>
            <a:r>
              <a:rPr lang="zh-TW" altLang="zh-TW" sz="2000" dirty="0">
                <a:latin typeface="Times New Roman" panose="02020603050405020304" pitchFamily="18" charset="0"/>
                <a:cs typeface="Times New Roman" panose="02020603050405020304" pitchFamily="18" charset="0"/>
              </a:rPr>
              <a:t>，可能使品牌點擊率提高五到十倍</a:t>
            </a:r>
            <a:endParaRPr lang="en-US" altLang="zh-TW" sz="2000" dirty="0">
              <a:latin typeface="Times New Roman" panose="02020603050405020304" pitchFamily="18" charset="0"/>
              <a:cs typeface="Times New Roman" panose="02020603050405020304" pitchFamily="18" charset="0"/>
            </a:endParaRPr>
          </a:p>
          <a:p>
            <a:pPr>
              <a:lnSpc>
                <a:spcPct val="150000"/>
              </a:lnSpc>
              <a:spcAft>
                <a:spcPts val="0"/>
              </a:spcAft>
            </a:pPr>
            <a:endParaRPr lang="en-US" altLang="zh-T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610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9310E537-D948-4DBA-9F93-61E91E9A96E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34902" y="984500"/>
            <a:ext cx="4663263" cy="3048881"/>
          </a:xfrm>
          <a:prstGeom prst="rect">
            <a:avLst/>
          </a:prstGeom>
          <a:ln>
            <a:noFill/>
          </a:ln>
          <a:effectLst>
            <a:softEdge rad="112500"/>
          </a:effectLst>
        </p:spPr>
      </p:pic>
      <p:pic>
        <p:nvPicPr>
          <p:cNvPr id="8" name="圖片 7">
            <a:extLst>
              <a:ext uri="{FF2B5EF4-FFF2-40B4-BE49-F238E27FC236}">
                <a16:creationId xmlns:a16="http://schemas.microsoft.com/office/drawing/2014/main" id="{D8F91F89-2198-4510-BB96-37F1C96A19F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096000" y="1112134"/>
            <a:ext cx="5760720" cy="3048881"/>
          </a:xfrm>
          <a:prstGeom prst="rect">
            <a:avLst/>
          </a:prstGeom>
        </p:spPr>
      </p:pic>
      <p:sp>
        <p:nvSpPr>
          <p:cNvPr id="4" name="文字方塊 3">
            <a:extLst>
              <a:ext uri="{FF2B5EF4-FFF2-40B4-BE49-F238E27FC236}">
                <a16:creationId xmlns:a16="http://schemas.microsoft.com/office/drawing/2014/main" id="{FDB74F87-8596-4934-971A-6A920DF9061D}"/>
              </a:ext>
            </a:extLst>
          </p:cNvPr>
          <p:cNvSpPr txBox="1"/>
          <p:nvPr/>
        </p:nvSpPr>
        <p:spPr>
          <a:xfrm>
            <a:off x="1614376" y="476226"/>
            <a:ext cx="9326526" cy="400110"/>
          </a:xfrm>
          <a:prstGeom prst="rect">
            <a:avLst/>
          </a:prstGeom>
          <a:noFill/>
        </p:spPr>
        <p:txBody>
          <a:bodyPr wrap="square" rtlCol="0">
            <a:spAutoFit/>
          </a:bodyPr>
          <a:lstStyle/>
          <a:p>
            <a:r>
              <a:rPr lang="zh-TW" altLang="en-US" sz="2000" b="1" dirty="0">
                <a:latin typeface="Times New Roman" panose="02020603050405020304" pitchFamily="18" charset="0"/>
                <a:cs typeface="Times New Roman" panose="02020603050405020304" pitchFamily="18" charset="0"/>
              </a:rPr>
              <a:t>集群四：</a:t>
            </a:r>
            <a:r>
              <a:rPr lang="zh-TW" altLang="zh-TW" sz="2000" b="1" dirty="0">
                <a:latin typeface="Times New Roman" panose="02020603050405020304" pitchFamily="18" charset="0"/>
                <a:cs typeface="Times New Roman" panose="02020603050405020304" pitchFamily="18" charset="0"/>
              </a:rPr>
              <a:t>廣告策略與企業價值</a:t>
            </a:r>
            <a:endParaRPr lang="zh-TW" altLang="en-US" sz="2000" b="1" dirty="0">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1DF7584A-9C01-4E18-B241-7A0468CEF94B}"/>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22</a:t>
            </a:r>
            <a:endParaRPr lang="zh-TW" altLang="en-US" sz="2800" b="1"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0527977E-1AC0-4C26-8800-FC32E0BE11CE}"/>
              </a:ext>
            </a:extLst>
          </p:cNvPr>
          <p:cNvSpPr/>
          <p:nvPr/>
        </p:nvSpPr>
        <p:spPr>
          <a:xfrm>
            <a:off x="1146468" y="4494478"/>
            <a:ext cx="10262342" cy="1421736"/>
          </a:xfrm>
          <a:prstGeom prst="rect">
            <a:avLst/>
          </a:prstGeom>
        </p:spPr>
        <p:txBody>
          <a:bodyPr wrap="square">
            <a:spAutoFit/>
          </a:bodyPr>
          <a:lstStyle/>
          <a:p>
            <a:pPr marL="457200" indent="-457200">
              <a:lnSpc>
                <a:spcPct val="150000"/>
              </a:lnSpc>
              <a:spcAft>
                <a:spcPts val="0"/>
              </a:spcAft>
              <a:buFont typeface="+mj-lt"/>
              <a:buAutoNum type="arabicPeriod"/>
            </a:pPr>
            <a:r>
              <a:rPr lang="zh-TW" altLang="zh-TW" sz="2000" dirty="0">
                <a:latin typeface="Times New Roman" panose="02020603050405020304" pitchFamily="18" charset="0"/>
                <a:cs typeface="Times New Roman" panose="02020603050405020304" pitchFamily="18" charset="0"/>
              </a:rPr>
              <a:t>廣告不</a:t>
            </a:r>
            <a:r>
              <a:rPr lang="zh-TW" altLang="en-US" sz="2000" dirty="0">
                <a:latin typeface="Times New Roman" panose="02020603050405020304" pitchFamily="18" charset="0"/>
                <a:cs typeface="Times New Roman" panose="02020603050405020304" pitchFamily="18" charset="0"/>
              </a:rPr>
              <a:t>再只</a:t>
            </a:r>
            <a:r>
              <a:rPr lang="zh-TW" altLang="zh-TW" sz="2000" dirty="0">
                <a:latin typeface="Times New Roman" panose="02020603050405020304" pitchFamily="18" charset="0"/>
                <a:cs typeface="Times New Roman" panose="02020603050405020304" pitchFamily="18" charset="0"/>
              </a:rPr>
              <a:t>是一個廣告主中短期獲利的行銷手段，更是</a:t>
            </a:r>
            <a:r>
              <a:rPr lang="zh-TW" altLang="zh-TW" sz="2000" dirty="0">
                <a:solidFill>
                  <a:srgbClr val="FF0000"/>
                </a:solidFill>
                <a:latin typeface="Times New Roman" panose="02020603050405020304" pitchFamily="18" charset="0"/>
                <a:cs typeface="Times New Roman" panose="02020603050405020304" pitchFamily="18" charset="0"/>
              </a:rPr>
              <a:t>穩固品牌回流率以及建立品牌形象</a:t>
            </a:r>
            <a:r>
              <a:rPr lang="zh-TW" altLang="zh-TW" sz="2000" dirty="0">
                <a:latin typeface="Times New Roman" panose="02020603050405020304" pitchFamily="18" charset="0"/>
                <a:cs typeface="Times New Roman" panose="02020603050405020304" pitchFamily="18" charset="0"/>
              </a:rPr>
              <a:t>的完整行銷活動</a:t>
            </a:r>
            <a:endParaRPr lang="en-US" altLang="zh-TW" sz="2000" dirty="0">
              <a:latin typeface="Times New Roman" panose="02020603050405020304" pitchFamily="18" charset="0"/>
              <a:cs typeface="Times New Roman" panose="02020603050405020304" pitchFamily="18" charset="0"/>
            </a:endParaRPr>
          </a:p>
          <a:p>
            <a:pPr marL="457200" indent="-457200">
              <a:lnSpc>
                <a:spcPct val="150000"/>
              </a:lnSpc>
              <a:spcAft>
                <a:spcPts val="0"/>
              </a:spcAft>
              <a:buFont typeface="+mj-lt"/>
              <a:buAutoNum type="arabicPeriod"/>
            </a:pPr>
            <a:r>
              <a:rPr lang="zh-TW" altLang="zh-TW" sz="2000" dirty="0">
                <a:latin typeface="Times New Roman" panose="02020603050405020304" pitchFamily="18" charset="0"/>
                <a:cs typeface="Times New Roman" panose="02020603050405020304" pitchFamily="18" charset="0"/>
              </a:rPr>
              <a:t>廣告的支</a:t>
            </a:r>
            <a:r>
              <a:rPr lang="zh-TW" altLang="en-US" sz="2000" dirty="0">
                <a:latin typeface="Times New Roman" panose="02020603050405020304" pitchFamily="18" charset="0"/>
                <a:cs typeface="Times New Roman" panose="02020603050405020304" pitchFamily="18" charset="0"/>
              </a:rPr>
              <a:t>出</a:t>
            </a:r>
            <a:r>
              <a:rPr lang="zh-TW" altLang="zh-TW" sz="2000" dirty="0">
                <a:latin typeface="Times New Roman" panose="02020603050405020304" pitchFamily="18" charset="0"/>
                <a:cs typeface="Times New Roman" panose="02020603050405020304" pitchFamily="18" charset="0"/>
              </a:rPr>
              <a:t>對於一個企業</a:t>
            </a:r>
            <a:r>
              <a:rPr lang="zh-TW" altLang="en-US" sz="2000" dirty="0">
                <a:latin typeface="Times New Roman" panose="02020603050405020304" pitchFamily="18" charset="0"/>
                <a:cs typeface="Times New Roman" panose="02020603050405020304" pitchFamily="18" charset="0"/>
              </a:rPr>
              <a:t>的行銷</a:t>
            </a:r>
            <a:r>
              <a:rPr lang="zh-TW" altLang="zh-TW" sz="2000" dirty="0">
                <a:latin typeface="Times New Roman" panose="02020603050405020304" pitchFamily="18" charset="0"/>
                <a:cs typeface="Times New Roman" panose="02020603050405020304" pitchFamily="18" charset="0"/>
              </a:rPr>
              <a:t>是至關重要</a:t>
            </a:r>
            <a:r>
              <a:rPr lang="zh-TW" altLang="en-US" sz="2000" dirty="0">
                <a:latin typeface="Times New Roman" panose="02020603050405020304" pitchFamily="18" charset="0"/>
                <a:cs typeface="Times New Roman" panose="02020603050405020304" pitchFamily="18" charset="0"/>
              </a:rPr>
              <a:t>的，也是一種</a:t>
            </a:r>
            <a:r>
              <a:rPr lang="zh-TW" altLang="en-US" sz="2000" dirty="0">
                <a:solidFill>
                  <a:srgbClr val="FF0000"/>
                </a:solidFill>
                <a:latin typeface="Times New Roman" panose="02020603050405020304" pitchFamily="18" charset="0"/>
                <a:cs typeface="Times New Roman" panose="02020603050405020304" pitchFamily="18" charset="0"/>
              </a:rPr>
              <a:t>創造差異化</a:t>
            </a:r>
            <a:r>
              <a:rPr lang="zh-TW" altLang="en-US" sz="2000" dirty="0">
                <a:latin typeface="Times New Roman" panose="02020603050405020304" pitchFamily="18" charset="0"/>
                <a:cs typeface="Times New Roman" panose="02020603050405020304" pitchFamily="18" charset="0"/>
              </a:rPr>
              <a:t>的競爭策略</a:t>
            </a:r>
            <a:endParaRPr lang="en-US" altLang="zh-T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750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42C0AD8-FFA2-4760-BFF6-A0C279A0D57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文字方塊 6">
            <a:extLst>
              <a:ext uri="{FF2B5EF4-FFF2-40B4-BE49-F238E27FC236}">
                <a16:creationId xmlns:a16="http://schemas.microsoft.com/office/drawing/2014/main" id="{435BD9AB-604A-4F32-9021-030AAE28FE36}"/>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23</a:t>
            </a:r>
            <a:endParaRPr lang="zh-TW" altLang="en-US" sz="2800" b="1" dirty="0">
              <a:latin typeface="Times New Roman" panose="02020603050405020304" pitchFamily="18" charset="0"/>
              <a:cs typeface="Times New Roman" panose="02020603050405020304" pitchFamily="18" charset="0"/>
            </a:endParaRPr>
          </a:p>
        </p:txBody>
      </p:sp>
      <p:grpSp>
        <p:nvGrpSpPr>
          <p:cNvPr id="6" name="群組 5">
            <a:extLst>
              <a:ext uri="{FF2B5EF4-FFF2-40B4-BE49-F238E27FC236}">
                <a16:creationId xmlns:a16="http://schemas.microsoft.com/office/drawing/2014/main" id="{7A12E76B-465E-433C-A69A-BE96285DE37F}"/>
              </a:ext>
            </a:extLst>
          </p:cNvPr>
          <p:cNvGrpSpPr/>
          <p:nvPr/>
        </p:nvGrpSpPr>
        <p:grpSpPr>
          <a:xfrm>
            <a:off x="2389505" y="128592"/>
            <a:ext cx="7412990" cy="6600815"/>
            <a:chOff x="3205480" y="375920"/>
            <a:chExt cx="7412990" cy="6600815"/>
          </a:xfrm>
        </p:grpSpPr>
        <p:sp>
          <p:nvSpPr>
            <p:cNvPr id="8" name="矩形: 圓角 7">
              <a:extLst>
                <a:ext uri="{FF2B5EF4-FFF2-40B4-BE49-F238E27FC236}">
                  <a16:creationId xmlns:a16="http://schemas.microsoft.com/office/drawing/2014/main" id="{9C146D5A-8D49-4901-A90C-51F7E5EA0AC2}"/>
                </a:ext>
              </a:extLst>
            </p:cNvPr>
            <p:cNvSpPr/>
            <p:nvPr/>
          </p:nvSpPr>
          <p:spPr>
            <a:xfrm>
              <a:off x="4089400" y="375920"/>
              <a:ext cx="2382520" cy="59944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rPr>
                <a:t>大量曝光式廣告</a:t>
              </a:r>
            </a:p>
          </p:txBody>
        </p:sp>
        <p:sp>
          <p:nvSpPr>
            <p:cNvPr id="9" name="矩形: 圓角 8">
              <a:extLst>
                <a:ext uri="{FF2B5EF4-FFF2-40B4-BE49-F238E27FC236}">
                  <a16:creationId xmlns:a16="http://schemas.microsoft.com/office/drawing/2014/main" id="{5209C6A7-3791-4C74-88CA-C95BEF42A787}"/>
                </a:ext>
              </a:extLst>
            </p:cNvPr>
            <p:cNvSpPr/>
            <p:nvPr/>
          </p:nvSpPr>
          <p:spPr>
            <a:xfrm>
              <a:off x="4089400" y="1513840"/>
              <a:ext cx="2382520" cy="59944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rPr>
                <a:t>針對性廣告</a:t>
              </a:r>
            </a:p>
          </p:txBody>
        </p:sp>
        <p:sp>
          <p:nvSpPr>
            <p:cNvPr id="11" name="文字方塊 10">
              <a:extLst>
                <a:ext uri="{FF2B5EF4-FFF2-40B4-BE49-F238E27FC236}">
                  <a16:creationId xmlns:a16="http://schemas.microsoft.com/office/drawing/2014/main" id="{6E71C665-5FC7-4F86-9FF8-2A08C8CABE49}"/>
                </a:ext>
              </a:extLst>
            </p:cNvPr>
            <p:cNvSpPr txBox="1"/>
            <p:nvPr/>
          </p:nvSpPr>
          <p:spPr>
            <a:xfrm>
              <a:off x="3205480" y="1628894"/>
              <a:ext cx="883920" cy="369332"/>
            </a:xfrm>
            <a:prstGeom prst="rect">
              <a:avLst/>
            </a:prstGeom>
            <a:no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2009</a:t>
              </a:r>
              <a:r>
                <a:rPr lang="zh-TW" altLang="en-US" b="1" dirty="0">
                  <a:latin typeface="Times New Roman" panose="02020603050405020304" pitchFamily="18" charset="0"/>
                  <a:cs typeface="Times New Roman" panose="02020603050405020304" pitchFamily="18" charset="0"/>
                </a:rPr>
                <a:t>年</a:t>
              </a:r>
            </a:p>
          </p:txBody>
        </p:sp>
        <p:sp>
          <p:nvSpPr>
            <p:cNvPr id="12" name="矩形: 圓角 11">
              <a:extLst>
                <a:ext uri="{FF2B5EF4-FFF2-40B4-BE49-F238E27FC236}">
                  <a16:creationId xmlns:a16="http://schemas.microsoft.com/office/drawing/2014/main" id="{25FBD27D-BCF8-4DD3-9FAF-A7D5C88086EB}"/>
                </a:ext>
              </a:extLst>
            </p:cNvPr>
            <p:cNvSpPr/>
            <p:nvPr/>
          </p:nvSpPr>
          <p:spPr>
            <a:xfrm>
              <a:off x="4089400" y="2651760"/>
              <a:ext cx="2382520" cy="59944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rPr>
                <a:t>消費者隱私權</a:t>
              </a:r>
            </a:p>
          </p:txBody>
        </p:sp>
        <p:sp>
          <p:nvSpPr>
            <p:cNvPr id="13" name="文字方塊 12">
              <a:extLst>
                <a:ext uri="{FF2B5EF4-FFF2-40B4-BE49-F238E27FC236}">
                  <a16:creationId xmlns:a16="http://schemas.microsoft.com/office/drawing/2014/main" id="{794673CC-6CEB-4D55-B84E-8D91F8D47962}"/>
                </a:ext>
              </a:extLst>
            </p:cNvPr>
            <p:cNvSpPr txBox="1"/>
            <p:nvPr/>
          </p:nvSpPr>
          <p:spPr>
            <a:xfrm>
              <a:off x="6471920" y="1628894"/>
              <a:ext cx="3545840" cy="369332"/>
            </a:xfrm>
            <a:prstGeom prst="rect">
              <a:avLst/>
            </a:prstGeom>
            <a:noFill/>
          </p:spPr>
          <p:txBody>
            <a:bodyPr wrap="square" rtlCol="0">
              <a:spAutoFit/>
            </a:bodyPr>
            <a:lstStyle/>
            <a:p>
              <a:r>
                <a:rPr lang="zh-TW" altLang="en-US" dirty="0"/>
                <a:t>開始重視消費者行為的相關研究</a:t>
              </a:r>
            </a:p>
          </p:txBody>
        </p:sp>
        <p:sp>
          <p:nvSpPr>
            <p:cNvPr id="14" name="文字方塊 13">
              <a:extLst>
                <a:ext uri="{FF2B5EF4-FFF2-40B4-BE49-F238E27FC236}">
                  <a16:creationId xmlns:a16="http://schemas.microsoft.com/office/drawing/2014/main" id="{56FD2867-4E04-4FAB-A5FA-D8E971857EAB}"/>
                </a:ext>
              </a:extLst>
            </p:cNvPr>
            <p:cNvSpPr txBox="1"/>
            <p:nvPr/>
          </p:nvSpPr>
          <p:spPr>
            <a:xfrm>
              <a:off x="6471920" y="2766814"/>
              <a:ext cx="3545840" cy="369332"/>
            </a:xfrm>
            <a:prstGeom prst="rect">
              <a:avLst/>
            </a:prstGeom>
            <a:noFill/>
          </p:spPr>
          <p:txBody>
            <a:bodyPr wrap="square" rtlCol="0">
              <a:spAutoFit/>
            </a:bodyPr>
            <a:lstStyle/>
            <a:p>
              <a:r>
                <a:rPr lang="zh-TW" altLang="en-US" dirty="0"/>
                <a:t>廣告產業再度面臨轉型</a:t>
              </a:r>
            </a:p>
          </p:txBody>
        </p:sp>
        <p:sp>
          <p:nvSpPr>
            <p:cNvPr id="15" name="矩形: 圓角 14">
              <a:extLst>
                <a:ext uri="{FF2B5EF4-FFF2-40B4-BE49-F238E27FC236}">
                  <a16:creationId xmlns:a16="http://schemas.microsoft.com/office/drawing/2014/main" id="{09A8C27A-FBEF-4706-8397-E690C3BBB1C9}"/>
                </a:ext>
              </a:extLst>
            </p:cNvPr>
            <p:cNvSpPr/>
            <p:nvPr/>
          </p:nvSpPr>
          <p:spPr>
            <a:xfrm>
              <a:off x="4089400" y="3789680"/>
              <a:ext cx="2382520" cy="59944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Times New Roman" panose="02020603050405020304" pitchFamily="18" charset="0"/>
                  <a:cs typeface="Times New Roman" panose="02020603050405020304" pitchFamily="18" charset="0"/>
                </a:rPr>
                <a:t>搜尋引擎廣告</a:t>
              </a:r>
              <a:r>
                <a:rPr lang="en-US" altLang="zh-TW" sz="2000" b="1" dirty="0">
                  <a:solidFill>
                    <a:schemeClr val="tx1"/>
                  </a:solidFill>
                  <a:latin typeface="Times New Roman" panose="02020603050405020304" pitchFamily="18" charset="0"/>
                  <a:cs typeface="Times New Roman" panose="02020603050405020304" pitchFamily="18" charset="0"/>
                </a:rPr>
                <a:t>SEM</a:t>
              </a:r>
              <a:endParaRPr lang="zh-TW" altLang="en-US" sz="2000" b="1" dirty="0">
                <a:solidFill>
                  <a:schemeClr val="tx1"/>
                </a:solidFill>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CAFCCDBE-6A60-4D23-88C6-C5737D5D747D}"/>
                </a:ext>
              </a:extLst>
            </p:cNvPr>
            <p:cNvSpPr txBox="1"/>
            <p:nvPr/>
          </p:nvSpPr>
          <p:spPr>
            <a:xfrm>
              <a:off x="6471920" y="3627735"/>
              <a:ext cx="3545840" cy="923330"/>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SEO</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PPC</a:t>
              </a:r>
              <a:r>
                <a:rPr lang="zh-TW" altLang="en-US" dirty="0">
                  <a:latin typeface="Times New Roman" panose="02020603050405020304" pitchFamily="18" charset="0"/>
                  <a:cs typeface="Times New Roman" panose="02020603050405020304" pitchFamily="18" charset="0"/>
                </a:rPr>
                <a:t>大量普及</a:t>
              </a:r>
              <a:endParaRPr lang="en-US" altLang="zh-TW" dirty="0">
                <a:latin typeface="Times New Roman" panose="02020603050405020304" pitchFamily="18" charset="0"/>
                <a:cs typeface="Times New Roman" panose="02020603050405020304" pitchFamily="18" charset="0"/>
              </a:endParaRPr>
            </a:p>
            <a:p>
              <a:r>
                <a:rPr lang="en-US" altLang="zh-TW" dirty="0">
                  <a:solidFill>
                    <a:srgbClr val="FF0000"/>
                  </a:solidFill>
                  <a:latin typeface="Times New Roman" panose="02020603050405020304" pitchFamily="18" charset="0"/>
                  <a:cs typeface="Times New Roman" panose="02020603050405020304" pitchFamily="18" charset="0"/>
                </a:rPr>
                <a:t>PPC</a:t>
              </a:r>
              <a:r>
                <a:rPr lang="zh-TW" altLang="zh-TW" dirty="0">
                  <a:solidFill>
                    <a:srgbClr val="FF0000"/>
                  </a:solidFill>
                  <a:latin typeface="Times New Roman" panose="02020603050405020304" pitchFamily="18" charset="0"/>
                  <a:cs typeface="Times New Roman" panose="02020603050405020304" pitchFamily="18" charset="0"/>
                </a:rPr>
                <a:t>相較於</a:t>
              </a:r>
              <a:r>
                <a:rPr lang="en-US" altLang="zh-TW" dirty="0">
                  <a:solidFill>
                    <a:srgbClr val="FF0000"/>
                  </a:solidFill>
                  <a:latin typeface="Times New Roman" panose="02020603050405020304" pitchFamily="18" charset="0"/>
                  <a:cs typeface="Times New Roman" panose="02020603050405020304" pitchFamily="18" charset="0"/>
                </a:rPr>
                <a:t>SEO</a:t>
              </a:r>
              <a:r>
                <a:rPr lang="zh-TW" altLang="zh-TW" dirty="0">
                  <a:solidFill>
                    <a:srgbClr val="FF0000"/>
                  </a:solidFill>
                  <a:latin typeface="Times New Roman" panose="02020603050405020304" pitchFamily="18" charset="0"/>
                  <a:cs typeface="Times New Roman" panose="02020603050405020304" pitchFamily="18" charset="0"/>
                </a:rPr>
                <a:t>自然排名更能為廣告主帶來獲益</a:t>
              </a:r>
              <a:endParaRPr lang="zh-TW" altLang="en-US" dirty="0">
                <a:latin typeface="Times New Roman" panose="02020603050405020304" pitchFamily="18" charset="0"/>
                <a:cs typeface="Times New Roman" panose="02020603050405020304" pitchFamily="18" charset="0"/>
              </a:endParaRPr>
            </a:p>
          </p:txBody>
        </p:sp>
        <p:sp>
          <p:nvSpPr>
            <p:cNvPr id="17" name="文字方塊 16">
              <a:extLst>
                <a:ext uri="{FF2B5EF4-FFF2-40B4-BE49-F238E27FC236}">
                  <a16:creationId xmlns:a16="http://schemas.microsoft.com/office/drawing/2014/main" id="{012A95FF-BCD2-4274-9969-189420810F09}"/>
                </a:ext>
              </a:extLst>
            </p:cNvPr>
            <p:cNvSpPr txBox="1"/>
            <p:nvPr/>
          </p:nvSpPr>
          <p:spPr>
            <a:xfrm>
              <a:off x="3205480" y="3904734"/>
              <a:ext cx="883920" cy="369332"/>
            </a:xfrm>
            <a:prstGeom prst="rect">
              <a:avLst/>
            </a:prstGeom>
            <a:no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2014</a:t>
              </a:r>
              <a:r>
                <a:rPr lang="zh-TW" altLang="en-US" b="1" dirty="0">
                  <a:latin typeface="Times New Roman" panose="02020603050405020304" pitchFamily="18" charset="0"/>
                  <a:cs typeface="Times New Roman" panose="02020603050405020304" pitchFamily="18" charset="0"/>
                </a:rPr>
                <a:t>年</a:t>
              </a:r>
            </a:p>
          </p:txBody>
        </p:sp>
        <p:sp>
          <p:nvSpPr>
            <p:cNvPr id="18" name="矩形: 圓角 17">
              <a:extLst>
                <a:ext uri="{FF2B5EF4-FFF2-40B4-BE49-F238E27FC236}">
                  <a16:creationId xmlns:a16="http://schemas.microsoft.com/office/drawing/2014/main" id="{7DE1EEA4-6A4A-4081-93EB-E3F6A35EC409}"/>
                </a:ext>
              </a:extLst>
            </p:cNvPr>
            <p:cNvSpPr/>
            <p:nvPr/>
          </p:nvSpPr>
          <p:spPr>
            <a:xfrm>
              <a:off x="4089400" y="4929525"/>
              <a:ext cx="2382520" cy="59944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Times New Roman" panose="02020603050405020304" pitchFamily="18" charset="0"/>
                  <a:cs typeface="Times New Roman" panose="02020603050405020304" pitchFamily="18" charset="0"/>
                </a:rPr>
                <a:t>數位廣告時代來臨</a:t>
              </a:r>
            </a:p>
          </p:txBody>
        </p:sp>
        <p:sp>
          <p:nvSpPr>
            <p:cNvPr id="19" name="矩形: 圓角 18">
              <a:extLst>
                <a:ext uri="{FF2B5EF4-FFF2-40B4-BE49-F238E27FC236}">
                  <a16:creationId xmlns:a16="http://schemas.microsoft.com/office/drawing/2014/main" id="{4635CB81-E333-416C-9087-9E152AAC71A0}"/>
                </a:ext>
              </a:extLst>
            </p:cNvPr>
            <p:cNvSpPr/>
            <p:nvPr/>
          </p:nvSpPr>
          <p:spPr>
            <a:xfrm>
              <a:off x="4089400" y="6065520"/>
              <a:ext cx="2382520" cy="59944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Times New Roman" panose="02020603050405020304" pitchFamily="18" charset="0"/>
                  <a:cs typeface="Times New Roman" panose="02020603050405020304" pitchFamily="18" charset="0"/>
                </a:rPr>
                <a:t>廣告新時代</a:t>
              </a:r>
            </a:p>
          </p:txBody>
        </p:sp>
        <p:sp>
          <p:nvSpPr>
            <p:cNvPr id="20" name="文字方塊 19">
              <a:extLst>
                <a:ext uri="{FF2B5EF4-FFF2-40B4-BE49-F238E27FC236}">
                  <a16:creationId xmlns:a16="http://schemas.microsoft.com/office/drawing/2014/main" id="{66E62A07-3F55-4B3A-8FBA-6A27C8124B9C}"/>
                </a:ext>
              </a:extLst>
            </p:cNvPr>
            <p:cNvSpPr txBox="1"/>
            <p:nvPr/>
          </p:nvSpPr>
          <p:spPr>
            <a:xfrm>
              <a:off x="3208020" y="5036373"/>
              <a:ext cx="883920" cy="369332"/>
            </a:xfrm>
            <a:prstGeom prst="rect">
              <a:avLst/>
            </a:prstGeom>
            <a:no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2016</a:t>
              </a:r>
              <a:r>
                <a:rPr lang="zh-TW" altLang="en-US" b="1" dirty="0">
                  <a:latin typeface="Times New Roman" panose="02020603050405020304" pitchFamily="18" charset="0"/>
                  <a:cs typeface="Times New Roman" panose="02020603050405020304" pitchFamily="18" charset="0"/>
                </a:rPr>
                <a:t>年</a:t>
              </a:r>
            </a:p>
          </p:txBody>
        </p:sp>
        <p:sp>
          <p:nvSpPr>
            <p:cNvPr id="21" name="文字方塊 20">
              <a:extLst>
                <a:ext uri="{FF2B5EF4-FFF2-40B4-BE49-F238E27FC236}">
                  <a16:creationId xmlns:a16="http://schemas.microsoft.com/office/drawing/2014/main" id="{751CDADD-93F8-4133-BD04-D583DBE9A5BD}"/>
                </a:ext>
              </a:extLst>
            </p:cNvPr>
            <p:cNvSpPr txBox="1"/>
            <p:nvPr/>
          </p:nvSpPr>
          <p:spPr>
            <a:xfrm>
              <a:off x="3205480" y="6150114"/>
              <a:ext cx="883920" cy="369332"/>
            </a:xfrm>
            <a:prstGeom prst="rect">
              <a:avLst/>
            </a:prstGeom>
            <a:no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2018</a:t>
              </a:r>
              <a:r>
                <a:rPr lang="zh-TW" altLang="en-US" b="1" dirty="0">
                  <a:latin typeface="Times New Roman" panose="02020603050405020304" pitchFamily="18" charset="0"/>
                  <a:cs typeface="Times New Roman" panose="02020603050405020304" pitchFamily="18" charset="0"/>
                </a:rPr>
                <a:t>年</a:t>
              </a:r>
            </a:p>
          </p:txBody>
        </p:sp>
        <p:sp>
          <p:nvSpPr>
            <p:cNvPr id="22" name="文字方塊 21">
              <a:extLst>
                <a:ext uri="{FF2B5EF4-FFF2-40B4-BE49-F238E27FC236}">
                  <a16:creationId xmlns:a16="http://schemas.microsoft.com/office/drawing/2014/main" id="{F5659D19-074F-432E-9219-A71143280264}"/>
                </a:ext>
              </a:extLst>
            </p:cNvPr>
            <p:cNvSpPr txBox="1"/>
            <p:nvPr/>
          </p:nvSpPr>
          <p:spPr>
            <a:xfrm>
              <a:off x="6471920" y="4905940"/>
              <a:ext cx="4146550" cy="646331"/>
            </a:xfrm>
            <a:prstGeom prst="rect">
              <a:avLst/>
            </a:prstGeom>
            <a:noFill/>
          </p:spPr>
          <p:txBody>
            <a:bodyPr wrap="square" rtlCol="0">
              <a:spAutoFit/>
            </a:bodyPr>
            <a:lstStyle/>
            <a:p>
              <a:r>
                <a:rPr lang="zh-TW" altLang="zh-TW" dirty="0">
                  <a:latin typeface="Times New Roman" panose="02020603050405020304" pitchFamily="18" charset="0"/>
                  <a:cs typeface="Times New Roman" panose="02020603050405020304" pitchFamily="18" charset="0"/>
                </a:rPr>
                <a:t>數位廣告量在美國首次超越電視廣告</a:t>
              </a:r>
              <a:endParaRPr lang="en-US" altLang="zh-TW" dirty="0">
                <a:latin typeface="Times New Roman" panose="02020603050405020304" pitchFamily="18" charset="0"/>
                <a:cs typeface="Times New Roman" panose="02020603050405020304" pitchFamily="18" charset="0"/>
              </a:endParaRPr>
            </a:p>
            <a:p>
              <a:r>
                <a:rPr lang="zh-TW" altLang="en-US" dirty="0">
                  <a:solidFill>
                    <a:srgbClr val="FF0000"/>
                  </a:solidFill>
                  <a:latin typeface="Times New Roman" panose="02020603050405020304" pitchFamily="18" charset="0"/>
                  <a:cs typeface="Times New Roman" panose="02020603050405020304" pitchFamily="18" charset="0"/>
                </a:rPr>
                <a:t>針對性廣告再度被重視</a:t>
              </a:r>
              <a:endParaRPr lang="en-US" altLang="zh-TW" dirty="0">
                <a:solidFill>
                  <a:srgbClr val="FF0000"/>
                </a:solidFill>
                <a:latin typeface="Times New Roman" panose="02020603050405020304" pitchFamily="18" charset="0"/>
                <a:cs typeface="Times New Roman" panose="02020603050405020304" pitchFamily="18" charset="0"/>
              </a:endParaRPr>
            </a:p>
          </p:txBody>
        </p:sp>
        <p:sp>
          <p:nvSpPr>
            <p:cNvPr id="23" name="文字方塊 22">
              <a:extLst>
                <a:ext uri="{FF2B5EF4-FFF2-40B4-BE49-F238E27FC236}">
                  <a16:creationId xmlns:a16="http://schemas.microsoft.com/office/drawing/2014/main" id="{46BE5488-9B1A-4682-AD92-10F5FE517E19}"/>
                </a:ext>
              </a:extLst>
            </p:cNvPr>
            <p:cNvSpPr txBox="1"/>
            <p:nvPr/>
          </p:nvSpPr>
          <p:spPr>
            <a:xfrm>
              <a:off x="6471920" y="6011614"/>
              <a:ext cx="4146550" cy="646331"/>
            </a:xfrm>
            <a:prstGeom prst="rect">
              <a:avLst/>
            </a:prstGeom>
            <a:noFill/>
          </p:spPr>
          <p:txBody>
            <a:bodyPr wrap="square" rtlCol="0">
              <a:spAutoFit/>
            </a:bodyPr>
            <a:lstStyle/>
            <a:p>
              <a:r>
                <a:rPr lang="zh-TW" altLang="en-US" dirty="0">
                  <a:latin typeface="Times New Roman" panose="02020603050405020304" pitchFamily="18" charset="0"/>
                  <a:cs typeface="Times New Roman" panose="02020603050405020304" pitchFamily="18" charset="0"/>
                </a:rPr>
                <a:t>全球</a:t>
              </a:r>
              <a:r>
                <a:rPr lang="zh-TW" altLang="zh-TW" dirty="0">
                  <a:latin typeface="Times New Roman" panose="02020603050405020304" pitchFamily="18" charset="0"/>
                  <a:cs typeface="Times New Roman" panose="02020603050405020304" pitchFamily="18" charset="0"/>
                </a:rPr>
                <a:t>數位廣告量超越電視廣告</a:t>
              </a:r>
              <a:endParaRPr lang="en-US" altLang="zh-TW" dirty="0">
                <a:latin typeface="Times New Roman" panose="02020603050405020304" pitchFamily="18" charset="0"/>
                <a:cs typeface="Times New Roman" panose="02020603050405020304" pitchFamily="18" charset="0"/>
              </a:endParaRPr>
            </a:p>
            <a:p>
              <a:r>
                <a:rPr lang="zh-TW" altLang="en-US" dirty="0">
                  <a:solidFill>
                    <a:srgbClr val="FF0000"/>
                  </a:solidFill>
                  <a:latin typeface="Times New Roman" panose="02020603050405020304" pitchFamily="18" charset="0"/>
                  <a:cs typeface="Times New Roman" panose="02020603050405020304" pitchFamily="18" charset="0"/>
                </a:rPr>
                <a:t>行動裝置大量普及</a:t>
              </a:r>
              <a:endParaRPr lang="en-US" altLang="zh-TW" dirty="0">
                <a:solidFill>
                  <a:srgbClr val="FF0000"/>
                </a:solidFill>
                <a:latin typeface="Times New Roman" panose="02020603050405020304" pitchFamily="18" charset="0"/>
                <a:cs typeface="Times New Roman" panose="02020603050405020304" pitchFamily="18" charset="0"/>
              </a:endParaRPr>
            </a:p>
          </p:txBody>
        </p:sp>
        <p:cxnSp>
          <p:nvCxnSpPr>
            <p:cNvPr id="24" name="直線接點 23">
              <a:extLst>
                <a:ext uri="{FF2B5EF4-FFF2-40B4-BE49-F238E27FC236}">
                  <a16:creationId xmlns:a16="http://schemas.microsoft.com/office/drawing/2014/main" id="{1170BB45-B1E6-4B66-96F5-7961F0513DFA}"/>
                </a:ext>
              </a:extLst>
            </p:cNvPr>
            <p:cNvCxnSpPr/>
            <p:nvPr/>
          </p:nvCxnSpPr>
          <p:spPr>
            <a:xfrm>
              <a:off x="3611880" y="375920"/>
              <a:ext cx="0" cy="1252974"/>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直線接點 24">
              <a:extLst>
                <a:ext uri="{FF2B5EF4-FFF2-40B4-BE49-F238E27FC236}">
                  <a16:creationId xmlns:a16="http://schemas.microsoft.com/office/drawing/2014/main" id="{4A6486AE-C878-4B75-B4F4-11053B1DD711}"/>
                </a:ext>
              </a:extLst>
            </p:cNvPr>
            <p:cNvCxnSpPr>
              <a:cxnSpLocks/>
            </p:cNvCxnSpPr>
            <p:nvPr/>
          </p:nvCxnSpPr>
          <p:spPr>
            <a:xfrm>
              <a:off x="3611880" y="1998226"/>
              <a:ext cx="0" cy="1906508"/>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直線接點 25">
              <a:extLst>
                <a:ext uri="{FF2B5EF4-FFF2-40B4-BE49-F238E27FC236}">
                  <a16:creationId xmlns:a16="http://schemas.microsoft.com/office/drawing/2014/main" id="{8FD2CA2B-8C7E-430C-B621-FA096B28447D}"/>
                </a:ext>
              </a:extLst>
            </p:cNvPr>
            <p:cNvCxnSpPr>
              <a:cxnSpLocks/>
            </p:cNvCxnSpPr>
            <p:nvPr/>
          </p:nvCxnSpPr>
          <p:spPr>
            <a:xfrm>
              <a:off x="3611880" y="4274066"/>
              <a:ext cx="0" cy="805934"/>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直線接點 26">
              <a:extLst>
                <a:ext uri="{FF2B5EF4-FFF2-40B4-BE49-F238E27FC236}">
                  <a16:creationId xmlns:a16="http://schemas.microsoft.com/office/drawing/2014/main" id="{971F9729-2299-493A-9D67-6EBAE1AF716A}"/>
                </a:ext>
              </a:extLst>
            </p:cNvPr>
            <p:cNvCxnSpPr>
              <a:cxnSpLocks/>
            </p:cNvCxnSpPr>
            <p:nvPr/>
          </p:nvCxnSpPr>
          <p:spPr>
            <a:xfrm>
              <a:off x="3611880" y="5405705"/>
              <a:ext cx="0" cy="805934"/>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直線接點 27">
              <a:extLst>
                <a:ext uri="{FF2B5EF4-FFF2-40B4-BE49-F238E27FC236}">
                  <a16:creationId xmlns:a16="http://schemas.microsoft.com/office/drawing/2014/main" id="{E806C490-5F51-4F8A-B0B0-45D71D202D35}"/>
                </a:ext>
              </a:extLst>
            </p:cNvPr>
            <p:cNvCxnSpPr>
              <a:cxnSpLocks/>
            </p:cNvCxnSpPr>
            <p:nvPr/>
          </p:nvCxnSpPr>
          <p:spPr>
            <a:xfrm>
              <a:off x="3611880" y="6509355"/>
              <a:ext cx="0" cy="467380"/>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5454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990986-6E03-4F73-8F28-94B26A5A8C2B}"/>
              </a:ext>
            </a:extLst>
          </p:cNvPr>
          <p:cNvSpPr txBox="1">
            <a:spLocks/>
          </p:cNvSpPr>
          <p:nvPr/>
        </p:nvSpPr>
        <p:spPr>
          <a:xfrm>
            <a:off x="2863742" y="2536735"/>
            <a:ext cx="5242397" cy="858303"/>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zh-TW" altLang="en-US" sz="6000" b="1" dirty="0">
                <a:latin typeface="+mn-ea"/>
                <a:ea typeface="+mn-ea"/>
              </a:rPr>
              <a:t>結論與建議</a:t>
            </a:r>
            <a:endParaRPr lang="en-US" sz="6000" b="1" dirty="0">
              <a:latin typeface="+mn-ea"/>
              <a:ea typeface="+mn-ea"/>
            </a:endParaRPr>
          </a:p>
        </p:txBody>
      </p:sp>
      <p:sp>
        <p:nvSpPr>
          <p:cNvPr id="7" name="文字方塊 6">
            <a:extLst>
              <a:ext uri="{FF2B5EF4-FFF2-40B4-BE49-F238E27FC236}">
                <a16:creationId xmlns:a16="http://schemas.microsoft.com/office/drawing/2014/main" id="{5B495774-470B-4D19-96ED-94C0CEBC80AD}"/>
              </a:ext>
            </a:extLst>
          </p:cNvPr>
          <p:cNvSpPr txBox="1"/>
          <p:nvPr/>
        </p:nvSpPr>
        <p:spPr>
          <a:xfrm>
            <a:off x="5235034" y="3477286"/>
            <a:ext cx="4422533" cy="830997"/>
          </a:xfrm>
          <a:prstGeom prst="rect">
            <a:avLst/>
          </a:prstGeom>
          <a:noFill/>
        </p:spPr>
        <p:txBody>
          <a:bodyPr wrap="square" rtlCol="0">
            <a:spAutoFit/>
          </a:bodyPr>
          <a:lstStyle/>
          <a:p>
            <a:r>
              <a:rPr lang="zh-TW" altLang="zh-TW" sz="2400" b="1" dirty="0"/>
              <a:t>廣告</a:t>
            </a:r>
            <a:r>
              <a:rPr lang="zh-TW" altLang="en-US" sz="2400" b="1" dirty="0"/>
              <a:t>產業</a:t>
            </a:r>
            <a:r>
              <a:rPr lang="zh-TW" altLang="zh-TW" sz="2400" b="1" dirty="0"/>
              <a:t>發展軌跡與未來趨勢</a:t>
            </a:r>
            <a:endParaRPr lang="en-US" altLang="zh-TW" sz="2400" b="1" dirty="0"/>
          </a:p>
          <a:p>
            <a:r>
              <a:rPr lang="zh-TW" altLang="zh-TW" sz="2400" b="1" dirty="0"/>
              <a:t>網絡四大子領域發展與應用</a:t>
            </a:r>
            <a:endParaRPr lang="zh-TW" altLang="en-US" sz="2400" b="1" dirty="0"/>
          </a:p>
        </p:txBody>
      </p:sp>
      <p:sp>
        <p:nvSpPr>
          <p:cNvPr id="8" name="文字方塊 7">
            <a:extLst>
              <a:ext uri="{FF2B5EF4-FFF2-40B4-BE49-F238E27FC236}">
                <a16:creationId xmlns:a16="http://schemas.microsoft.com/office/drawing/2014/main" id="{B6304D2E-1FF0-44CE-A672-A5B4845F4CED}"/>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24</a:t>
            </a:r>
            <a:endParaRPr lang="zh-TW"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25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664F1F7B-317D-4B99-A3B0-6FB61B8E1E3D}"/>
              </a:ext>
            </a:extLst>
          </p:cNvPr>
          <p:cNvSpPr txBox="1"/>
          <p:nvPr/>
        </p:nvSpPr>
        <p:spPr>
          <a:xfrm>
            <a:off x="1072055" y="362300"/>
            <a:ext cx="8807667" cy="1422634"/>
          </a:xfrm>
          <a:prstGeom prst="rect">
            <a:avLst/>
          </a:prstGeom>
          <a:noFill/>
        </p:spPr>
        <p:txBody>
          <a:bodyPr wrap="square" rtlCol="0">
            <a:spAutoFit/>
          </a:bodyPr>
          <a:lstStyle/>
          <a:p>
            <a:pPr>
              <a:lnSpc>
                <a:spcPct val="150000"/>
              </a:lnSpc>
            </a:pPr>
            <a:r>
              <a:rPr lang="zh-TW" altLang="en-US" sz="2000" b="1" dirty="0"/>
              <a:t>數位廣告新時代來臨：</a:t>
            </a:r>
            <a:r>
              <a:rPr lang="zh-TW" altLang="en-US" sz="2000" dirty="0"/>
              <a:t>全球數位廣告量正式超越平面廣告與電視廣告後，原本趨於整合的發展路徑又再度產生行動化廣告與程序化廣告的</a:t>
            </a:r>
            <a:r>
              <a:rPr lang="zh-TW" altLang="en-US" sz="2000" dirty="0">
                <a:solidFill>
                  <a:srgbClr val="FF0000"/>
                </a:solidFill>
              </a:rPr>
              <a:t>分歧路徑</a:t>
            </a:r>
            <a:r>
              <a:rPr lang="zh-TW" altLang="en-US" sz="2000" dirty="0"/>
              <a:t>，本研究推測廣告產業</a:t>
            </a:r>
            <a:r>
              <a:rPr lang="zh-TW" altLang="en-US" sz="2000" dirty="0">
                <a:solidFill>
                  <a:srgbClr val="FF0000"/>
                </a:solidFill>
              </a:rPr>
              <a:t>又即將面臨新轉型</a:t>
            </a:r>
            <a:r>
              <a:rPr lang="zh-TW" altLang="en-US" sz="2000" dirty="0"/>
              <a:t>，但</a:t>
            </a:r>
            <a:r>
              <a:rPr lang="zh-TW" altLang="en-US" sz="2000" dirty="0">
                <a:solidFill>
                  <a:srgbClr val="FF0000"/>
                </a:solidFill>
              </a:rPr>
              <a:t>傳統的廣告模式依然是不可或缺的</a:t>
            </a:r>
            <a:r>
              <a:rPr lang="zh-TW" altLang="en-US" sz="2000" dirty="0"/>
              <a:t>。</a:t>
            </a:r>
            <a:endParaRPr lang="zh-TW" altLang="en-US" sz="2000" b="1" dirty="0"/>
          </a:p>
        </p:txBody>
      </p:sp>
      <p:sp>
        <p:nvSpPr>
          <p:cNvPr id="4" name="文字方塊 3">
            <a:extLst>
              <a:ext uri="{FF2B5EF4-FFF2-40B4-BE49-F238E27FC236}">
                <a16:creationId xmlns:a16="http://schemas.microsoft.com/office/drawing/2014/main" id="{E8F3C119-A2D8-4255-8BC3-B85DF1FB1C9A}"/>
              </a:ext>
            </a:extLst>
          </p:cNvPr>
          <p:cNvSpPr txBox="1"/>
          <p:nvPr/>
        </p:nvSpPr>
        <p:spPr>
          <a:xfrm>
            <a:off x="2911367" y="2202927"/>
            <a:ext cx="8807667" cy="1884683"/>
          </a:xfrm>
          <a:prstGeom prst="rect">
            <a:avLst/>
          </a:prstGeom>
          <a:noFill/>
        </p:spPr>
        <p:txBody>
          <a:bodyPr wrap="square" rtlCol="0">
            <a:spAutoFit/>
          </a:bodyPr>
          <a:lstStyle/>
          <a:p>
            <a:pPr>
              <a:lnSpc>
                <a:spcPct val="150000"/>
              </a:lnSpc>
            </a:pPr>
            <a:r>
              <a:rPr lang="zh-TW" altLang="en-US" sz="2000" b="1" dirty="0"/>
              <a:t>廣告產業再度成為</a:t>
            </a:r>
            <a:r>
              <a:rPr lang="zh-TW" altLang="en-US" sz="2000" b="1" dirty="0">
                <a:solidFill>
                  <a:srgbClr val="FF0000"/>
                </a:solidFill>
              </a:rPr>
              <a:t>多樣性市場</a:t>
            </a:r>
            <a:r>
              <a:rPr lang="zh-TW" altLang="en-US" sz="2000" b="1" dirty="0"/>
              <a:t>：</a:t>
            </a:r>
            <a:r>
              <a:rPr lang="zh-TW" altLang="en-US" sz="2000" dirty="0"/>
              <a:t>一個成功的廣告總是能夠有效的運用新科技，以大數據、雲端、人工智慧等科技為基礎的</a:t>
            </a:r>
            <a:r>
              <a:rPr lang="zh-TW" altLang="en-US" sz="2000" dirty="0">
                <a:solidFill>
                  <a:srgbClr val="FF0000"/>
                </a:solidFill>
              </a:rPr>
              <a:t>程序化廣告與行動廣告只是個開端</a:t>
            </a:r>
            <a:r>
              <a:rPr lang="zh-TW" altLang="en-US" sz="2000" dirty="0"/>
              <a:t>，或許這兩者其一將成為廣告產業的主流技術，也或許更多的新技術將整合科技，使廣告產業出現更多樣的競爭策略。</a:t>
            </a:r>
          </a:p>
        </p:txBody>
      </p:sp>
      <p:sp>
        <p:nvSpPr>
          <p:cNvPr id="8" name="文字方塊 7">
            <a:extLst>
              <a:ext uri="{FF2B5EF4-FFF2-40B4-BE49-F238E27FC236}">
                <a16:creationId xmlns:a16="http://schemas.microsoft.com/office/drawing/2014/main" id="{D81EB43B-02D6-4585-BA47-950F3532A13F}"/>
              </a:ext>
            </a:extLst>
          </p:cNvPr>
          <p:cNvSpPr txBox="1"/>
          <p:nvPr/>
        </p:nvSpPr>
        <p:spPr>
          <a:xfrm>
            <a:off x="1298029" y="4485490"/>
            <a:ext cx="8807667" cy="1422634"/>
          </a:xfrm>
          <a:prstGeom prst="rect">
            <a:avLst/>
          </a:prstGeom>
          <a:noFill/>
        </p:spPr>
        <p:txBody>
          <a:bodyPr wrap="square" rtlCol="0">
            <a:spAutoFit/>
          </a:bodyPr>
          <a:lstStyle/>
          <a:p>
            <a:pPr>
              <a:lnSpc>
                <a:spcPct val="150000"/>
              </a:lnSpc>
            </a:pPr>
            <a:r>
              <a:rPr lang="zh-TW" altLang="en-US" sz="2000" b="1" dirty="0">
                <a:solidFill>
                  <a:srgbClr val="FF0000"/>
                </a:solidFill>
              </a:rPr>
              <a:t>消費者信任度</a:t>
            </a:r>
            <a:r>
              <a:rPr lang="zh-TW" altLang="en-US" sz="2000" b="1" dirty="0"/>
              <a:t>成廣告行銷破口：</a:t>
            </a:r>
            <a:r>
              <a:rPr lang="zh-TW" altLang="en-US" sz="2000" dirty="0"/>
              <a:t>未來</a:t>
            </a:r>
            <a:r>
              <a:rPr lang="zh-TW" altLang="zh-TW" sz="2000" dirty="0"/>
              <a:t>廣告產業的探討皆離不開</a:t>
            </a:r>
            <a:r>
              <a:rPr lang="zh-TW" altLang="zh-TW" sz="2000" dirty="0">
                <a:solidFill>
                  <a:srgbClr val="FF0000"/>
                </a:solidFill>
              </a:rPr>
              <a:t>消費者隱私權與倫理</a:t>
            </a:r>
            <a:r>
              <a:rPr lang="zh-TW" altLang="zh-TW" sz="2000" dirty="0"/>
              <a:t>的範疇。本研究</a:t>
            </a:r>
            <a:r>
              <a:rPr lang="zh-TW" altLang="en-US" sz="2000" dirty="0"/>
              <a:t>推測</a:t>
            </a:r>
            <a:r>
              <a:rPr lang="zh-TW" altLang="zh-TW" sz="2000" dirty="0"/>
              <a:t>，若是出現一項可以徹底避免消費者隱私受侵犯</a:t>
            </a:r>
            <a:r>
              <a:rPr lang="zh-TW" altLang="en-US" sz="2000" dirty="0"/>
              <a:t>，</a:t>
            </a:r>
            <a:r>
              <a:rPr lang="zh-TW" altLang="zh-TW" sz="2000" dirty="0"/>
              <a:t>則該技術將帶領廣告產業進入全新的發展階段。</a:t>
            </a:r>
            <a:endParaRPr lang="zh-TW" altLang="en-US" sz="2000" dirty="0"/>
          </a:p>
        </p:txBody>
      </p:sp>
      <p:pic>
        <p:nvPicPr>
          <p:cNvPr id="5" name="圖片 4">
            <a:extLst>
              <a:ext uri="{FF2B5EF4-FFF2-40B4-BE49-F238E27FC236}">
                <a16:creationId xmlns:a16="http://schemas.microsoft.com/office/drawing/2014/main" id="{B5D9DAD3-0971-44CE-8E59-786CBE02521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401" b="21608" l="18741" r="32595"/>
                    </a14:imgEffect>
                    <a14:imgEffect>
                      <a14:artisticPlasticWrap/>
                    </a14:imgEffect>
                  </a14:imgLayer>
                </a14:imgProps>
              </a:ext>
              <a:ext uri="{28A0092B-C50C-407E-A947-70E740481C1C}">
                <a14:useLocalDpi xmlns:a14="http://schemas.microsoft.com/office/drawing/2010/main" val="0"/>
              </a:ext>
            </a:extLst>
          </a:blip>
          <a:srcRect l="17009" r="65673" b="75991"/>
          <a:stretch/>
        </p:blipFill>
        <p:spPr>
          <a:xfrm>
            <a:off x="9629201" y="362300"/>
            <a:ext cx="2232947" cy="1913839"/>
          </a:xfrm>
          <a:prstGeom prst="rect">
            <a:avLst/>
          </a:prstGeom>
          <a:ln>
            <a:noFill/>
          </a:ln>
          <a:effectLst>
            <a:softEdge rad="112500"/>
          </a:effectLst>
        </p:spPr>
      </p:pic>
      <p:pic>
        <p:nvPicPr>
          <p:cNvPr id="6" name="圖片 5">
            <a:extLst>
              <a:ext uri="{FF2B5EF4-FFF2-40B4-BE49-F238E27FC236}">
                <a16:creationId xmlns:a16="http://schemas.microsoft.com/office/drawing/2014/main" id="{6ED5272B-FAF8-43AE-A4C6-018208FA6AA1}"/>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2341" b="21071" l="1691" r="15223"/>
                    </a14:imgEffect>
                    <a14:imgEffect>
                      <a14:artisticPlasticWrap/>
                    </a14:imgEffect>
                  </a14:imgLayer>
                </a14:imgProps>
              </a:ext>
              <a:ext uri="{28A0092B-C50C-407E-A947-70E740481C1C}">
                <a14:useLocalDpi xmlns:a14="http://schemas.microsoft.com/office/drawing/2010/main" val="0"/>
              </a:ext>
            </a:extLst>
          </a:blip>
          <a:srcRect r="83085" b="76588"/>
          <a:stretch/>
        </p:blipFill>
        <p:spPr>
          <a:xfrm>
            <a:off x="946794" y="2263371"/>
            <a:ext cx="2207443" cy="1884298"/>
          </a:xfrm>
          <a:prstGeom prst="rect">
            <a:avLst/>
          </a:prstGeom>
          <a:ln>
            <a:noFill/>
          </a:ln>
          <a:effectLst>
            <a:softEdge rad="112500"/>
          </a:effectLst>
        </p:spPr>
      </p:pic>
      <p:pic>
        <p:nvPicPr>
          <p:cNvPr id="7" name="圖片 6">
            <a:extLst>
              <a:ext uri="{FF2B5EF4-FFF2-40B4-BE49-F238E27FC236}">
                <a16:creationId xmlns:a16="http://schemas.microsoft.com/office/drawing/2014/main" id="{049EECB9-CDD5-4C8A-8083-E04F50A93B89}"/>
              </a:ext>
            </a:extLst>
          </p:cNvPr>
          <p:cNvPicPr>
            <a:picLocks noChangeAspect="1"/>
          </p:cNvPicPr>
          <p:nvPr/>
        </p:nvPicPr>
        <p:blipFill rotWithShape="1">
          <a:blip r:embed="rId6">
            <a:extLst>
              <a:ext uri="{BEBA8EAE-BF5A-486C-A8C5-ECC9F3942E4B}">
                <a14:imgProps xmlns:a14="http://schemas.microsoft.com/office/drawing/2010/main">
                  <a14:imgLayer r:embed="rId4">
                    <a14:imgEffect>
                      <a14:backgroundRemoval t="27918" b="47574" l="70356" r="82106"/>
                    </a14:imgEffect>
                    <a14:imgEffect>
                      <a14:artisticPlasticWrap/>
                    </a14:imgEffect>
                    <a14:imgEffect>
                      <a14:brightnessContrast bright="40000" contrast="-40000"/>
                    </a14:imgEffect>
                  </a14:imgLayer>
                </a14:imgProps>
              </a:ext>
              <a:ext uri="{28A0092B-C50C-407E-A947-70E740481C1C}">
                <a14:useLocalDpi xmlns:a14="http://schemas.microsoft.com/office/drawing/2010/main" val="0"/>
              </a:ext>
            </a:extLst>
          </a:blip>
          <a:srcRect l="68887" t="25461" r="16425" b="49969"/>
          <a:stretch/>
        </p:blipFill>
        <p:spPr>
          <a:xfrm>
            <a:off x="9879722" y="4521998"/>
            <a:ext cx="1906722" cy="1913838"/>
          </a:xfrm>
          <a:prstGeom prst="rect">
            <a:avLst/>
          </a:prstGeom>
        </p:spPr>
      </p:pic>
      <p:sp>
        <p:nvSpPr>
          <p:cNvPr id="9" name="文字方塊 8">
            <a:extLst>
              <a:ext uri="{FF2B5EF4-FFF2-40B4-BE49-F238E27FC236}">
                <a16:creationId xmlns:a16="http://schemas.microsoft.com/office/drawing/2014/main" id="{8A76BC12-FD54-4B8B-AC83-6A7D15B08AA1}"/>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25</a:t>
            </a:r>
            <a:endParaRPr lang="zh-TW"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289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C36130D7-B407-4207-A4B3-51EF7736D778}"/>
              </a:ext>
            </a:extLst>
          </p:cNvPr>
          <p:cNvSpPr txBox="1"/>
          <p:nvPr/>
        </p:nvSpPr>
        <p:spPr>
          <a:xfrm>
            <a:off x="2932387" y="1083037"/>
            <a:ext cx="8807667" cy="1884298"/>
          </a:xfrm>
          <a:prstGeom prst="rect">
            <a:avLst/>
          </a:prstGeom>
          <a:noFill/>
        </p:spPr>
        <p:txBody>
          <a:bodyPr wrap="square" rtlCol="0">
            <a:spAutoFit/>
          </a:bodyPr>
          <a:lstStyle/>
          <a:p>
            <a:pPr>
              <a:lnSpc>
                <a:spcPct val="150000"/>
              </a:lnSpc>
            </a:pPr>
            <a:r>
              <a:rPr lang="zh-TW" altLang="en-US" sz="2000" b="1" dirty="0"/>
              <a:t>廣告產業發展可以反應一個地區的經濟與科技發展水平：</a:t>
            </a:r>
            <a:r>
              <a:rPr lang="zh-TW" altLang="zh-TW" sz="2000" dirty="0"/>
              <a:t>一個地區的經濟情況會影響廣告產業的發展，科技的進步與否也都會改變消費者的行為與廣告的投放方式</a:t>
            </a:r>
            <a:r>
              <a:rPr lang="zh-TW" altLang="en-US" sz="2000" dirty="0"/>
              <a:t>，</a:t>
            </a:r>
            <a:r>
              <a:rPr lang="zh-TW" altLang="en-US" sz="2000" dirty="0">
                <a:solidFill>
                  <a:srgbClr val="FF0000"/>
                </a:solidFill>
              </a:rPr>
              <a:t>隨著廣告策略的改變，廣告產業的發展也會有所變化</a:t>
            </a:r>
            <a:r>
              <a:rPr lang="zh-TW" altLang="en-US" sz="2000" dirty="0"/>
              <a:t>，因此</a:t>
            </a:r>
            <a:r>
              <a:rPr lang="zh-TW" altLang="zh-TW" sz="2000" dirty="0">
                <a:solidFill>
                  <a:srgbClr val="FF0000"/>
                </a:solidFill>
              </a:rPr>
              <a:t>經濟與科技發展的水平可以改變廣告產業的發展脈絡與市場結構</a:t>
            </a:r>
            <a:r>
              <a:rPr lang="zh-TW" altLang="en-US" sz="2000" dirty="0"/>
              <a:t>。</a:t>
            </a:r>
          </a:p>
        </p:txBody>
      </p:sp>
      <p:sp>
        <p:nvSpPr>
          <p:cNvPr id="6" name="文字方塊 5">
            <a:extLst>
              <a:ext uri="{FF2B5EF4-FFF2-40B4-BE49-F238E27FC236}">
                <a16:creationId xmlns:a16="http://schemas.microsoft.com/office/drawing/2014/main" id="{BCBC970A-9734-4502-B2AE-CC937BAE25AA}"/>
              </a:ext>
            </a:extLst>
          </p:cNvPr>
          <p:cNvSpPr txBox="1"/>
          <p:nvPr/>
        </p:nvSpPr>
        <p:spPr>
          <a:xfrm>
            <a:off x="1250733" y="3454804"/>
            <a:ext cx="8807667" cy="2345963"/>
          </a:xfrm>
          <a:prstGeom prst="rect">
            <a:avLst/>
          </a:prstGeom>
          <a:noFill/>
        </p:spPr>
        <p:txBody>
          <a:bodyPr wrap="square" rtlCol="0">
            <a:spAutoFit/>
          </a:bodyPr>
          <a:lstStyle/>
          <a:p>
            <a:pPr>
              <a:lnSpc>
                <a:spcPct val="150000"/>
              </a:lnSpc>
            </a:pPr>
            <a:r>
              <a:rPr lang="zh-TW" altLang="en-US" sz="2000" b="1" dirty="0"/>
              <a:t>弱勢關懷與社會議題的關注有助於建立品牌形象：</a:t>
            </a:r>
            <a:r>
              <a:rPr lang="zh-TW" altLang="zh-TW" sz="2000" dirty="0"/>
              <a:t>在數位廣告與行動裝置普及的年代，</a:t>
            </a:r>
            <a:r>
              <a:rPr lang="zh-TW" altLang="en-US" sz="2000" dirty="0"/>
              <a:t>特別對於年輕族群，本研究認為若是能夠將</a:t>
            </a:r>
            <a:r>
              <a:rPr lang="zh-TW" altLang="en-US" sz="2000" dirty="0">
                <a:solidFill>
                  <a:srgbClr val="FF0000"/>
                </a:solidFill>
              </a:rPr>
              <a:t>回饋社會的元素</a:t>
            </a:r>
            <a:r>
              <a:rPr lang="zh-TW" altLang="en-US" sz="2000" dirty="0"/>
              <a:t>融入到廣告當中 </a:t>
            </a:r>
            <a:r>
              <a:rPr lang="en-US" altLang="zh-TW" sz="2000" dirty="0">
                <a:solidFill>
                  <a:srgbClr val="FF0000"/>
                </a:solidFill>
              </a:rPr>
              <a:t>(</a:t>
            </a:r>
            <a:r>
              <a:rPr lang="zh-TW" altLang="en-US" sz="2000" dirty="0">
                <a:solidFill>
                  <a:srgbClr val="FF0000"/>
                </a:solidFill>
              </a:rPr>
              <a:t>如企業社會責任、群眾募資等</a:t>
            </a:r>
            <a:r>
              <a:rPr lang="en-US" altLang="zh-TW" sz="2000" dirty="0">
                <a:solidFill>
                  <a:srgbClr val="FF0000"/>
                </a:solidFill>
              </a:rPr>
              <a:t>)</a:t>
            </a:r>
            <a:r>
              <a:rPr lang="zh-TW" altLang="en-US" sz="2000" dirty="0"/>
              <a:t>，</a:t>
            </a:r>
            <a:r>
              <a:rPr lang="zh-TW" altLang="zh-TW" sz="2000" dirty="0"/>
              <a:t>則</a:t>
            </a:r>
            <a:r>
              <a:rPr lang="zh-TW" altLang="zh-TW" sz="2000" dirty="0">
                <a:solidFill>
                  <a:srgbClr val="FF0000"/>
                </a:solidFill>
              </a:rPr>
              <a:t>消費者對於廣告的</a:t>
            </a:r>
            <a:r>
              <a:rPr lang="zh-TW" altLang="en-US" sz="2000" dirty="0">
                <a:solidFill>
                  <a:srgbClr val="FF0000"/>
                </a:solidFill>
              </a:rPr>
              <a:t>認同程度</a:t>
            </a:r>
            <a:r>
              <a:rPr lang="zh-TW" altLang="zh-TW" sz="2000" dirty="0">
                <a:solidFill>
                  <a:srgbClr val="FF0000"/>
                </a:solidFill>
              </a:rPr>
              <a:t>便會有效上升</a:t>
            </a:r>
            <a:r>
              <a:rPr lang="zh-TW" altLang="zh-TW" sz="2000" dirty="0"/>
              <a:t>，除了能夠增加廣告的點擊率與回流率外，更能夠建立消費者受眾對於品牌的良好認知。</a:t>
            </a:r>
            <a:endParaRPr lang="en-US" altLang="zh-TW" sz="2000" dirty="0"/>
          </a:p>
        </p:txBody>
      </p:sp>
      <p:pic>
        <p:nvPicPr>
          <p:cNvPr id="10" name="圖片 9">
            <a:extLst>
              <a:ext uri="{FF2B5EF4-FFF2-40B4-BE49-F238E27FC236}">
                <a16:creationId xmlns:a16="http://schemas.microsoft.com/office/drawing/2014/main" id="{0EBD8BBF-A92E-47E6-A90F-A111AD2EFBE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373" b="21353" l="52638" r="66141"/>
                    </a14:imgEffect>
                    <a14:imgEffect>
                      <a14:artisticPlasticWrap/>
                    </a14:imgEffect>
                    <a14:imgEffect>
                      <a14:brightnessContrast bright="20000" contrast="20000"/>
                    </a14:imgEffect>
                  </a14:imgLayer>
                </a14:imgProps>
              </a:ext>
              <a:ext uri="{28A0092B-C50C-407E-A947-70E740481C1C}">
                <a14:useLocalDpi xmlns:a14="http://schemas.microsoft.com/office/drawing/2010/main" val="0"/>
              </a:ext>
            </a:extLst>
          </a:blip>
          <a:srcRect l="50950" r="32171" b="76274"/>
          <a:stretch/>
        </p:blipFill>
        <p:spPr>
          <a:xfrm>
            <a:off x="1064711" y="1354529"/>
            <a:ext cx="1912283" cy="1612806"/>
          </a:xfrm>
          <a:prstGeom prst="rect">
            <a:avLst/>
          </a:prstGeom>
        </p:spPr>
      </p:pic>
      <p:pic>
        <p:nvPicPr>
          <p:cNvPr id="11" name="圖片 10">
            <a:extLst>
              <a:ext uri="{FF2B5EF4-FFF2-40B4-BE49-F238E27FC236}">
                <a16:creationId xmlns:a16="http://schemas.microsoft.com/office/drawing/2014/main" id="{B9BACBAF-F2B1-480E-B697-FA33FEF60D71}"/>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26855" b="45561" l="19143" r="31243"/>
                    </a14:imgEffect>
                    <a14:imgEffect>
                      <a14:artisticPlasticWrap/>
                    </a14:imgEffect>
                    <a14:imgEffect>
                      <a14:brightnessContrast bright="40000" contrast="-40000"/>
                    </a14:imgEffect>
                  </a14:imgLayer>
                </a14:imgProps>
              </a:ext>
              <a:ext uri="{28A0092B-C50C-407E-A947-70E740481C1C}">
                <a14:useLocalDpi xmlns:a14="http://schemas.microsoft.com/office/drawing/2010/main" val="0"/>
              </a:ext>
            </a:extLst>
          </a:blip>
          <a:srcRect l="17630" t="24517" r="67245" b="52101"/>
          <a:stretch/>
        </p:blipFill>
        <p:spPr>
          <a:xfrm>
            <a:off x="10058400" y="3890666"/>
            <a:ext cx="1580226" cy="1465715"/>
          </a:xfrm>
          <a:prstGeom prst="rect">
            <a:avLst/>
          </a:prstGeom>
        </p:spPr>
      </p:pic>
      <p:sp>
        <p:nvSpPr>
          <p:cNvPr id="12" name="文字方塊 11">
            <a:extLst>
              <a:ext uri="{FF2B5EF4-FFF2-40B4-BE49-F238E27FC236}">
                <a16:creationId xmlns:a16="http://schemas.microsoft.com/office/drawing/2014/main" id="{0CFBD004-0FA3-4A5F-A424-55C265876A7F}"/>
              </a:ext>
            </a:extLst>
          </p:cNvPr>
          <p:cNvSpPr txBox="1"/>
          <p:nvPr/>
        </p:nvSpPr>
        <p:spPr>
          <a:xfrm>
            <a:off x="11419841" y="6334780"/>
            <a:ext cx="592488"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26</a:t>
            </a:r>
            <a:endParaRPr lang="zh-TW"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48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1">
            <a:extLst>
              <a:ext uri="{FF2B5EF4-FFF2-40B4-BE49-F238E27FC236}">
                <a16:creationId xmlns:a16="http://schemas.microsoft.com/office/drawing/2014/main" id="{280631ED-720B-48A8-A803-0BD796F77D6D}"/>
              </a:ext>
            </a:extLst>
          </p:cNvPr>
          <p:cNvSpPr>
            <a:spLocks noGrp="1"/>
          </p:cNvSpPr>
          <p:nvPr>
            <p:ph type="ftr" sz="quarter" idx="11"/>
          </p:nvPr>
        </p:nvSpPr>
        <p:spPr>
          <a:xfrm>
            <a:off x="3438524" y="2584450"/>
            <a:ext cx="5648325" cy="1539875"/>
          </a:xfrm>
        </p:spPr>
        <p:txBody>
          <a:bodyPr/>
          <a:lstStyle/>
          <a:p>
            <a:r>
              <a:rPr lang="en-US" altLang="zh-TW" sz="9600" b="1" dirty="0">
                <a:solidFill>
                  <a:schemeClr val="tx1"/>
                </a:solidFill>
                <a:latin typeface="Kunstler Script" panose="030304020206070D0D06" pitchFamily="66" charset="0"/>
              </a:rPr>
              <a:t>Thank you</a:t>
            </a:r>
            <a:endParaRPr lang="zh-TW" altLang="en-US" sz="9600" b="1" dirty="0">
              <a:solidFill>
                <a:schemeClr val="tx1"/>
              </a:solidFill>
              <a:latin typeface="Kunstler Script" panose="030304020206070D0D06" pitchFamily="66" charset="0"/>
            </a:endParaRPr>
          </a:p>
        </p:txBody>
      </p:sp>
      <p:sp>
        <p:nvSpPr>
          <p:cNvPr id="5" name="文字方塊 4">
            <a:extLst>
              <a:ext uri="{FF2B5EF4-FFF2-40B4-BE49-F238E27FC236}">
                <a16:creationId xmlns:a16="http://schemas.microsoft.com/office/drawing/2014/main" id="{5EC08F08-40D5-4C73-81D0-7700A1D765C9}"/>
              </a:ext>
            </a:extLst>
          </p:cNvPr>
          <p:cNvSpPr txBox="1"/>
          <p:nvPr/>
        </p:nvSpPr>
        <p:spPr>
          <a:xfrm>
            <a:off x="7353299" y="3939659"/>
            <a:ext cx="1733550" cy="369332"/>
          </a:xfrm>
          <a:prstGeom prst="rect">
            <a:avLst/>
          </a:prstGeom>
          <a:noFill/>
        </p:spPr>
        <p:txBody>
          <a:bodyPr wrap="square" rtlCol="0">
            <a:spAutoFit/>
          </a:bodyPr>
          <a:lstStyle/>
          <a:p>
            <a:pPr algn="ctr"/>
            <a:r>
              <a:rPr lang="en-US" altLang="zh-TW" dirty="0"/>
              <a:t>2019/07/21</a:t>
            </a:r>
            <a:endParaRPr lang="zh-TW" altLang="en-US" dirty="0"/>
          </a:p>
        </p:txBody>
      </p:sp>
    </p:spTree>
    <p:extLst>
      <p:ext uri="{BB962C8B-B14F-4D97-AF65-F5344CB8AC3E}">
        <p14:creationId xmlns:p14="http://schemas.microsoft.com/office/powerpoint/2010/main" val="1057199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931" y="219420"/>
            <a:ext cx="5242397" cy="858303"/>
          </a:xfrm>
        </p:spPr>
        <p:txBody>
          <a:bodyPr>
            <a:normAutofit/>
          </a:bodyPr>
          <a:lstStyle/>
          <a:p>
            <a:r>
              <a:rPr lang="zh-TW" altLang="en-US" sz="4800" b="1" dirty="0">
                <a:latin typeface="+mn-ea"/>
                <a:ea typeface="+mn-ea"/>
              </a:rPr>
              <a:t>研究背景與動機</a:t>
            </a:r>
            <a:endParaRPr lang="en-US" sz="4800" b="1" dirty="0">
              <a:latin typeface="+mn-ea"/>
              <a:ea typeface="+mn-ea"/>
            </a:endParaRPr>
          </a:p>
        </p:txBody>
      </p:sp>
      <p:sp>
        <p:nvSpPr>
          <p:cNvPr id="4" name="Rectangle 2">
            <a:extLst>
              <a:ext uri="{FF2B5EF4-FFF2-40B4-BE49-F238E27FC236}">
                <a16:creationId xmlns:a16="http://schemas.microsoft.com/office/drawing/2014/main" id="{442C0AD8-FFA2-4760-BFF6-A0C279A0D57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文字方塊 8">
            <a:extLst>
              <a:ext uri="{FF2B5EF4-FFF2-40B4-BE49-F238E27FC236}">
                <a16:creationId xmlns:a16="http://schemas.microsoft.com/office/drawing/2014/main" id="{7F6F295F-A577-4811-95C9-585F5113C6CE}"/>
              </a:ext>
            </a:extLst>
          </p:cNvPr>
          <p:cNvSpPr txBox="1"/>
          <p:nvPr/>
        </p:nvSpPr>
        <p:spPr>
          <a:xfrm>
            <a:off x="11579191" y="6334780"/>
            <a:ext cx="433137"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1</a:t>
            </a:r>
            <a:endParaRPr lang="zh-TW" altLang="en-US" sz="2800" b="1"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B24247DF-EC6B-47A0-BE3B-FED4D44744B9}"/>
              </a:ext>
            </a:extLst>
          </p:cNvPr>
          <p:cNvSpPr/>
          <p:nvPr/>
        </p:nvSpPr>
        <p:spPr>
          <a:xfrm>
            <a:off x="2568845" y="1077723"/>
            <a:ext cx="8848825" cy="5933804"/>
          </a:xfrm>
          <a:prstGeom prst="rect">
            <a:avLst/>
          </a:prstGeom>
        </p:spPr>
        <p:txBody>
          <a:bodyPr wrap="square">
            <a:spAutoFit/>
          </a:bodyPr>
          <a:lstStyle/>
          <a:p>
            <a:pPr>
              <a:lnSpc>
                <a:spcPct val="150000"/>
              </a:lnSpc>
            </a:pPr>
            <a:r>
              <a:rPr lang="zh-TW" altLang="zh-TW" sz="2400" dirty="0">
                <a:latin typeface="+mn-ea"/>
              </a:rPr>
              <a:t>廣告發展至今，已經成為一個複雜的交流形式，廣告主可以透過各種方式向消費者傳達訊息，廣告商品的定義也越來越模糊，</a:t>
            </a:r>
            <a:r>
              <a:rPr lang="zh-TW" altLang="zh-TW" sz="2400" dirty="0">
                <a:solidFill>
                  <a:srgbClr val="FF0000"/>
                </a:solidFill>
                <a:latin typeface="+mn-ea"/>
              </a:rPr>
              <a:t>線下的廣告越來越容易被線上廣告取代</a:t>
            </a:r>
            <a:r>
              <a:rPr lang="zh-TW" altLang="en-US" sz="2400" dirty="0">
                <a:latin typeface="+mn-ea"/>
              </a:rPr>
              <a:t>。另外廣告產業也越來越能夠反映一個地區的經濟與科技發展水平。</a:t>
            </a:r>
            <a:r>
              <a:rPr lang="zh-TW" altLang="zh-TW" sz="2400" dirty="0">
                <a:latin typeface="+mn-ea"/>
              </a:rPr>
              <a:t>然而過去</a:t>
            </a:r>
            <a:r>
              <a:rPr lang="zh-TW" altLang="en-US" sz="2400" dirty="0">
                <a:latin typeface="+mn-ea"/>
              </a:rPr>
              <a:t>的</a:t>
            </a:r>
            <a:r>
              <a:rPr lang="zh-TW" altLang="zh-TW" sz="2400" dirty="0">
                <a:latin typeface="+mn-ea"/>
              </a:rPr>
              <a:t>回顧文獻中，多探討較為深入的廣告技術應用層面，</a:t>
            </a:r>
            <a:r>
              <a:rPr lang="zh-TW" altLang="en-US" sz="2400" dirty="0">
                <a:solidFill>
                  <a:srgbClr val="FF0000"/>
                </a:solidFill>
                <a:latin typeface="+mn-ea"/>
              </a:rPr>
              <a:t>較</a:t>
            </a:r>
            <a:r>
              <a:rPr lang="zh-TW" altLang="zh-TW" sz="2400" dirty="0">
                <a:solidFill>
                  <a:srgbClr val="FF0000"/>
                </a:solidFill>
                <a:latin typeface="+mn-ea"/>
              </a:rPr>
              <a:t>缺乏全面性的</a:t>
            </a:r>
            <a:r>
              <a:rPr lang="zh-TW" altLang="en-US" sz="2400" dirty="0">
                <a:solidFill>
                  <a:srgbClr val="FF0000"/>
                </a:solidFill>
                <a:latin typeface="+mn-ea"/>
              </a:rPr>
              <a:t>產業</a:t>
            </a:r>
            <a:r>
              <a:rPr lang="zh-TW" altLang="zh-TW" sz="2400" dirty="0">
                <a:solidFill>
                  <a:srgbClr val="FF0000"/>
                </a:solidFill>
                <a:latin typeface="+mn-ea"/>
              </a:rPr>
              <a:t>發展脈絡與結構</a:t>
            </a:r>
            <a:r>
              <a:rPr lang="zh-TW" altLang="zh-TW" sz="2400" dirty="0">
                <a:latin typeface="+mn-ea"/>
              </a:rPr>
              <a:t>。</a:t>
            </a:r>
            <a:endParaRPr lang="en-US" altLang="zh-TW" sz="2400" dirty="0">
              <a:latin typeface="+mn-ea"/>
            </a:endParaRPr>
          </a:p>
          <a:p>
            <a:endParaRPr lang="en-US" altLang="zh-TW" sz="2400" dirty="0">
              <a:latin typeface="+mn-ea"/>
            </a:endParaRPr>
          </a:p>
          <a:p>
            <a:pPr>
              <a:lnSpc>
                <a:spcPct val="150000"/>
              </a:lnSpc>
            </a:pPr>
            <a:r>
              <a:rPr lang="zh-TW" altLang="zh-TW" sz="2400" dirty="0">
                <a:latin typeface="+mn-ea"/>
              </a:rPr>
              <a:t>一個成功的廣告需要具備甚麼關鍵因素？</a:t>
            </a:r>
            <a:endParaRPr lang="en-US" altLang="zh-TW" sz="2400" dirty="0">
              <a:latin typeface="+mn-ea"/>
            </a:endParaRPr>
          </a:p>
          <a:p>
            <a:pPr>
              <a:lnSpc>
                <a:spcPct val="150000"/>
              </a:lnSpc>
            </a:pPr>
            <a:r>
              <a:rPr lang="zh-TW" altLang="zh-TW" sz="2400" dirty="0">
                <a:latin typeface="+mn-ea"/>
              </a:rPr>
              <a:t>廣告的投放技術對廣告市場間的競爭造成甚麼影響？</a:t>
            </a:r>
            <a:endParaRPr lang="en-US" altLang="zh-TW" sz="2400" dirty="0">
              <a:latin typeface="+mn-ea"/>
            </a:endParaRPr>
          </a:p>
          <a:p>
            <a:pPr>
              <a:lnSpc>
                <a:spcPct val="150000"/>
              </a:lnSpc>
            </a:pPr>
            <a:r>
              <a:rPr lang="zh-TW" altLang="zh-TW" sz="2400" dirty="0">
                <a:latin typeface="+mn-ea"/>
              </a:rPr>
              <a:t>廣告投放時要如何不侵犯消費者的隱私？</a:t>
            </a:r>
          </a:p>
          <a:p>
            <a:pPr indent="304800">
              <a:lnSpc>
                <a:spcPct val="150000"/>
              </a:lnSpc>
              <a:spcAft>
                <a:spcPts val="0"/>
              </a:spcAft>
            </a:pPr>
            <a:endParaRPr lang="zh-TW" altLang="zh-TW" sz="2400" dirty="0">
              <a:latin typeface="微軟正黑體" panose="020B0604030504040204" pitchFamily="34" charset="-120"/>
              <a:cs typeface="標楷體" panose="03000509000000000000" pitchFamily="65" charset="-120"/>
            </a:endParaRPr>
          </a:p>
        </p:txBody>
      </p:sp>
    </p:spTree>
    <p:extLst>
      <p:ext uri="{BB962C8B-B14F-4D97-AF65-F5344CB8AC3E}">
        <p14:creationId xmlns:p14="http://schemas.microsoft.com/office/powerpoint/2010/main" val="377273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8AF4B8BC-5669-4AA1-B8BD-F7AA1D6F31C4}"/>
              </a:ext>
            </a:extLst>
          </p:cNvPr>
          <p:cNvSpPr txBox="1"/>
          <p:nvPr/>
        </p:nvSpPr>
        <p:spPr>
          <a:xfrm>
            <a:off x="11579191" y="6334780"/>
            <a:ext cx="433137"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2</a:t>
            </a:r>
            <a:endParaRPr lang="zh-TW" altLang="en-US" sz="2800" b="1" dirty="0">
              <a:latin typeface="Times New Roman" panose="02020603050405020304" pitchFamily="18" charset="0"/>
              <a:cs typeface="Times New Roman" panose="02020603050405020304" pitchFamily="18" charset="0"/>
            </a:endParaRPr>
          </a:p>
        </p:txBody>
      </p:sp>
      <p:graphicFrame>
        <p:nvGraphicFramePr>
          <p:cNvPr id="8" name="圖表 7">
            <a:extLst>
              <a:ext uri="{FF2B5EF4-FFF2-40B4-BE49-F238E27FC236}">
                <a16:creationId xmlns:a16="http://schemas.microsoft.com/office/drawing/2014/main" id="{719C19ED-99B2-4903-B169-707F52F755AE}"/>
              </a:ext>
            </a:extLst>
          </p:cNvPr>
          <p:cNvGraphicFramePr/>
          <p:nvPr>
            <p:extLst>
              <p:ext uri="{D42A27DB-BD31-4B8C-83A1-F6EECF244321}">
                <p14:modId xmlns:p14="http://schemas.microsoft.com/office/powerpoint/2010/main" val="2156488662"/>
              </p:ext>
            </p:extLst>
          </p:nvPr>
        </p:nvGraphicFramePr>
        <p:xfrm>
          <a:off x="1272539" y="137160"/>
          <a:ext cx="9646916" cy="6153686"/>
        </p:xfrm>
        <a:graphic>
          <a:graphicData uri="http://schemas.openxmlformats.org/drawingml/2006/chart">
            <c:chart xmlns:c="http://schemas.openxmlformats.org/drawingml/2006/chart" xmlns:r="http://schemas.openxmlformats.org/officeDocument/2006/relationships" r:id="rId3"/>
          </a:graphicData>
        </a:graphic>
      </p:graphicFrame>
      <p:sp>
        <p:nvSpPr>
          <p:cNvPr id="9" name="矩形 8">
            <a:extLst>
              <a:ext uri="{FF2B5EF4-FFF2-40B4-BE49-F238E27FC236}">
                <a16:creationId xmlns:a16="http://schemas.microsoft.com/office/drawing/2014/main" id="{DD98DB1F-FCB6-4094-B309-14339C667EAB}"/>
              </a:ext>
            </a:extLst>
          </p:cNvPr>
          <p:cNvSpPr/>
          <p:nvPr/>
        </p:nvSpPr>
        <p:spPr>
          <a:xfrm>
            <a:off x="3525475" y="6290846"/>
            <a:ext cx="5141043" cy="338554"/>
          </a:xfrm>
          <a:prstGeom prst="rect">
            <a:avLst/>
          </a:prstGeom>
        </p:spPr>
        <p:txBody>
          <a:bodyPr wrap="square">
            <a:spAutoFit/>
          </a:bodyPr>
          <a:lstStyle/>
          <a:p>
            <a:pPr lvl="0" indent="304800" algn="ctr" defTabSz="914400" eaLnBrk="0" fontAlgn="base" hangingPunct="0">
              <a:spcBef>
                <a:spcPct val="0"/>
              </a:spcBef>
              <a:spcAft>
                <a:spcPct val="0"/>
              </a:spcAft>
            </a:pPr>
            <a:r>
              <a:rPr lang="zh-TW" altLang="en-US" sz="1600" dirty="0">
                <a:latin typeface="Times New Roman" panose="02020603050405020304" pitchFamily="18" charset="0"/>
                <a:cs typeface="Times New Roman" panose="02020603050405020304" pitchFamily="18" charset="0"/>
              </a:rPr>
              <a:t>資料來源：</a:t>
            </a:r>
            <a:r>
              <a:rPr lang="en-US" altLang="zh-TW" sz="1600" dirty="0">
                <a:latin typeface="Times New Roman" panose="02020603050405020304" pitchFamily="18" charset="0"/>
                <a:cs typeface="Times New Roman" panose="02020603050405020304" pitchFamily="18" charset="0"/>
              </a:rPr>
              <a:t>MMA</a:t>
            </a:r>
            <a:r>
              <a:rPr lang="zh-TW" altLang="zh-TW" sz="1600" dirty="0">
                <a:latin typeface="Times New Roman" panose="02020603050405020304" pitchFamily="18" charset="0"/>
                <a:cs typeface="Times New Roman" panose="02020603050405020304" pitchFamily="18" charset="0"/>
              </a:rPr>
              <a:t>台北市媒體服務代理商協會</a:t>
            </a:r>
            <a:endParaRPr lang="zh-TW"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37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a:extLst>
              <a:ext uri="{FF2B5EF4-FFF2-40B4-BE49-F238E27FC236}">
                <a16:creationId xmlns:a16="http://schemas.microsoft.com/office/drawing/2014/main" id="{DF9AFF13-7F79-475E-BEF7-C124F15BC2A6}"/>
              </a:ext>
            </a:extLst>
          </p:cNvPr>
          <p:cNvGrpSpPr/>
          <p:nvPr/>
        </p:nvGrpSpPr>
        <p:grpSpPr>
          <a:xfrm>
            <a:off x="1284291" y="228600"/>
            <a:ext cx="9623417" cy="6400800"/>
            <a:chOff x="2385467" y="457200"/>
            <a:chExt cx="8896468" cy="6400800"/>
          </a:xfrm>
        </p:grpSpPr>
        <p:graphicFrame>
          <p:nvGraphicFramePr>
            <p:cNvPr id="2" name="圖表 1">
              <a:extLst>
                <a:ext uri="{FF2B5EF4-FFF2-40B4-BE49-F238E27FC236}">
                  <a16:creationId xmlns:a16="http://schemas.microsoft.com/office/drawing/2014/main" id="{6415CD56-279D-4853-9B52-627EB0CEB47E}"/>
                </a:ext>
              </a:extLst>
            </p:cNvPr>
            <p:cNvGraphicFramePr/>
            <p:nvPr>
              <p:extLst>
                <p:ext uri="{D42A27DB-BD31-4B8C-83A1-F6EECF244321}">
                  <p14:modId xmlns:p14="http://schemas.microsoft.com/office/powerpoint/2010/main" val="3236070001"/>
                </p:ext>
              </p:extLst>
            </p:nvPr>
          </p:nvGraphicFramePr>
          <p:xfrm>
            <a:off x="2385467" y="988584"/>
            <a:ext cx="8896468" cy="5607806"/>
          </p:xfrm>
          <a:graphic>
            <a:graphicData uri="http://schemas.openxmlformats.org/drawingml/2006/chart">
              <c:chart xmlns:c="http://schemas.openxmlformats.org/drawingml/2006/chart" xmlns:r="http://schemas.openxmlformats.org/officeDocument/2006/relationships" r:id="rId3"/>
            </a:graphicData>
          </a:graphic>
        </p:graphicFrame>
        <p:sp>
          <p:nvSpPr>
            <p:cNvPr id="3" name="矩形 2">
              <a:extLst>
                <a:ext uri="{FF2B5EF4-FFF2-40B4-BE49-F238E27FC236}">
                  <a16:creationId xmlns:a16="http://schemas.microsoft.com/office/drawing/2014/main" id="{9E421DB9-88E4-41D3-83CB-ABE5EC1FE140}"/>
                </a:ext>
              </a:extLst>
            </p:cNvPr>
            <p:cNvSpPr/>
            <p:nvPr/>
          </p:nvSpPr>
          <p:spPr>
            <a:xfrm>
              <a:off x="4457354" y="6519446"/>
              <a:ext cx="4752691" cy="338554"/>
            </a:xfrm>
            <a:prstGeom prst="rect">
              <a:avLst/>
            </a:prstGeom>
          </p:spPr>
          <p:txBody>
            <a:bodyPr wrap="square">
              <a:spAutoFit/>
            </a:bodyPr>
            <a:lstStyle/>
            <a:p>
              <a:pPr lvl="0" indent="304800" algn="ctr" defTabSz="914400" eaLnBrk="0" fontAlgn="base" hangingPunct="0">
                <a:spcBef>
                  <a:spcPct val="0"/>
                </a:spcBef>
                <a:spcAft>
                  <a:spcPct val="0"/>
                </a:spcAft>
              </a:pPr>
              <a:r>
                <a:rPr lang="zh-TW" altLang="en-US" sz="1600" dirty="0">
                  <a:latin typeface="+mn-ea"/>
                  <a:cs typeface="Times New Roman" panose="02020603050405020304" pitchFamily="18" charset="0"/>
                </a:rPr>
                <a:t>資料來源：</a:t>
              </a:r>
              <a:r>
                <a:rPr lang="en-US" altLang="zh-TW" sz="1600" dirty="0">
                  <a:latin typeface="+mn-ea"/>
                  <a:cs typeface="Times New Roman" panose="02020603050405020304" pitchFamily="18" charset="0"/>
                </a:rPr>
                <a:t>DMA</a:t>
              </a:r>
              <a:r>
                <a:rPr lang="zh-TW" altLang="en-US" sz="1600" dirty="0">
                  <a:latin typeface="+mn-ea"/>
                  <a:cs typeface="Times New Roman" panose="02020603050405020304" pitchFamily="18" charset="0"/>
                </a:rPr>
                <a:t>台灣數位媒體應用暨行銷協會</a:t>
              </a:r>
              <a:endParaRPr lang="zh-TW" altLang="en-US" sz="1600" dirty="0">
                <a:latin typeface="+mn-ea"/>
              </a:endParaRPr>
            </a:p>
          </p:txBody>
        </p:sp>
        <p:sp>
          <p:nvSpPr>
            <p:cNvPr id="4" name="標題 5">
              <a:extLst>
                <a:ext uri="{FF2B5EF4-FFF2-40B4-BE49-F238E27FC236}">
                  <a16:creationId xmlns:a16="http://schemas.microsoft.com/office/drawing/2014/main" id="{97BED996-285F-4F64-AD95-C0723A7EB358}"/>
                </a:ext>
              </a:extLst>
            </p:cNvPr>
            <p:cNvSpPr txBox="1">
              <a:spLocks/>
            </p:cNvSpPr>
            <p:nvPr/>
          </p:nvSpPr>
          <p:spPr>
            <a:xfrm>
              <a:off x="3163348" y="457200"/>
              <a:ext cx="7340705" cy="807913"/>
            </a:xfrm>
            <a:prstGeom prst="rect">
              <a:avLst/>
            </a:prstGeom>
          </p:spPr>
          <p:txBody>
            <a:bodyPr>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altLang="zh-TW" sz="2800" dirty="0" bmk="_Toc9607733">
                  <a:solidFill>
                    <a:srgbClr val="000000"/>
                  </a:solidFill>
                  <a:latin typeface="+mn-ea"/>
                  <a:ea typeface="+mn-ea"/>
                  <a:cs typeface="Times New Roman" panose="02020603050405020304" pitchFamily="18" charset="0"/>
                </a:rPr>
                <a:t>2012</a:t>
              </a:r>
              <a:r>
                <a:rPr lang="zh-TW" altLang="en-US" sz="2800" dirty="0" bmk="_Toc9607733">
                  <a:solidFill>
                    <a:srgbClr val="000000"/>
                  </a:solidFill>
                  <a:latin typeface="+mn-ea"/>
                  <a:ea typeface="+mn-ea"/>
                  <a:cs typeface="Times New Roman" panose="02020603050405020304" pitchFamily="18" charset="0"/>
                </a:rPr>
                <a:t>至</a:t>
              </a:r>
              <a:r>
                <a:rPr lang="en-US" altLang="zh-TW" sz="2800" dirty="0" bmk="_Toc9607733">
                  <a:solidFill>
                    <a:srgbClr val="000000"/>
                  </a:solidFill>
                  <a:latin typeface="+mn-ea"/>
                  <a:ea typeface="+mn-ea"/>
                  <a:cs typeface="Times New Roman" panose="02020603050405020304" pitchFamily="18" charset="0"/>
                </a:rPr>
                <a:t>2017</a:t>
              </a:r>
              <a:r>
                <a:rPr lang="zh-TW" altLang="en-US" sz="2800" dirty="0" bmk="_Toc9607733">
                  <a:solidFill>
                    <a:srgbClr val="000000"/>
                  </a:solidFill>
                  <a:latin typeface="+mn-ea"/>
                  <a:ea typeface="+mn-ea"/>
                  <a:cs typeface="Times New Roman" panose="02020603050405020304" pitchFamily="18" charset="0"/>
                </a:rPr>
                <a:t>年台灣數位廣告量趨勢變化</a:t>
              </a:r>
              <a:br>
                <a:rPr lang="zh-TW" altLang="en-US" sz="2800" dirty="0">
                  <a:latin typeface="+mn-ea"/>
                  <a:ea typeface="+mn-ea"/>
                </a:rPr>
              </a:br>
              <a:endParaRPr lang="zh-TW" altLang="en-US" sz="2800" dirty="0">
                <a:latin typeface="+mn-ea"/>
                <a:ea typeface="+mn-ea"/>
              </a:endParaRPr>
            </a:p>
          </p:txBody>
        </p:sp>
      </p:grpSp>
      <p:sp>
        <p:nvSpPr>
          <p:cNvPr id="5" name="文字方塊 4">
            <a:extLst>
              <a:ext uri="{FF2B5EF4-FFF2-40B4-BE49-F238E27FC236}">
                <a16:creationId xmlns:a16="http://schemas.microsoft.com/office/drawing/2014/main" id="{8AF4B8BC-5669-4AA1-B8BD-F7AA1D6F31C4}"/>
              </a:ext>
            </a:extLst>
          </p:cNvPr>
          <p:cNvSpPr txBox="1"/>
          <p:nvPr/>
        </p:nvSpPr>
        <p:spPr>
          <a:xfrm>
            <a:off x="11579191" y="6334780"/>
            <a:ext cx="433137"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3</a:t>
            </a:r>
            <a:endParaRPr lang="zh-TW"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23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42C0AD8-FFA2-4760-BFF6-A0C279A0D57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文字方塊 8">
            <a:extLst>
              <a:ext uri="{FF2B5EF4-FFF2-40B4-BE49-F238E27FC236}">
                <a16:creationId xmlns:a16="http://schemas.microsoft.com/office/drawing/2014/main" id="{7F6F295F-A577-4811-95C9-585F5113C6CE}"/>
              </a:ext>
            </a:extLst>
          </p:cNvPr>
          <p:cNvSpPr txBox="1"/>
          <p:nvPr/>
        </p:nvSpPr>
        <p:spPr>
          <a:xfrm>
            <a:off x="11579191" y="6334780"/>
            <a:ext cx="433137"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4</a:t>
            </a:r>
            <a:endParaRPr lang="zh-TW" altLang="en-US" sz="2800" b="1"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9C564372-F2C7-4356-B0DB-2FCC7B81E83F}"/>
              </a:ext>
            </a:extLst>
          </p:cNvPr>
          <p:cNvSpPr/>
          <p:nvPr/>
        </p:nvSpPr>
        <p:spPr>
          <a:xfrm>
            <a:off x="2328915" y="1190835"/>
            <a:ext cx="8848825" cy="4410310"/>
          </a:xfrm>
          <a:prstGeom prst="rect">
            <a:avLst/>
          </a:prstGeom>
        </p:spPr>
        <p:txBody>
          <a:bodyPr wrap="square">
            <a:spAutoFit/>
          </a:bodyPr>
          <a:lstStyle/>
          <a:p>
            <a:pPr marL="342900" indent="-342900">
              <a:lnSpc>
                <a:spcPct val="200000"/>
              </a:lnSpc>
              <a:buFont typeface="+mj-lt"/>
              <a:buAutoNum type="arabicPeriod"/>
            </a:pPr>
            <a:r>
              <a:rPr lang="zh-TW" altLang="zh-TW" sz="2400" dirty="0">
                <a:latin typeface="+mn-ea"/>
              </a:rPr>
              <a:t>廣告產業在近十年之主要知識發展軌跡為何？並了解該領域整體文獻網絡發展狀況？</a:t>
            </a:r>
            <a:endParaRPr lang="zh-TW" altLang="zh-TW" sz="2400" dirty="0">
              <a:latin typeface="+mn-ea"/>
              <a:cs typeface="標楷體" panose="03000509000000000000" pitchFamily="65" charset="-120"/>
            </a:endParaRPr>
          </a:p>
          <a:p>
            <a:pPr marL="342900" indent="-342900">
              <a:lnSpc>
                <a:spcPct val="200000"/>
              </a:lnSpc>
              <a:buFont typeface="+mj-lt"/>
              <a:buAutoNum type="arabicPeriod"/>
            </a:pPr>
            <a:r>
              <a:rPr lang="zh-TW" altLang="zh-TW" sz="2400" dirty="0">
                <a:latin typeface="+mn-ea"/>
              </a:rPr>
              <a:t>廣告產業發展子領域中的發展軌跡為何？可能會受到哪些社會因素的影響</a:t>
            </a:r>
            <a:r>
              <a:rPr lang="en-US" altLang="zh-TW" sz="2400" dirty="0">
                <a:latin typeface="+mn-ea"/>
              </a:rPr>
              <a:t>?</a:t>
            </a:r>
            <a:endParaRPr lang="zh-TW" altLang="zh-TW" sz="2400" dirty="0">
              <a:latin typeface="+mn-ea"/>
              <a:cs typeface="標楷體" panose="03000509000000000000" pitchFamily="65" charset="-120"/>
            </a:endParaRPr>
          </a:p>
          <a:p>
            <a:pPr marL="342900" lvl="0" indent="-342900">
              <a:lnSpc>
                <a:spcPct val="200000"/>
              </a:lnSpc>
              <a:spcAft>
                <a:spcPts val="0"/>
              </a:spcAft>
              <a:buFont typeface="+mj-lt"/>
              <a:buAutoNum type="arabicPeriod"/>
            </a:pPr>
            <a:r>
              <a:rPr lang="zh-TW" altLang="zh-TW" sz="2400" dirty="0">
                <a:latin typeface="+mn-ea"/>
                <a:cs typeface="標楷體" panose="03000509000000000000" pitchFamily="65" charset="-120"/>
              </a:rPr>
              <a:t>對於國內外廣告產業之發展，本研究可提供適合之廣告策略參考方向</a:t>
            </a:r>
            <a:r>
              <a:rPr lang="en-US" altLang="zh-TW" sz="2400" dirty="0">
                <a:latin typeface="+mn-ea"/>
                <a:cs typeface="標楷體" panose="03000509000000000000" pitchFamily="65" charset="-120"/>
              </a:rPr>
              <a:t>?</a:t>
            </a:r>
          </a:p>
        </p:txBody>
      </p:sp>
      <p:sp>
        <p:nvSpPr>
          <p:cNvPr id="8" name="Title 1">
            <a:extLst>
              <a:ext uri="{FF2B5EF4-FFF2-40B4-BE49-F238E27FC236}">
                <a16:creationId xmlns:a16="http://schemas.microsoft.com/office/drawing/2014/main" id="{015D3C85-E2B7-4225-96E2-91BFED6E2330}"/>
              </a:ext>
            </a:extLst>
          </p:cNvPr>
          <p:cNvSpPr txBox="1">
            <a:spLocks/>
          </p:cNvSpPr>
          <p:nvPr/>
        </p:nvSpPr>
        <p:spPr>
          <a:xfrm>
            <a:off x="1510931" y="219420"/>
            <a:ext cx="5242397" cy="85830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zh-TW" altLang="en-US" sz="4800" b="1" dirty="0">
                <a:latin typeface="+mn-ea"/>
                <a:ea typeface="+mn-ea"/>
              </a:rPr>
              <a:t>研究問題</a:t>
            </a:r>
            <a:endParaRPr lang="en-US" sz="4800" b="1" dirty="0">
              <a:latin typeface="+mn-ea"/>
              <a:ea typeface="+mn-ea"/>
            </a:endParaRPr>
          </a:p>
        </p:txBody>
      </p:sp>
    </p:spTree>
    <p:extLst>
      <p:ext uri="{BB962C8B-B14F-4D97-AF65-F5344CB8AC3E}">
        <p14:creationId xmlns:p14="http://schemas.microsoft.com/office/powerpoint/2010/main" val="4137780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42C0AD8-FFA2-4760-BFF6-A0C279A0D57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文字方塊 8">
            <a:extLst>
              <a:ext uri="{FF2B5EF4-FFF2-40B4-BE49-F238E27FC236}">
                <a16:creationId xmlns:a16="http://schemas.microsoft.com/office/drawing/2014/main" id="{7F6F295F-A577-4811-95C9-585F5113C6CE}"/>
              </a:ext>
            </a:extLst>
          </p:cNvPr>
          <p:cNvSpPr txBox="1"/>
          <p:nvPr/>
        </p:nvSpPr>
        <p:spPr>
          <a:xfrm>
            <a:off x="11579191" y="6334780"/>
            <a:ext cx="433137"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5</a:t>
            </a:r>
            <a:endParaRPr lang="zh-TW" altLang="en-US" sz="2800" b="1"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132E7F2D-9136-4B7B-8A25-7B037018DE03}"/>
              </a:ext>
            </a:extLst>
          </p:cNvPr>
          <p:cNvSpPr txBox="1">
            <a:spLocks/>
          </p:cNvSpPr>
          <p:nvPr/>
        </p:nvSpPr>
        <p:spPr>
          <a:xfrm>
            <a:off x="1510931" y="219420"/>
            <a:ext cx="5242397" cy="85830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zh-TW" altLang="en-US" sz="4800" b="1" dirty="0">
                <a:latin typeface="+mn-ea"/>
                <a:ea typeface="+mn-ea"/>
              </a:rPr>
              <a:t>研究架構</a:t>
            </a:r>
            <a:endParaRPr lang="en-US" sz="4800" b="1" dirty="0">
              <a:latin typeface="+mn-ea"/>
              <a:ea typeface="+mn-ea"/>
            </a:endParaRPr>
          </a:p>
        </p:txBody>
      </p:sp>
      <p:sp>
        <p:nvSpPr>
          <p:cNvPr id="7" name="矩形: 圓角 6">
            <a:extLst>
              <a:ext uri="{FF2B5EF4-FFF2-40B4-BE49-F238E27FC236}">
                <a16:creationId xmlns:a16="http://schemas.microsoft.com/office/drawing/2014/main" id="{92D9454A-69D3-4FE0-AE38-1F0FFC8DD924}"/>
              </a:ext>
            </a:extLst>
          </p:cNvPr>
          <p:cNvSpPr/>
          <p:nvPr/>
        </p:nvSpPr>
        <p:spPr>
          <a:xfrm>
            <a:off x="2371828" y="2857498"/>
            <a:ext cx="2273968" cy="1143001"/>
          </a:xfrm>
          <a:prstGeom prst="roundRect">
            <a:avLst/>
          </a:prstGeom>
          <a:solidFill>
            <a:schemeClr val="accent3">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tx1"/>
                </a:solidFill>
                <a:latin typeface="+mn-ea"/>
              </a:rPr>
              <a:t>廣告產業相關文獻蒐集</a:t>
            </a:r>
          </a:p>
        </p:txBody>
      </p:sp>
      <p:sp>
        <p:nvSpPr>
          <p:cNvPr id="8" name="矩形: 圓角 7">
            <a:extLst>
              <a:ext uri="{FF2B5EF4-FFF2-40B4-BE49-F238E27FC236}">
                <a16:creationId xmlns:a16="http://schemas.microsoft.com/office/drawing/2014/main" id="{78BE8E58-A117-41AF-A977-906EDC627823}"/>
              </a:ext>
            </a:extLst>
          </p:cNvPr>
          <p:cNvSpPr/>
          <p:nvPr/>
        </p:nvSpPr>
        <p:spPr>
          <a:xfrm>
            <a:off x="5616344" y="2857499"/>
            <a:ext cx="2273968" cy="1143001"/>
          </a:xfrm>
          <a:prstGeom prst="roundRect">
            <a:avLst/>
          </a:prstGeom>
          <a:solidFill>
            <a:srgbClr val="F2F098"/>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tx1"/>
                </a:solidFill>
                <a:latin typeface="+mn-ea"/>
              </a:rPr>
              <a:t>廣告產業</a:t>
            </a:r>
            <a:endParaRPr lang="en-US" altLang="zh-TW" sz="2400" dirty="0">
              <a:solidFill>
                <a:schemeClr val="tx1"/>
              </a:solidFill>
              <a:latin typeface="+mn-ea"/>
            </a:endParaRPr>
          </a:p>
          <a:p>
            <a:pPr algn="ctr"/>
            <a:r>
              <a:rPr lang="zh-TW" altLang="en-US" sz="2400" dirty="0">
                <a:solidFill>
                  <a:schemeClr val="tx1"/>
                </a:solidFill>
                <a:latin typeface="+mn-ea"/>
              </a:rPr>
              <a:t>子集群分析</a:t>
            </a:r>
          </a:p>
        </p:txBody>
      </p:sp>
      <p:sp>
        <p:nvSpPr>
          <p:cNvPr id="11" name="矩形: 圓角 10">
            <a:extLst>
              <a:ext uri="{FF2B5EF4-FFF2-40B4-BE49-F238E27FC236}">
                <a16:creationId xmlns:a16="http://schemas.microsoft.com/office/drawing/2014/main" id="{78ACB23E-E437-4AD1-9E18-A47FB321CC3F}"/>
              </a:ext>
            </a:extLst>
          </p:cNvPr>
          <p:cNvSpPr/>
          <p:nvPr/>
        </p:nvSpPr>
        <p:spPr>
          <a:xfrm>
            <a:off x="5616344" y="4587038"/>
            <a:ext cx="2273968" cy="1143001"/>
          </a:xfrm>
          <a:prstGeom prst="roundRect">
            <a:avLst/>
          </a:prstGeom>
          <a:solidFill>
            <a:srgbClr val="F2F098"/>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tx1"/>
                </a:solidFill>
                <a:latin typeface="+mn-ea"/>
              </a:rPr>
              <a:t>廣告產業知識學習與擴散</a:t>
            </a:r>
          </a:p>
        </p:txBody>
      </p:sp>
      <p:sp>
        <p:nvSpPr>
          <p:cNvPr id="12" name="矩形: 圓角 11">
            <a:extLst>
              <a:ext uri="{FF2B5EF4-FFF2-40B4-BE49-F238E27FC236}">
                <a16:creationId xmlns:a16="http://schemas.microsoft.com/office/drawing/2014/main" id="{513468FC-C766-43D3-B00A-541B67F93316}"/>
              </a:ext>
            </a:extLst>
          </p:cNvPr>
          <p:cNvSpPr/>
          <p:nvPr/>
        </p:nvSpPr>
        <p:spPr>
          <a:xfrm>
            <a:off x="5616344" y="1127960"/>
            <a:ext cx="2273968" cy="1143001"/>
          </a:xfrm>
          <a:prstGeom prst="roundRect">
            <a:avLst/>
          </a:prstGeom>
          <a:solidFill>
            <a:srgbClr val="F2F098"/>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tx1"/>
                </a:solidFill>
                <a:latin typeface="+mn-ea"/>
              </a:rPr>
              <a:t>關鍵主要路徑分析</a:t>
            </a:r>
          </a:p>
        </p:txBody>
      </p:sp>
      <p:sp>
        <p:nvSpPr>
          <p:cNvPr id="13" name="矩形: 圓角 12">
            <a:extLst>
              <a:ext uri="{FF2B5EF4-FFF2-40B4-BE49-F238E27FC236}">
                <a16:creationId xmlns:a16="http://schemas.microsoft.com/office/drawing/2014/main" id="{B355B576-A2B7-4334-9EEA-4341BBC0CD5C}"/>
              </a:ext>
            </a:extLst>
          </p:cNvPr>
          <p:cNvSpPr/>
          <p:nvPr/>
        </p:nvSpPr>
        <p:spPr>
          <a:xfrm>
            <a:off x="8860860" y="2857498"/>
            <a:ext cx="2273968" cy="1143001"/>
          </a:xfrm>
          <a:prstGeom prst="roundRect">
            <a:avLst/>
          </a:prstGeom>
          <a:solidFill>
            <a:srgbClr val="FDCFCF"/>
          </a:solidFill>
          <a:ln>
            <a:solidFill>
              <a:srgbClr val="F26A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tx1"/>
                </a:solidFill>
                <a:latin typeface="+mn-ea"/>
              </a:rPr>
              <a:t>廣告產業發展軌跡與趨勢</a:t>
            </a:r>
          </a:p>
        </p:txBody>
      </p:sp>
      <p:cxnSp>
        <p:nvCxnSpPr>
          <p:cNvPr id="30" name="直線單箭頭接點 29">
            <a:extLst>
              <a:ext uri="{FF2B5EF4-FFF2-40B4-BE49-F238E27FC236}">
                <a16:creationId xmlns:a16="http://schemas.microsoft.com/office/drawing/2014/main" id="{502879E8-52D7-4752-9AA9-5FF7B0B5E9EA}"/>
              </a:ext>
            </a:extLst>
          </p:cNvPr>
          <p:cNvCxnSpPr>
            <a:stCxn id="7" idx="3"/>
            <a:endCxn id="12" idx="1"/>
          </p:cNvCxnSpPr>
          <p:nvPr/>
        </p:nvCxnSpPr>
        <p:spPr>
          <a:xfrm flipV="1">
            <a:off x="4645796" y="1699461"/>
            <a:ext cx="970548" cy="172953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直線單箭頭接點 31">
            <a:extLst>
              <a:ext uri="{FF2B5EF4-FFF2-40B4-BE49-F238E27FC236}">
                <a16:creationId xmlns:a16="http://schemas.microsoft.com/office/drawing/2014/main" id="{DBCFCC4C-0B23-4F4E-BF1B-F3F823395AD5}"/>
              </a:ext>
            </a:extLst>
          </p:cNvPr>
          <p:cNvCxnSpPr>
            <a:stCxn id="7" idx="3"/>
            <a:endCxn id="8" idx="1"/>
          </p:cNvCxnSpPr>
          <p:nvPr/>
        </p:nvCxnSpPr>
        <p:spPr>
          <a:xfrm>
            <a:off x="4645796" y="3428999"/>
            <a:ext cx="970548"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直線單箭頭接點 33">
            <a:extLst>
              <a:ext uri="{FF2B5EF4-FFF2-40B4-BE49-F238E27FC236}">
                <a16:creationId xmlns:a16="http://schemas.microsoft.com/office/drawing/2014/main" id="{4DBEA030-890B-4FED-9C46-7943E6D0DEA4}"/>
              </a:ext>
            </a:extLst>
          </p:cNvPr>
          <p:cNvCxnSpPr>
            <a:stCxn id="7" idx="3"/>
            <a:endCxn id="11" idx="1"/>
          </p:cNvCxnSpPr>
          <p:nvPr/>
        </p:nvCxnSpPr>
        <p:spPr>
          <a:xfrm>
            <a:off x="4645796" y="3428999"/>
            <a:ext cx="970548" cy="17295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直線單箭頭接點 35">
            <a:extLst>
              <a:ext uri="{FF2B5EF4-FFF2-40B4-BE49-F238E27FC236}">
                <a16:creationId xmlns:a16="http://schemas.microsoft.com/office/drawing/2014/main" id="{96F4F853-95C9-4229-826E-8A435AE21669}"/>
              </a:ext>
            </a:extLst>
          </p:cNvPr>
          <p:cNvCxnSpPr>
            <a:stCxn id="12" idx="3"/>
            <a:endCxn id="13" idx="1"/>
          </p:cNvCxnSpPr>
          <p:nvPr/>
        </p:nvCxnSpPr>
        <p:spPr>
          <a:xfrm>
            <a:off x="7890312" y="1699461"/>
            <a:ext cx="970548" cy="172953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直線單箭頭接點 37">
            <a:extLst>
              <a:ext uri="{FF2B5EF4-FFF2-40B4-BE49-F238E27FC236}">
                <a16:creationId xmlns:a16="http://schemas.microsoft.com/office/drawing/2014/main" id="{8736E83F-E8F4-46B5-BB07-1294CF7FFAD4}"/>
              </a:ext>
            </a:extLst>
          </p:cNvPr>
          <p:cNvCxnSpPr>
            <a:stCxn id="8" idx="3"/>
            <a:endCxn id="13" idx="1"/>
          </p:cNvCxnSpPr>
          <p:nvPr/>
        </p:nvCxnSpPr>
        <p:spPr>
          <a:xfrm flipV="1">
            <a:off x="7890312" y="3428999"/>
            <a:ext cx="970548"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0" name="直線單箭頭接點 39">
            <a:extLst>
              <a:ext uri="{FF2B5EF4-FFF2-40B4-BE49-F238E27FC236}">
                <a16:creationId xmlns:a16="http://schemas.microsoft.com/office/drawing/2014/main" id="{9CBFFFA0-7C24-4D8A-BE57-D72007C15E9E}"/>
              </a:ext>
            </a:extLst>
          </p:cNvPr>
          <p:cNvCxnSpPr>
            <a:stCxn id="11" idx="3"/>
            <a:endCxn id="13" idx="1"/>
          </p:cNvCxnSpPr>
          <p:nvPr/>
        </p:nvCxnSpPr>
        <p:spPr>
          <a:xfrm flipV="1">
            <a:off x="7890312" y="3428999"/>
            <a:ext cx="970548" cy="17295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1" name="文字方塊 40">
            <a:extLst>
              <a:ext uri="{FF2B5EF4-FFF2-40B4-BE49-F238E27FC236}">
                <a16:creationId xmlns:a16="http://schemas.microsoft.com/office/drawing/2014/main" id="{36A9D28B-6540-4212-93D1-41B67E52BFEA}"/>
              </a:ext>
            </a:extLst>
          </p:cNvPr>
          <p:cNvSpPr txBox="1"/>
          <p:nvPr/>
        </p:nvSpPr>
        <p:spPr>
          <a:xfrm>
            <a:off x="2493150" y="4000499"/>
            <a:ext cx="2031325" cy="923330"/>
          </a:xfrm>
          <a:prstGeom prst="rect">
            <a:avLst/>
          </a:prstGeom>
          <a:noFill/>
        </p:spPr>
        <p:txBody>
          <a:bodyPr wrap="none" rtlCol="0">
            <a:spAutoFit/>
          </a:bodyPr>
          <a:lstStyle/>
          <a:p>
            <a:pPr algn="ctr"/>
            <a:r>
              <a:rPr lang="en-US" altLang="zh-TW" dirty="0">
                <a:latin typeface="微軟正黑體" panose="020B0604030504040204" pitchFamily="34" charset="-120"/>
                <a:ea typeface="微軟正黑體" panose="020B0604030504040204" pitchFamily="34" charset="-120"/>
              </a:rPr>
              <a:t>WOS</a:t>
            </a:r>
            <a:r>
              <a:rPr lang="zh-TW" altLang="en-US" dirty="0">
                <a:latin typeface="微軟正黑體" panose="020B0604030504040204" pitchFamily="34" charset="-120"/>
                <a:ea typeface="微軟正黑體" panose="020B0604030504040204" pitchFamily="34" charset="-120"/>
              </a:rPr>
              <a:t>資料庫</a:t>
            </a:r>
            <a:endParaRPr lang="en-US" altLang="zh-TW" dirty="0">
              <a:latin typeface="微軟正黑體" panose="020B0604030504040204" pitchFamily="34" charset="-120"/>
              <a:ea typeface="微軟正黑體" panose="020B0604030504040204" pitchFamily="34" charset="-120"/>
            </a:endParaRPr>
          </a:p>
          <a:p>
            <a:pPr algn="ctr"/>
            <a:r>
              <a:rPr lang="zh-TW" altLang="en-US" dirty="0">
                <a:latin typeface="微軟正黑體" panose="020B0604030504040204" pitchFamily="34" charset="-120"/>
                <a:ea typeface="微軟正黑體" panose="020B0604030504040204" pitchFamily="34" charset="-120"/>
              </a:rPr>
              <a:t>關鍵字搜尋</a:t>
            </a:r>
            <a:endParaRPr lang="en-US" altLang="zh-TW" dirty="0">
              <a:latin typeface="微軟正黑體" panose="020B0604030504040204" pitchFamily="34" charset="-120"/>
              <a:ea typeface="微軟正黑體" panose="020B0604030504040204" pitchFamily="34" charset="-120"/>
            </a:endParaRPr>
          </a:p>
          <a:p>
            <a:pPr algn="ctr"/>
            <a:r>
              <a:rPr lang="zh-TW" altLang="en-US" dirty="0">
                <a:latin typeface="微軟正黑體" panose="020B0604030504040204" pitchFamily="34" charset="-120"/>
                <a:ea typeface="微軟正黑體" panose="020B0604030504040204" pitchFamily="34" charset="-120"/>
              </a:rPr>
              <a:t>人工篩選去除雜訊</a:t>
            </a:r>
          </a:p>
        </p:txBody>
      </p:sp>
      <p:sp>
        <p:nvSpPr>
          <p:cNvPr id="42" name="文字方塊 41">
            <a:extLst>
              <a:ext uri="{FF2B5EF4-FFF2-40B4-BE49-F238E27FC236}">
                <a16:creationId xmlns:a16="http://schemas.microsoft.com/office/drawing/2014/main" id="{85D2201D-BA5D-48F0-BC5E-B44169BD06CF}"/>
              </a:ext>
            </a:extLst>
          </p:cNvPr>
          <p:cNvSpPr txBox="1"/>
          <p:nvPr/>
        </p:nvSpPr>
        <p:spPr>
          <a:xfrm>
            <a:off x="5045169" y="5730038"/>
            <a:ext cx="3416320" cy="923330"/>
          </a:xfrm>
          <a:prstGeom prst="rect">
            <a:avLst/>
          </a:prstGeom>
          <a:noFill/>
        </p:spPr>
        <p:txBody>
          <a:bodyPr wrap="none" rtlCol="0">
            <a:spAutoFit/>
          </a:bodyPr>
          <a:lstStyle/>
          <a:p>
            <a:pPr algn="ctr"/>
            <a:r>
              <a:rPr lang="zh-TW" altLang="en-US" dirty="0">
                <a:latin typeface="微軟正黑體" panose="020B0604030504040204" pitchFamily="34" charset="-120"/>
                <a:ea typeface="微軟正黑體" panose="020B0604030504040204" pitchFamily="34" charset="-120"/>
              </a:rPr>
              <a:t>社會網絡分析</a:t>
            </a:r>
            <a:endParaRPr lang="en-US" altLang="zh-TW" dirty="0">
              <a:latin typeface="微軟正黑體" panose="020B0604030504040204" pitchFamily="34" charset="-120"/>
              <a:ea typeface="微軟正黑體" panose="020B0604030504040204" pitchFamily="34" charset="-120"/>
            </a:endParaRPr>
          </a:p>
          <a:p>
            <a:pPr algn="ctr"/>
            <a:r>
              <a:rPr lang="zh-TW" altLang="en-US" dirty="0">
                <a:latin typeface="微軟正黑體" panose="020B0604030504040204" pitchFamily="34" charset="-120"/>
                <a:ea typeface="微軟正黑體" panose="020B0604030504040204" pitchFamily="34" charset="-120"/>
              </a:rPr>
              <a:t>廣告產業文獻中心性與</a:t>
            </a:r>
            <a:r>
              <a:rPr lang="en-US" altLang="zh-TW" dirty="0">
                <a:latin typeface="微軟正黑體" panose="020B0604030504040204" pitchFamily="34" charset="-120"/>
                <a:ea typeface="微軟正黑體" panose="020B0604030504040204" pitchFamily="34" charset="-120"/>
              </a:rPr>
              <a:t>SPLC</a:t>
            </a:r>
            <a:r>
              <a:rPr lang="zh-TW" altLang="en-US" dirty="0">
                <a:latin typeface="微軟正黑體" panose="020B0604030504040204" pitchFamily="34" charset="-120"/>
                <a:ea typeface="微軟正黑體" panose="020B0604030504040204" pitchFamily="34" charset="-120"/>
              </a:rPr>
              <a:t>值</a:t>
            </a:r>
            <a:endParaRPr lang="en-US" altLang="zh-TW" dirty="0">
              <a:latin typeface="微軟正黑體" panose="020B0604030504040204" pitchFamily="34" charset="-120"/>
              <a:ea typeface="微軟正黑體" panose="020B0604030504040204" pitchFamily="34" charset="-120"/>
            </a:endParaRPr>
          </a:p>
          <a:p>
            <a:pPr algn="ctr"/>
            <a:r>
              <a:rPr lang="zh-TW" altLang="en-US" dirty="0">
                <a:latin typeface="微軟正黑體" panose="020B0604030504040204" pitchFamily="34" charset="-120"/>
                <a:ea typeface="微軟正黑體" panose="020B0604030504040204" pitchFamily="34" charset="-120"/>
              </a:rPr>
              <a:t>廣告產業文獻中介角色與結構洞</a:t>
            </a:r>
          </a:p>
        </p:txBody>
      </p:sp>
    </p:spTree>
    <p:extLst>
      <p:ext uri="{BB962C8B-B14F-4D97-AF65-F5344CB8AC3E}">
        <p14:creationId xmlns:p14="http://schemas.microsoft.com/office/powerpoint/2010/main" val="39184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a:extLst>
              <a:ext uri="{FF2B5EF4-FFF2-40B4-BE49-F238E27FC236}">
                <a16:creationId xmlns:a16="http://schemas.microsoft.com/office/drawing/2014/main" id="{7F6F295F-A577-4811-95C9-585F5113C6CE}"/>
              </a:ext>
            </a:extLst>
          </p:cNvPr>
          <p:cNvSpPr txBox="1"/>
          <p:nvPr/>
        </p:nvSpPr>
        <p:spPr>
          <a:xfrm>
            <a:off x="11579191" y="6334780"/>
            <a:ext cx="433137"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6</a:t>
            </a:r>
            <a:endParaRPr lang="zh-TW" altLang="en-US" sz="2800" b="1"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132E7F2D-9136-4B7B-8A25-7B037018DE03}"/>
              </a:ext>
            </a:extLst>
          </p:cNvPr>
          <p:cNvSpPr txBox="1">
            <a:spLocks/>
          </p:cNvSpPr>
          <p:nvPr/>
        </p:nvSpPr>
        <p:spPr>
          <a:xfrm>
            <a:off x="1510931" y="219420"/>
            <a:ext cx="5242397" cy="85830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zh-TW" altLang="en-US" sz="4800" b="1" dirty="0">
                <a:latin typeface="+mn-ea"/>
                <a:ea typeface="+mn-ea"/>
              </a:rPr>
              <a:t>研究方法</a:t>
            </a:r>
            <a:endParaRPr lang="en-US" altLang="zh-TW" sz="4800" b="1" dirty="0">
              <a:latin typeface="+mn-ea"/>
              <a:ea typeface="+mn-ea"/>
            </a:endParaRPr>
          </a:p>
        </p:txBody>
      </p:sp>
      <p:grpSp>
        <p:nvGrpSpPr>
          <p:cNvPr id="72" name="群組 71">
            <a:extLst>
              <a:ext uri="{FF2B5EF4-FFF2-40B4-BE49-F238E27FC236}">
                <a16:creationId xmlns:a16="http://schemas.microsoft.com/office/drawing/2014/main" id="{9B87C38F-21DD-4AE9-8468-AA74F799EF21}"/>
              </a:ext>
            </a:extLst>
          </p:cNvPr>
          <p:cNvGrpSpPr/>
          <p:nvPr/>
        </p:nvGrpSpPr>
        <p:grpSpPr>
          <a:xfrm>
            <a:off x="-203200" y="0"/>
            <a:ext cx="12192000" cy="6638580"/>
            <a:chOff x="-203200" y="0"/>
            <a:chExt cx="12192000" cy="6638580"/>
          </a:xfrm>
        </p:grpSpPr>
        <p:sp>
          <p:nvSpPr>
            <p:cNvPr id="4" name="Rectangle 2">
              <a:extLst>
                <a:ext uri="{FF2B5EF4-FFF2-40B4-BE49-F238E27FC236}">
                  <a16:creationId xmlns:a16="http://schemas.microsoft.com/office/drawing/2014/main" id="{442C0AD8-FFA2-4760-BFF6-A0C279A0D575}"/>
                </a:ext>
              </a:extLst>
            </p:cNvPr>
            <p:cNvSpPr>
              <a:spLocks noChangeArrowheads="1"/>
            </p:cNvSpPr>
            <p:nvPr/>
          </p:nvSpPr>
          <p:spPr bwMode="auto">
            <a:xfrm>
              <a:off x="-20320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8" name="矩形: 圓角 7">
              <a:extLst>
                <a:ext uri="{FF2B5EF4-FFF2-40B4-BE49-F238E27FC236}">
                  <a16:creationId xmlns:a16="http://schemas.microsoft.com/office/drawing/2014/main" id="{5E092741-31C3-41C6-8E9A-CB711F9BA8F0}"/>
                </a:ext>
              </a:extLst>
            </p:cNvPr>
            <p:cNvSpPr/>
            <p:nvPr/>
          </p:nvSpPr>
          <p:spPr>
            <a:xfrm>
              <a:off x="4981210" y="4755689"/>
              <a:ext cx="1913139" cy="85830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rPr>
                <a:t>集群分析</a:t>
              </a:r>
            </a:p>
          </p:txBody>
        </p:sp>
        <p:sp>
          <p:nvSpPr>
            <p:cNvPr id="22" name="矩形: 圓角 21">
              <a:extLst>
                <a:ext uri="{FF2B5EF4-FFF2-40B4-BE49-F238E27FC236}">
                  <a16:creationId xmlns:a16="http://schemas.microsoft.com/office/drawing/2014/main" id="{53AD6241-A43E-484F-9F5F-E94C8E8F97A3}"/>
                </a:ext>
              </a:extLst>
            </p:cNvPr>
            <p:cNvSpPr/>
            <p:nvPr/>
          </p:nvSpPr>
          <p:spPr>
            <a:xfrm>
              <a:off x="4975923" y="2102307"/>
              <a:ext cx="1913140" cy="85830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rPr>
                <a:t>主路徑分析</a:t>
              </a:r>
            </a:p>
          </p:txBody>
        </p:sp>
        <p:grpSp>
          <p:nvGrpSpPr>
            <p:cNvPr id="19" name="群組 18">
              <a:extLst>
                <a:ext uri="{FF2B5EF4-FFF2-40B4-BE49-F238E27FC236}">
                  <a16:creationId xmlns:a16="http://schemas.microsoft.com/office/drawing/2014/main" id="{DA25CCD0-D9F2-4EA8-9873-FE75ECCE22CE}"/>
                </a:ext>
              </a:extLst>
            </p:cNvPr>
            <p:cNvGrpSpPr/>
            <p:nvPr/>
          </p:nvGrpSpPr>
          <p:grpSpPr>
            <a:xfrm>
              <a:off x="1044254" y="1610475"/>
              <a:ext cx="2170732" cy="1227635"/>
              <a:chOff x="524341" y="2999848"/>
              <a:chExt cx="2170732" cy="1227635"/>
            </a:xfrm>
          </p:grpSpPr>
          <p:sp>
            <p:nvSpPr>
              <p:cNvPr id="3" name="矩形: 圓角 2">
                <a:extLst>
                  <a:ext uri="{FF2B5EF4-FFF2-40B4-BE49-F238E27FC236}">
                    <a16:creationId xmlns:a16="http://schemas.microsoft.com/office/drawing/2014/main" id="{2C8EB8DA-C188-49B1-8351-6015EC16A5EC}"/>
                  </a:ext>
                </a:extLst>
              </p:cNvPr>
              <p:cNvSpPr/>
              <p:nvPr/>
            </p:nvSpPr>
            <p:spPr>
              <a:xfrm>
                <a:off x="524341" y="2999848"/>
                <a:ext cx="2170732" cy="85830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a:solidFill>
                      <a:schemeClr val="tx1"/>
                    </a:solidFill>
                  </a:rPr>
                  <a:t>WOS</a:t>
                </a:r>
                <a:r>
                  <a:rPr lang="zh-TW" altLang="en-US" sz="2000" b="1" dirty="0">
                    <a:solidFill>
                      <a:schemeClr val="tx1"/>
                    </a:solidFill>
                  </a:rPr>
                  <a:t>資料庫</a:t>
                </a:r>
                <a:endParaRPr lang="en-US" altLang="zh-TW" sz="2000" b="1" dirty="0">
                  <a:solidFill>
                    <a:schemeClr val="tx1"/>
                  </a:solidFill>
                </a:endParaRPr>
              </a:p>
              <a:p>
                <a:pPr algn="ctr"/>
                <a:r>
                  <a:rPr lang="zh-TW" altLang="en-US" sz="2000" b="1" dirty="0">
                    <a:solidFill>
                      <a:schemeClr val="tx1"/>
                    </a:solidFill>
                  </a:rPr>
                  <a:t>關鍵字搜索</a:t>
                </a:r>
              </a:p>
            </p:txBody>
          </p:sp>
          <p:sp>
            <p:nvSpPr>
              <p:cNvPr id="13" name="文字方塊 12">
                <a:extLst>
                  <a:ext uri="{FF2B5EF4-FFF2-40B4-BE49-F238E27FC236}">
                    <a16:creationId xmlns:a16="http://schemas.microsoft.com/office/drawing/2014/main" id="{ED9E9638-C248-4534-9D66-2C1D7A58FBF2}"/>
                  </a:ext>
                </a:extLst>
              </p:cNvPr>
              <p:cNvSpPr txBox="1"/>
              <p:nvPr/>
            </p:nvSpPr>
            <p:spPr>
              <a:xfrm>
                <a:off x="781934" y="3858151"/>
                <a:ext cx="1655545"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4,000</a:t>
                </a:r>
                <a:r>
                  <a:rPr lang="zh-TW" altLang="en-US" dirty="0">
                    <a:latin typeface="Times New Roman" panose="02020603050405020304" pitchFamily="18" charset="0"/>
                    <a:cs typeface="Times New Roman" panose="02020603050405020304" pitchFamily="18" charset="0"/>
                  </a:rPr>
                  <a:t>餘筆文獻</a:t>
                </a:r>
              </a:p>
            </p:txBody>
          </p:sp>
        </p:grpSp>
        <p:grpSp>
          <p:nvGrpSpPr>
            <p:cNvPr id="20" name="群組 19">
              <a:extLst>
                <a:ext uri="{FF2B5EF4-FFF2-40B4-BE49-F238E27FC236}">
                  <a16:creationId xmlns:a16="http://schemas.microsoft.com/office/drawing/2014/main" id="{E2E277F4-81D9-4FF2-8F5E-B5D63D382836}"/>
                </a:ext>
              </a:extLst>
            </p:cNvPr>
            <p:cNvGrpSpPr/>
            <p:nvPr/>
          </p:nvGrpSpPr>
          <p:grpSpPr>
            <a:xfrm>
              <a:off x="1044254" y="3425388"/>
              <a:ext cx="2170732" cy="1227635"/>
              <a:chOff x="3197168" y="2999848"/>
              <a:chExt cx="2170732" cy="1227635"/>
            </a:xfrm>
          </p:grpSpPr>
          <p:sp>
            <p:nvSpPr>
              <p:cNvPr id="15" name="矩形: 圓角 14">
                <a:extLst>
                  <a:ext uri="{FF2B5EF4-FFF2-40B4-BE49-F238E27FC236}">
                    <a16:creationId xmlns:a16="http://schemas.microsoft.com/office/drawing/2014/main" id="{F39AE588-23E9-4EF1-B543-4F786B1FACF4}"/>
                  </a:ext>
                </a:extLst>
              </p:cNvPr>
              <p:cNvSpPr/>
              <p:nvPr/>
            </p:nvSpPr>
            <p:spPr>
              <a:xfrm>
                <a:off x="3197168" y="2999848"/>
                <a:ext cx="2170732" cy="85830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rPr>
                  <a:t>人工檢閱</a:t>
                </a:r>
                <a:endParaRPr lang="en-US" altLang="zh-TW" sz="2000" b="1" dirty="0">
                  <a:solidFill>
                    <a:schemeClr val="tx1"/>
                  </a:solidFill>
                </a:endParaRPr>
              </a:p>
              <a:p>
                <a:pPr algn="ctr"/>
                <a:r>
                  <a:rPr lang="zh-TW" altLang="en-US" sz="2000" b="1" dirty="0">
                    <a:solidFill>
                      <a:schemeClr val="tx1"/>
                    </a:solidFill>
                  </a:rPr>
                  <a:t>去除雜訊</a:t>
                </a:r>
                <a:endParaRPr lang="en-US" altLang="zh-TW" sz="2000" b="1" dirty="0">
                  <a:solidFill>
                    <a:schemeClr val="tx1"/>
                  </a:solidFill>
                </a:endParaRPr>
              </a:p>
            </p:txBody>
          </p:sp>
          <p:sp>
            <p:nvSpPr>
              <p:cNvPr id="16" name="文字方塊 15">
                <a:extLst>
                  <a:ext uri="{FF2B5EF4-FFF2-40B4-BE49-F238E27FC236}">
                    <a16:creationId xmlns:a16="http://schemas.microsoft.com/office/drawing/2014/main" id="{20F25B51-1B6B-43EF-84D6-F26D392E6B89}"/>
                  </a:ext>
                </a:extLst>
              </p:cNvPr>
              <p:cNvSpPr txBox="1"/>
              <p:nvPr/>
            </p:nvSpPr>
            <p:spPr>
              <a:xfrm>
                <a:off x="3325964" y="3858151"/>
                <a:ext cx="1913139"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2,632</a:t>
                </a:r>
                <a:r>
                  <a:rPr lang="zh-TW" altLang="en-US" dirty="0">
                    <a:latin typeface="Times New Roman" panose="02020603050405020304" pitchFamily="18" charset="0"/>
                    <a:cs typeface="Times New Roman" panose="02020603050405020304" pitchFamily="18" charset="0"/>
                  </a:rPr>
                  <a:t>筆可用資料</a:t>
                </a:r>
              </a:p>
            </p:txBody>
          </p:sp>
        </p:grpSp>
        <p:grpSp>
          <p:nvGrpSpPr>
            <p:cNvPr id="21" name="群組 20">
              <a:extLst>
                <a:ext uri="{FF2B5EF4-FFF2-40B4-BE49-F238E27FC236}">
                  <a16:creationId xmlns:a16="http://schemas.microsoft.com/office/drawing/2014/main" id="{72FEF0B5-B4AB-41CB-A0F5-9DF30695B9DA}"/>
                </a:ext>
              </a:extLst>
            </p:cNvPr>
            <p:cNvGrpSpPr/>
            <p:nvPr/>
          </p:nvGrpSpPr>
          <p:grpSpPr>
            <a:xfrm>
              <a:off x="1044253" y="5240301"/>
              <a:ext cx="2170732" cy="1227635"/>
              <a:chOff x="5867533" y="2999848"/>
              <a:chExt cx="2170732" cy="1227635"/>
            </a:xfrm>
          </p:grpSpPr>
          <p:sp>
            <p:nvSpPr>
              <p:cNvPr id="17" name="矩形: 圓角 16">
                <a:extLst>
                  <a:ext uri="{FF2B5EF4-FFF2-40B4-BE49-F238E27FC236}">
                    <a16:creationId xmlns:a16="http://schemas.microsoft.com/office/drawing/2014/main" id="{C5F43900-B29D-4740-90D8-88953C911DF5}"/>
                  </a:ext>
                </a:extLst>
              </p:cNvPr>
              <p:cNvSpPr/>
              <p:nvPr/>
            </p:nvSpPr>
            <p:spPr>
              <a:xfrm>
                <a:off x="5867533" y="2999848"/>
                <a:ext cx="2170732" cy="85830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rPr>
                  <a:t>去除無引證關係之文獻</a:t>
                </a:r>
                <a:endParaRPr lang="en-US" altLang="zh-TW" sz="2000" b="1" dirty="0">
                  <a:solidFill>
                    <a:schemeClr val="tx1"/>
                  </a:solidFill>
                </a:endParaRPr>
              </a:p>
            </p:txBody>
          </p:sp>
          <p:sp>
            <p:nvSpPr>
              <p:cNvPr id="18" name="文字方塊 17">
                <a:extLst>
                  <a:ext uri="{FF2B5EF4-FFF2-40B4-BE49-F238E27FC236}">
                    <a16:creationId xmlns:a16="http://schemas.microsoft.com/office/drawing/2014/main" id="{7A6FBB77-4E67-47CF-8585-3D358049D293}"/>
                  </a:ext>
                </a:extLst>
              </p:cNvPr>
              <p:cNvSpPr txBox="1"/>
              <p:nvPr/>
            </p:nvSpPr>
            <p:spPr>
              <a:xfrm>
                <a:off x="5996329" y="3858151"/>
                <a:ext cx="1913139"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1,766</a:t>
                </a:r>
                <a:r>
                  <a:rPr lang="zh-TW" altLang="en-US" dirty="0">
                    <a:latin typeface="Times New Roman" panose="02020603050405020304" pitchFamily="18" charset="0"/>
                    <a:cs typeface="Times New Roman" panose="02020603050405020304" pitchFamily="18" charset="0"/>
                  </a:rPr>
                  <a:t>筆樣本文獻</a:t>
                </a:r>
              </a:p>
            </p:txBody>
          </p:sp>
        </p:grpSp>
        <p:sp>
          <p:nvSpPr>
            <p:cNvPr id="23" name="矩形 22">
              <a:extLst>
                <a:ext uri="{FF2B5EF4-FFF2-40B4-BE49-F238E27FC236}">
                  <a16:creationId xmlns:a16="http://schemas.microsoft.com/office/drawing/2014/main" id="{E2A21455-FD8A-4B72-9C0B-470A74010636}"/>
                </a:ext>
              </a:extLst>
            </p:cNvPr>
            <p:cNvSpPr/>
            <p:nvPr/>
          </p:nvSpPr>
          <p:spPr>
            <a:xfrm>
              <a:off x="446302" y="1112446"/>
              <a:ext cx="3354360" cy="5526134"/>
            </a:xfrm>
            <a:prstGeom prst="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8914F0E1-A68F-49A5-9F3C-7DA521655E6C}"/>
                </a:ext>
              </a:extLst>
            </p:cNvPr>
            <p:cNvSpPr txBox="1"/>
            <p:nvPr/>
          </p:nvSpPr>
          <p:spPr>
            <a:xfrm>
              <a:off x="510701" y="1097803"/>
              <a:ext cx="3225563" cy="461665"/>
            </a:xfrm>
            <a:prstGeom prst="rect">
              <a:avLst/>
            </a:prstGeom>
            <a:noFill/>
          </p:spPr>
          <p:txBody>
            <a:bodyPr wrap="none" rtlCol="0">
              <a:spAutoFit/>
            </a:bodyPr>
            <a:lstStyle/>
            <a:p>
              <a:pPr algn="ctr"/>
              <a:r>
                <a:rPr lang="zh-TW" altLang="en-US" sz="2400" b="1" dirty="0">
                  <a:latin typeface="+mn-ea"/>
                </a:rPr>
                <a:t>資料蒐集</a:t>
              </a:r>
              <a:r>
                <a:rPr lang="en-US" altLang="zh-TW" sz="2400" b="1" dirty="0">
                  <a:latin typeface="+mn-ea"/>
                </a:rPr>
                <a:t>(2009-2019)</a:t>
              </a:r>
              <a:endParaRPr lang="zh-TW" altLang="en-US" sz="2400" b="1" dirty="0">
                <a:latin typeface="+mn-ea"/>
              </a:endParaRPr>
            </a:p>
          </p:txBody>
        </p:sp>
        <p:cxnSp>
          <p:nvCxnSpPr>
            <p:cNvPr id="30" name="接點: 肘形 29">
              <a:extLst>
                <a:ext uri="{FF2B5EF4-FFF2-40B4-BE49-F238E27FC236}">
                  <a16:creationId xmlns:a16="http://schemas.microsoft.com/office/drawing/2014/main" id="{19950F62-ADA1-42CD-B438-232C595F811D}"/>
                </a:ext>
              </a:extLst>
            </p:cNvPr>
            <p:cNvCxnSpPr>
              <a:cxnSpLocks/>
              <a:stCxn id="3" idx="1"/>
              <a:endCxn id="15" idx="0"/>
            </p:cNvCxnSpPr>
            <p:nvPr/>
          </p:nvCxnSpPr>
          <p:spPr>
            <a:xfrm rot="10800000" flipH="1" flipV="1">
              <a:off x="1044254" y="2039626"/>
              <a:ext cx="1085366" cy="1385761"/>
            </a:xfrm>
            <a:prstGeom prst="bentConnector4">
              <a:avLst>
                <a:gd name="adj1" fmla="val -21062"/>
                <a:gd name="adj2" fmla="val 65484"/>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接點: 肘形 31">
              <a:extLst>
                <a:ext uri="{FF2B5EF4-FFF2-40B4-BE49-F238E27FC236}">
                  <a16:creationId xmlns:a16="http://schemas.microsoft.com/office/drawing/2014/main" id="{D8EF2DF0-F9E0-4351-9C97-6BDDB61B0427}"/>
                </a:ext>
              </a:extLst>
            </p:cNvPr>
            <p:cNvCxnSpPr>
              <a:cxnSpLocks/>
              <a:stCxn id="15" idx="1"/>
              <a:endCxn id="17" idx="0"/>
            </p:cNvCxnSpPr>
            <p:nvPr/>
          </p:nvCxnSpPr>
          <p:spPr>
            <a:xfrm rot="10800000" flipH="1" flipV="1">
              <a:off x="1044253" y="3854539"/>
              <a:ext cx="1085365" cy="1385761"/>
            </a:xfrm>
            <a:prstGeom prst="bentConnector4">
              <a:avLst>
                <a:gd name="adj1" fmla="val -21062"/>
                <a:gd name="adj2" fmla="val 65484"/>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接點: 肘形 35">
              <a:extLst>
                <a:ext uri="{FF2B5EF4-FFF2-40B4-BE49-F238E27FC236}">
                  <a16:creationId xmlns:a16="http://schemas.microsoft.com/office/drawing/2014/main" id="{457EDF90-1C9B-4DD5-8AFF-82830986AE15}"/>
                </a:ext>
              </a:extLst>
            </p:cNvPr>
            <p:cNvCxnSpPr>
              <a:cxnSpLocks/>
              <a:stCxn id="23" idx="3"/>
              <a:endCxn id="22" idx="1"/>
            </p:cNvCxnSpPr>
            <p:nvPr/>
          </p:nvCxnSpPr>
          <p:spPr>
            <a:xfrm flipV="1">
              <a:off x="3800662" y="2531459"/>
              <a:ext cx="1175261" cy="1344054"/>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接點: 肘形 37">
              <a:extLst>
                <a:ext uri="{FF2B5EF4-FFF2-40B4-BE49-F238E27FC236}">
                  <a16:creationId xmlns:a16="http://schemas.microsoft.com/office/drawing/2014/main" id="{D0BE281A-5224-4FDC-ABF5-7330F0619EF8}"/>
                </a:ext>
              </a:extLst>
            </p:cNvPr>
            <p:cNvCxnSpPr>
              <a:cxnSpLocks/>
              <a:stCxn id="23" idx="3"/>
              <a:endCxn id="8" idx="1"/>
            </p:cNvCxnSpPr>
            <p:nvPr/>
          </p:nvCxnSpPr>
          <p:spPr>
            <a:xfrm>
              <a:off x="3800662" y="3875513"/>
              <a:ext cx="1180548" cy="1309328"/>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42" name="文字方塊 41">
              <a:extLst>
                <a:ext uri="{FF2B5EF4-FFF2-40B4-BE49-F238E27FC236}">
                  <a16:creationId xmlns:a16="http://schemas.microsoft.com/office/drawing/2014/main" id="{6E8F3BCE-888C-4BFC-BFA6-F8764B2C5CEB}"/>
                </a:ext>
              </a:extLst>
            </p:cNvPr>
            <p:cNvSpPr txBox="1"/>
            <p:nvPr/>
          </p:nvSpPr>
          <p:spPr>
            <a:xfrm>
              <a:off x="4936230" y="2960610"/>
              <a:ext cx="1913139" cy="646331"/>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Key route 5</a:t>
              </a:r>
              <a:r>
                <a:rPr lang="zh-TW" altLang="en-US" dirty="0">
                  <a:latin typeface="Times New Roman" panose="02020603050405020304" pitchFamily="18" charset="0"/>
                  <a:cs typeface="Times New Roman" panose="02020603050405020304" pitchFamily="18" charset="0"/>
                </a:rPr>
                <a:t> </a:t>
              </a:r>
              <a:endParaRPr lang="en-US" altLang="zh-TW" dirty="0">
                <a:latin typeface="Times New Roman" panose="02020603050405020304" pitchFamily="18" charset="0"/>
                <a:cs typeface="Times New Roman" panose="02020603050405020304" pitchFamily="18" charset="0"/>
              </a:endParaRPr>
            </a:p>
            <a:p>
              <a:pPr algn="ctr"/>
              <a:r>
                <a:rPr lang="zh-TW" altLang="en-US" dirty="0">
                  <a:latin typeface="Times New Roman" panose="02020603050405020304" pitchFamily="18" charset="0"/>
                  <a:cs typeface="Times New Roman" panose="02020603050405020304" pitchFamily="18" charset="0"/>
                </a:rPr>
                <a:t>關鍵路徑延伸</a:t>
              </a:r>
            </a:p>
          </p:txBody>
        </p:sp>
        <p:sp>
          <p:nvSpPr>
            <p:cNvPr id="54" name="文字方塊 53">
              <a:extLst>
                <a:ext uri="{FF2B5EF4-FFF2-40B4-BE49-F238E27FC236}">
                  <a16:creationId xmlns:a16="http://schemas.microsoft.com/office/drawing/2014/main" id="{AA1997BE-B252-4D67-B385-3E77DF051452}"/>
                </a:ext>
              </a:extLst>
            </p:cNvPr>
            <p:cNvSpPr txBox="1"/>
            <p:nvPr/>
          </p:nvSpPr>
          <p:spPr>
            <a:xfrm>
              <a:off x="4975924" y="5613992"/>
              <a:ext cx="1913139"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Edge-betweenness</a:t>
              </a:r>
              <a:endParaRPr lang="zh-TW" altLang="en-US" dirty="0">
                <a:latin typeface="Times New Roman" panose="02020603050405020304" pitchFamily="18" charset="0"/>
                <a:cs typeface="Times New Roman" panose="02020603050405020304" pitchFamily="18" charset="0"/>
              </a:endParaRPr>
            </a:p>
          </p:txBody>
        </p:sp>
        <p:cxnSp>
          <p:nvCxnSpPr>
            <p:cNvPr id="56" name="直線單箭頭接點 55">
              <a:extLst>
                <a:ext uri="{FF2B5EF4-FFF2-40B4-BE49-F238E27FC236}">
                  <a16:creationId xmlns:a16="http://schemas.microsoft.com/office/drawing/2014/main" id="{D895D808-478F-42BE-B68C-9E10E9692BED}"/>
                </a:ext>
              </a:extLst>
            </p:cNvPr>
            <p:cNvCxnSpPr>
              <a:cxnSpLocks/>
              <a:stCxn id="22" idx="3"/>
            </p:cNvCxnSpPr>
            <p:nvPr/>
          </p:nvCxnSpPr>
          <p:spPr>
            <a:xfrm>
              <a:off x="6889063" y="2531459"/>
              <a:ext cx="51604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0" name="矩形 59">
              <a:extLst>
                <a:ext uri="{FF2B5EF4-FFF2-40B4-BE49-F238E27FC236}">
                  <a16:creationId xmlns:a16="http://schemas.microsoft.com/office/drawing/2014/main" id="{A826918E-69DB-4E48-8A95-56480F9EDCC0}"/>
                </a:ext>
              </a:extLst>
            </p:cNvPr>
            <p:cNvSpPr/>
            <p:nvPr/>
          </p:nvSpPr>
          <p:spPr>
            <a:xfrm>
              <a:off x="7405110" y="2114835"/>
              <a:ext cx="2236510" cy="707886"/>
            </a:xfrm>
            <a:prstGeom prst="rect">
              <a:avLst/>
            </a:prstGeom>
          </p:spPr>
          <p:txBody>
            <a:bodyPr wrap="none">
              <a:spAutoFit/>
            </a:bodyPr>
            <a:lstStyle/>
            <a:p>
              <a:pPr algn="ctr"/>
              <a:r>
                <a:rPr lang="zh-TW" altLang="en-US" sz="2000" b="1" dirty="0">
                  <a:latin typeface="Times New Roman" panose="02020603050405020304" pitchFamily="18" charset="0"/>
                  <a:cs typeface="Times New Roman" panose="02020603050405020304" pitchFamily="18" charset="0"/>
                </a:rPr>
                <a:t>廣告產業關鍵發展</a:t>
              </a:r>
              <a:endParaRPr lang="en-US" altLang="zh-TW" sz="2000" b="1" dirty="0">
                <a:latin typeface="Times New Roman" panose="02020603050405020304" pitchFamily="18" charset="0"/>
                <a:cs typeface="Times New Roman" panose="02020603050405020304" pitchFamily="18" charset="0"/>
              </a:endParaRPr>
            </a:p>
            <a:p>
              <a:pPr algn="ctr"/>
              <a:r>
                <a:rPr lang="zh-TW" altLang="en-US" sz="2000" b="1" dirty="0">
                  <a:latin typeface="Times New Roman" panose="02020603050405020304" pitchFamily="18" charset="0"/>
                  <a:cs typeface="Times New Roman" panose="02020603050405020304" pitchFamily="18" charset="0"/>
                </a:rPr>
                <a:t>主要路徑</a:t>
              </a:r>
              <a:r>
                <a:rPr lang="en-US" altLang="zh-TW" sz="2000" b="1" dirty="0">
                  <a:latin typeface="Times New Roman" panose="02020603050405020304" pitchFamily="18" charset="0"/>
                  <a:cs typeface="Times New Roman" panose="02020603050405020304" pitchFamily="18" charset="0"/>
                </a:rPr>
                <a:t>(15</a:t>
              </a:r>
              <a:r>
                <a:rPr lang="zh-TW" altLang="en-US" sz="2000" b="1" dirty="0">
                  <a:latin typeface="Times New Roman" panose="02020603050405020304" pitchFamily="18" charset="0"/>
                  <a:cs typeface="Times New Roman" panose="02020603050405020304" pitchFamily="18" charset="0"/>
                </a:rPr>
                <a:t>筆</a:t>
              </a:r>
              <a:r>
                <a:rPr lang="en-US" altLang="zh-TW" sz="2000" b="1" dirty="0">
                  <a:latin typeface="Times New Roman" panose="02020603050405020304" pitchFamily="18" charset="0"/>
                  <a:cs typeface="Times New Roman" panose="02020603050405020304" pitchFamily="18" charset="0"/>
                </a:rPr>
                <a:t>)</a:t>
              </a:r>
              <a:endParaRPr lang="zh-TW" altLang="en-US" sz="2000" b="1" dirty="0">
                <a:latin typeface="Times New Roman" panose="02020603050405020304" pitchFamily="18" charset="0"/>
                <a:cs typeface="Times New Roman" panose="02020603050405020304" pitchFamily="18" charset="0"/>
              </a:endParaRPr>
            </a:p>
          </p:txBody>
        </p:sp>
        <p:sp>
          <p:nvSpPr>
            <p:cNvPr id="62" name="矩形: 圓角 61">
              <a:extLst>
                <a:ext uri="{FF2B5EF4-FFF2-40B4-BE49-F238E27FC236}">
                  <a16:creationId xmlns:a16="http://schemas.microsoft.com/office/drawing/2014/main" id="{2F26F560-6B71-4759-A9EB-E0030DE78FBA}"/>
                </a:ext>
              </a:extLst>
            </p:cNvPr>
            <p:cNvSpPr/>
            <p:nvPr/>
          </p:nvSpPr>
          <p:spPr>
            <a:xfrm>
              <a:off x="7405110" y="4755689"/>
              <a:ext cx="1913139" cy="85830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Times New Roman" panose="02020603050405020304" pitchFamily="18" charset="0"/>
                  <a:cs typeface="Times New Roman" panose="02020603050405020304" pitchFamily="18" charset="0"/>
                </a:rPr>
                <a:t>集群</a:t>
              </a:r>
              <a:endParaRPr lang="en-US" altLang="zh-TW" sz="2000" b="1" dirty="0">
                <a:solidFill>
                  <a:schemeClr val="tx1"/>
                </a:solidFill>
                <a:latin typeface="Times New Roman" panose="02020603050405020304" pitchFamily="18" charset="0"/>
                <a:cs typeface="Times New Roman" panose="02020603050405020304" pitchFamily="18" charset="0"/>
              </a:endParaRPr>
            </a:p>
            <a:p>
              <a:pPr algn="ctr"/>
              <a:r>
                <a:rPr lang="zh-TW" altLang="en-US" sz="2000" b="1" dirty="0">
                  <a:solidFill>
                    <a:schemeClr val="tx1"/>
                  </a:solidFill>
                  <a:latin typeface="Times New Roman" panose="02020603050405020304" pitchFamily="18" charset="0"/>
                  <a:cs typeface="Times New Roman" panose="02020603050405020304" pitchFamily="18" charset="0"/>
                </a:rPr>
                <a:t>主路徑分析</a:t>
              </a:r>
            </a:p>
          </p:txBody>
        </p:sp>
        <p:sp>
          <p:nvSpPr>
            <p:cNvPr id="64" name="矩形 63">
              <a:extLst>
                <a:ext uri="{FF2B5EF4-FFF2-40B4-BE49-F238E27FC236}">
                  <a16:creationId xmlns:a16="http://schemas.microsoft.com/office/drawing/2014/main" id="{6BF9D1E1-658B-4001-873F-75B27BD0322C}"/>
                </a:ext>
              </a:extLst>
            </p:cNvPr>
            <p:cNvSpPr/>
            <p:nvPr/>
          </p:nvSpPr>
          <p:spPr>
            <a:xfrm>
              <a:off x="9829010" y="4830897"/>
              <a:ext cx="2063170" cy="707886"/>
            </a:xfrm>
            <a:prstGeom prst="rect">
              <a:avLst/>
            </a:prstGeom>
          </p:spPr>
          <p:txBody>
            <a:bodyPr wrap="square">
              <a:spAutoFit/>
            </a:bodyPr>
            <a:lstStyle/>
            <a:p>
              <a:pPr algn="ctr"/>
              <a:r>
                <a:rPr lang="zh-TW" altLang="en-US" sz="2000" b="1" dirty="0">
                  <a:latin typeface="Times New Roman" panose="02020603050405020304" pitchFamily="18" charset="0"/>
                  <a:cs typeface="Times New Roman" panose="02020603050405020304" pitchFamily="18" charset="0"/>
                </a:rPr>
                <a:t>廣告產業子領域</a:t>
              </a:r>
              <a:endParaRPr lang="en-US" altLang="zh-TW" sz="2000" b="1" dirty="0">
                <a:latin typeface="Times New Roman" panose="02020603050405020304" pitchFamily="18" charset="0"/>
                <a:cs typeface="Times New Roman" panose="02020603050405020304" pitchFamily="18" charset="0"/>
              </a:endParaRPr>
            </a:p>
            <a:p>
              <a:pPr algn="ctr"/>
              <a:r>
                <a:rPr lang="zh-TW" altLang="en-US" sz="2000" b="1" dirty="0">
                  <a:latin typeface="Times New Roman" panose="02020603050405020304" pitchFamily="18" charset="0"/>
                  <a:cs typeface="Times New Roman" panose="02020603050405020304" pitchFamily="18" charset="0"/>
                </a:rPr>
                <a:t>發展主要路徑</a:t>
              </a:r>
            </a:p>
          </p:txBody>
        </p:sp>
        <p:cxnSp>
          <p:nvCxnSpPr>
            <p:cNvPr id="69" name="直線單箭頭接點 68">
              <a:extLst>
                <a:ext uri="{FF2B5EF4-FFF2-40B4-BE49-F238E27FC236}">
                  <a16:creationId xmlns:a16="http://schemas.microsoft.com/office/drawing/2014/main" id="{A8458F2F-FEC0-4C51-B477-89B1627ACB4E}"/>
                </a:ext>
              </a:extLst>
            </p:cNvPr>
            <p:cNvCxnSpPr>
              <a:stCxn id="8" idx="3"/>
              <a:endCxn id="62" idx="1"/>
            </p:cNvCxnSpPr>
            <p:nvPr/>
          </p:nvCxnSpPr>
          <p:spPr>
            <a:xfrm>
              <a:off x="6894349" y="5184841"/>
              <a:ext cx="51076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0" name="文字方塊 69">
              <a:extLst>
                <a:ext uri="{FF2B5EF4-FFF2-40B4-BE49-F238E27FC236}">
                  <a16:creationId xmlns:a16="http://schemas.microsoft.com/office/drawing/2014/main" id="{54488952-8D94-45F5-BA8A-5C203DDE7055}"/>
                </a:ext>
              </a:extLst>
            </p:cNvPr>
            <p:cNvSpPr txBox="1"/>
            <p:nvPr/>
          </p:nvSpPr>
          <p:spPr>
            <a:xfrm>
              <a:off x="7405110" y="5613992"/>
              <a:ext cx="1913139" cy="646331"/>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Key route 5</a:t>
              </a:r>
              <a:r>
                <a:rPr lang="zh-TW" altLang="en-US" dirty="0">
                  <a:latin typeface="Times New Roman" panose="02020603050405020304" pitchFamily="18" charset="0"/>
                  <a:cs typeface="Times New Roman" panose="02020603050405020304" pitchFamily="18" charset="0"/>
                </a:rPr>
                <a:t> </a:t>
              </a:r>
              <a:endParaRPr lang="en-US" altLang="zh-TW" dirty="0">
                <a:latin typeface="Times New Roman" panose="02020603050405020304" pitchFamily="18" charset="0"/>
                <a:cs typeface="Times New Roman" panose="02020603050405020304" pitchFamily="18" charset="0"/>
              </a:endParaRPr>
            </a:p>
            <a:p>
              <a:pPr algn="ctr"/>
              <a:r>
                <a:rPr lang="zh-TW" altLang="en-US" dirty="0">
                  <a:latin typeface="Times New Roman" panose="02020603050405020304" pitchFamily="18" charset="0"/>
                  <a:cs typeface="Times New Roman" panose="02020603050405020304" pitchFamily="18" charset="0"/>
                </a:rPr>
                <a:t>關鍵路徑延伸</a:t>
              </a:r>
            </a:p>
          </p:txBody>
        </p:sp>
        <p:cxnSp>
          <p:nvCxnSpPr>
            <p:cNvPr id="71" name="直線單箭頭接點 70">
              <a:extLst>
                <a:ext uri="{FF2B5EF4-FFF2-40B4-BE49-F238E27FC236}">
                  <a16:creationId xmlns:a16="http://schemas.microsoft.com/office/drawing/2014/main" id="{F217C5AC-4E3E-4006-87F2-C8ACE17CB33E}"/>
                </a:ext>
              </a:extLst>
            </p:cNvPr>
            <p:cNvCxnSpPr>
              <a:cxnSpLocks/>
            </p:cNvCxnSpPr>
            <p:nvPr/>
          </p:nvCxnSpPr>
          <p:spPr>
            <a:xfrm>
              <a:off x="9318249" y="5187586"/>
              <a:ext cx="51604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aphicFrame>
        <p:nvGraphicFramePr>
          <p:cNvPr id="33" name="表格 32">
            <a:extLst>
              <a:ext uri="{FF2B5EF4-FFF2-40B4-BE49-F238E27FC236}">
                <a16:creationId xmlns:a16="http://schemas.microsoft.com/office/drawing/2014/main" id="{EFA082BA-EE13-429E-B3CA-E7E907863D53}"/>
              </a:ext>
            </a:extLst>
          </p:cNvPr>
          <p:cNvGraphicFramePr>
            <a:graphicFrameLocks noGrp="1"/>
          </p:cNvGraphicFramePr>
          <p:nvPr>
            <p:extLst>
              <p:ext uri="{D42A27DB-BD31-4B8C-83A1-F6EECF244321}">
                <p14:modId xmlns:p14="http://schemas.microsoft.com/office/powerpoint/2010/main" val="2013339361"/>
              </p:ext>
            </p:extLst>
          </p:nvPr>
        </p:nvGraphicFramePr>
        <p:xfrm>
          <a:off x="7773064" y="54543"/>
          <a:ext cx="4111892" cy="1845233"/>
        </p:xfrm>
        <a:graphic>
          <a:graphicData uri="http://schemas.openxmlformats.org/drawingml/2006/table">
            <a:tbl>
              <a:tblPr firstRow="1" firstCol="1" bandRow="1">
                <a:tableStyleId>{69CF1AB2-1976-4502-BF36-3FF5EA218861}</a:tableStyleId>
              </a:tblPr>
              <a:tblGrid>
                <a:gridCol w="963071">
                  <a:extLst>
                    <a:ext uri="{9D8B030D-6E8A-4147-A177-3AD203B41FA5}">
                      <a16:colId xmlns:a16="http://schemas.microsoft.com/office/drawing/2014/main" val="1924997092"/>
                    </a:ext>
                  </a:extLst>
                </a:gridCol>
                <a:gridCol w="3148821">
                  <a:extLst>
                    <a:ext uri="{9D8B030D-6E8A-4147-A177-3AD203B41FA5}">
                      <a16:colId xmlns:a16="http://schemas.microsoft.com/office/drawing/2014/main" val="1246841292"/>
                    </a:ext>
                  </a:extLst>
                </a:gridCol>
              </a:tblGrid>
              <a:tr h="1054419">
                <a:tc>
                  <a:txBody>
                    <a:bodyPr/>
                    <a:lstStyle/>
                    <a:p>
                      <a:pPr algn="ctr">
                        <a:lnSpc>
                          <a:spcPct val="150000"/>
                        </a:lnSpc>
                        <a:spcAft>
                          <a:spcPts val="0"/>
                        </a:spcAft>
                      </a:pPr>
                      <a:r>
                        <a:rPr lang="zh-TW" sz="1600" kern="100" dirty="0">
                          <a:effectLst/>
                        </a:rPr>
                        <a:t>主要字串</a:t>
                      </a:r>
                      <a:endParaRPr lang="zh-TW" sz="1600" b="1" kern="100" dirty="0">
                        <a:effectLst/>
                        <a:latin typeface="Times New Roman" panose="02020603050405020304" pitchFamily="18" charset="0"/>
                        <a:ea typeface="+mn-ea"/>
                        <a:cs typeface="Times New Roman" panose="02020603050405020304" pitchFamily="18" charset="0"/>
                      </a:endParaRPr>
                    </a:p>
                  </a:txBody>
                  <a:tcPr marL="54903" marR="54903"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600" b="0" kern="100" dirty="0">
                          <a:effectLst/>
                          <a:latin typeface="Times New Roman" panose="02020603050405020304" pitchFamily="18" charset="0"/>
                          <a:cs typeface="Times New Roman" panose="02020603050405020304" pitchFamily="18" charset="0"/>
                        </a:rPr>
                        <a:t>’’advertising’’</a:t>
                      </a:r>
                      <a:endParaRPr lang="zh-TW" altLang="en-US" sz="1600" b="0" kern="100" dirty="0">
                        <a:effectLst/>
                        <a:latin typeface="Times New Roman" panose="02020603050405020304" pitchFamily="18" charset="0"/>
                        <a:cs typeface="Times New Roman" panose="02020603050405020304" pitchFamily="18" charset="0"/>
                      </a:endParaRPr>
                    </a:p>
                    <a:p>
                      <a:pPr>
                        <a:spcAft>
                          <a:spcPts val="0"/>
                        </a:spcAft>
                      </a:pPr>
                      <a:r>
                        <a:rPr lang="en-US" sz="1600" b="0" kern="100" dirty="0">
                          <a:effectLst/>
                          <a:latin typeface="Times New Roman" panose="02020603050405020304" pitchFamily="18" charset="0"/>
                          <a:cs typeface="Times New Roman" panose="02020603050405020304" pitchFamily="18" charset="0"/>
                        </a:rPr>
                        <a:t>’’E marketing’’</a:t>
                      </a:r>
                      <a:endParaRPr lang="zh-TW" altLang="en-US" sz="1600" b="0" kern="100" dirty="0">
                        <a:effectLst/>
                        <a:latin typeface="Times New Roman" panose="02020603050405020304" pitchFamily="18" charset="0"/>
                        <a:cs typeface="Times New Roman" panose="02020603050405020304" pitchFamily="18" charset="0"/>
                      </a:endParaRPr>
                    </a:p>
                    <a:p>
                      <a:pPr>
                        <a:spcAft>
                          <a:spcPts val="0"/>
                        </a:spcAft>
                      </a:pPr>
                      <a:r>
                        <a:rPr lang="en-US" sz="1600" b="0" kern="100" dirty="0">
                          <a:effectLst/>
                          <a:latin typeface="Times New Roman" panose="02020603050405020304" pitchFamily="18" charset="0"/>
                          <a:cs typeface="Times New Roman" panose="02020603050405020304" pitchFamily="18" charset="0"/>
                        </a:rPr>
                        <a:t>’’digital marketing’’</a:t>
                      </a:r>
                      <a:endParaRPr lang="zh-TW" altLang="en-US" sz="1600" b="0" kern="100" dirty="0">
                        <a:effectLst/>
                        <a:latin typeface="Times New Roman" panose="02020603050405020304" pitchFamily="18" charset="0"/>
                        <a:cs typeface="Times New Roman" panose="02020603050405020304" pitchFamily="18" charset="0"/>
                      </a:endParaRPr>
                    </a:p>
                    <a:p>
                      <a:pPr>
                        <a:spcAft>
                          <a:spcPts val="0"/>
                        </a:spcAft>
                      </a:pPr>
                      <a:r>
                        <a:rPr lang="en-US" sz="1600" b="0" kern="100" dirty="0">
                          <a:effectLst/>
                          <a:latin typeface="Times New Roman" panose="02020603050405020304" pitchFamily="18" charset="0"/>
                          <a:cs typeface="Times New Roman" panose="02020603050405020304" pitchFamily="18" charset="0"/>
                        </a:rPr>
                        <a:t>’’online marketing’’</a:t>
                      </a:r>
                      <a:endParaRPr lang="zh-TW" altLang="en-US" sz="1600" b="0" kern="100" dirty="0">
                        <a:solidFill>
                          <a:schemeClr val="dk1"/>
                        </a:solidFill>
                        <a:effectLst/>
                        <a:latin typeface="Times New Roman" panose="02020603050405020304" pitchFamily="18" charset="0"/>
                        <a:ea typeface="+mn-ea"/>
                        <a:cs typeface="Times New Roman" panose="02020603050405020304" pitchFamily="18" charset="0"/>
                      </a:endParaRPr>
                    </a:p>
                  </a:txBody>
                  <a:tcPr marL="54903" marR="54903"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53167664"/>
                  </a:ext>
                </a:extLst>
              </a:tr>
              <a:tr h="790814">
                <a:tc>
                  <a:txBody>
                    <a:bodyPr/>
                    <a:lstStyle/>
                    <a:p>
                      <a:pPr algn="ctr">
                        <a:lnSpc>
                          <a:spcPct val="150000"/>
                        </a:lnSpc>
                        <a:spcAft>
                          <a:spcPts val="0"/>
                        </a:spcAft>
                      </a:pPr>
                      <a:r>
                        <a:rPr lang="zh-TW" sz="1600" kern="100" dirty="0">
                          <a:effectLst/>
                        </a:rPr>
                        <a:t>移除字串</a:t>
                      </a:r>
                      <a:endParaRPr lang="zh-TW" sz="1600" b="1" kern="100" dirty="0">
                        <a:effectLst/>
                        <a:latin typeface="Times New Roman" panose="02020603050405020304" pitchFamily="18" charset="0"/>
                        <a:ea typeface="+mn-ea"/>
                        <a:cs typeface="Times New Roman" panose="02020603050405020304" pitchFamily="18" charset="0"/>
                      </a:endParaRPr>
                    </a:p>
                  </a:txBody>
                  <a:tcPr marL="54903" marR="54903"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Aft>
                          <a:spcPts val="0"/>
                        </a:spcAft>
                      </a:pPr>
                      <a:r>
                        <a:rPr lang="en-US" sz="1600" kern="100" dirty="0">
                          <a:effectLst/>
                          <a:latin typeface="Times New Roman" panose="02020603050405020304" pitchFamily="18" charset="0"/>
                          <a:cs typeface="Times New Roman" panose="02020603050405020304" pitchFamily="18" charset="0"/>
                        </a:rPr>
                        <a:t>’’alcohol advertising’’</a:t>
                      </a:r>
                      <a:endParaRPr lang="zh-TW" sz="1600" kern="100" dirty="0">
                        <a:effectLst/>
                        <a:latin typeface="Times New Roman" panose="02020603050405020304" pitchFamily="18" charset="0"/>
                        <a:cs typeface="Times New Roman" panose="02020603050405020304" pitchFamily="18" charset="0"/>
                      </a:endParaRPr>
                    </a:p>
                    <a:p>
                      <a:pPr>
                        <a:spcAft>
                          <a:spcPts val="0"/>
                        </a:spcAft>
                      </a:pPr>
                      <a:r>
                        <a:rPr lang="en-US" sz="1600" kern="100" dirty="0">
                          <a:effectLst/>
                          <a:latin typeface="Times New Roman" panose="02020603050405020304" pitchFamily="18" charset="0"/>
                          <a:cs typeface="Times New Roman" panose="02020603050405020304" pitchFamily="18" charset="0"/>
                        </a:rPr>
                        <a:t>’’tobacco advertising’’</a:t>
                      </a:r>
                      <a:endParaRPr lang="zh-TW" sz="1600" kern="100" dirty="0">
                        <a:effectLst/>
                        <a:latin typeface="Times New Roman" panose="02020603050405020304" pitchFamily="18" charset="0"/>
                        <a:cs typeface="Times New Roman" panose="02020603050405020304" pitchFamily="18" charset="0"/>
                      </a:endParaRPr>
                    </a:p>
                    <a:p>
                      <a:pPr>
                        <a:spcAft>
                          <a:spcPts val="0"/>
                        </a:spcAft>
                      </a:pPr>
                      <a:r>
                        <a:rPr lang="en-US" sz="1600" kern="100" dirty="0">
                          <a:effectLst/>
                          <a:latin typeface="Times New Roman" panose="02020603050405020304" pitchFamily="18" charset="0"/>
                          <a:cs typeface="Times New Roman" panose="02020603050405020304" pitchFamily="18" charset="0"/>
                        </a:rPr>
                        <a:t>’’political advertising’’</a:t>
                      </a:r>
                      <a:endParaRPr lang="zh-TW" sz="1600" kern="100" dirty="0">
                        <a:effectLst/>
                        <a:latin typeface="Times New Roman" panose="02020603050405020304" pitchFamily="18" charset="0"/>
                        <a:ea typeface="+mn-ea"/>
                        <a:cs typeface="Times New Roman" panose="02020603050405020304" pitchFamily="18" charset="0"/>
                      </a:endParaRPr>
                    </a:p>
                  </a:txBody>
                  <a:tcPr marL="54903" marR="54903"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61820592"/>
                  </a:ext>
                </a:extLst>
              </a:tr>
            </a:tbl>
          </a:graphicData>
        </a:graphic>
      </p:graphicFrame>
    </p:spTree>
    <p:extLst>
      <p:ext uri="{BB962C8B-B14F-4D97-AF65-F5344CB8AC3E}">
        <p14:creationId xmlns:p14="http://schemas.microsoft.com/office/powerpoint/2010/main" val="289231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9D82-BA78-4495-8AB3-FC2D4F653DA9}"/>
              </a:ext>
            </a:extLst>
          </p:cNvPr>
          <p:cNvSpPr txBox="1">
            <a:spLocks/>
          </p:cNvSpPr>
          <p:nvPr/>
        </p:nvSpPr>
        <p:spPr>
          <a:xfrm>
            <a:off x="1210142" y="399894"/>
            <a:ext cx="5242397" cy="85830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zh-TW" altLang="en-US" sz="3600" b="1" dirty="0">
                <a:latin typeface="+mn-ea"/>
                <a:ea typeface="+mn-ea"/>
              </a:rPr>
              <a:t>主路徑分析方法</a:t>
            </a:r>
            <a:endParaRPr lang="en-US" altLang="zh-TW" sz="3600" b="1" dirty="0">
              <a:latin typeface="+mn-ea"/>
              <a:ea typeface="+mn-ea"/>
            </a:endParaRPr>
          </a:p>
        </p:txBody>
      </p:sp>
      <p:sp>
        <p:nvSpPr>
          <p:cNvPr id="81" name="矩形 80">
            <a:extLst>
              <a:ext uri="{FF2B5EF4-FFF2-40B4-BE49-F238E27FC236}">
                <a16:creationId xmlns:a16="http://schemas.microsoft.com/office/drawing/2014/main" id="{9CA7F955-4724-4D2A-952A-654C7C1E2A70}"/>
              </a:ext>
            </a:extLst>
          </p:cNvPr>
          <p:cNvSpPr/>
          <p:nvPr/>
        </p:nvSpPr>
        <p:spPr>
          <a:xfrm>
            <a:off x="1370136" y="4262965"/>
            <a:ext cx="8868978" cy="2344103"/>
          </a:xfrm>
          <a:prstGeom prst="rect">
            <a:avLst/>
          </a:prstGeom>
        </p:spPr>
        <p:txBody>
          <a:bodyPr wrap="square">
            <a:spAutoFit/>
          </a:bodyPr>
          <a:lstStyle/>
          <a:p>
            <a:pPr indent="304800">
              <a:lnSpc>
                <a:spcPct val="150000"/>
              </a:lnSpc>
              <a:spcAft>
                <a:spcPts val="0"/>
              </a:spcAft>
            </a:pPr>
            <a:r>
              <a:rPr lang="en-US" altLang="zh-TW" sz="2000" dirty="0">
                <a:latin typeface="+mn-ea"/>
                <a:cs typeface="標楷體" panose="03000509000000000000" pitchFamily="65" charset="-120"/>
              </a:rPr>
              <a:t>	</a:t>
            </a:r>
            <a:r>
              <a:rPr lang="zh-TW" altLang="zh-TW" sz="2000" dirty="0">
                <a:latin typeface="+mn-ea"/>
                <a:cs typeface="標楷體" panose="03000509000000000000" pitchFamily="65" charset="-120"/>
              </a:rPr>
              <a:t>主路徑分析</a:t>
            </a:r>
            <a:r>
              <a:rPr lang="zh-TW" altLang="en-US" sz="2000" dirty="0">
                <a:latin typeface="+mn-ea"/>
                <a:cs typeface="標楷體" panose="03000509000000000000" pitchFamily="65" charset="-120"/>
              </a:rPr>
              <a:t>能</a:t>
            </a:r>
            <a:r>
              <a:rPr lang="zh-TW" altLang="zh-TW" sz="2000" dirty="0">
                <a:solidFill>
                  <a:srgbClr val="FF0000"/>
                </a:solidFill>
                <a:latin typeface="+mn-ea"/>
                <a:cs typeface="標楷體" panose="03000509000000000000" pitchFamily="65" charset="-120"/>
              </a:rPr>
              <a:t>將源點至匯點之間所經過的重要路徑以及其重要程度計算出</a:t>
            </a:r>
            <a:r>
              <a:rPr lang="en-US" altLang="zh-TW" sz="2000" dirty="0">
                <a:solidFill>
                  <a:srgbClr val="FF0000"/>
                </a:solidFill>
                <a:latin typeface="+mn-ea"/>
                <a:cs typeface="標楷體" panose="03000509000000000000" pitchFamily="65" charset="-120"/>
              </a:rPr>
              <a:t>	</a:t>
            </a:r>
            <a:r>
              <a:rPr lang="zh-TW" altLang="zh-TW" sz="2000" dirty="0">
                <a:solidFill>
                  <a:srgbClr val="FF0000"/>
                </a:solidFill>
                <a:latin typeface="+mn-ea"/>
                <a:cs typeface="標楷體" panose="03000509000000000000" pitchFamily="65" charset="-120"/>
              </a:rPr>
              <a:t>來</a:t>
            </a:r>
            <a:r>
              <a:rPr lang="zh-TW" altLang="zh-TW" sz="2000" dirty="0">
                <a:latin typeface="+mn-ea"/>
                <a:cs typeface="標楷體" panose="03000509000000000000" pitchFamily="65" charset="-120"/>
              </a:rPr>
              <a:t>，用以解釋研究領域中知識傳遞的發展脈絡。</a:t>
            </a:r>
            <a:endParaRPr lang="en-US" altLang="zh-TW" sz="2000" dirty="0">
              <a:latin typeface="+mn-ea"/>
              <a:cs typeface="標楷體" panose="03000509000000000000" pitchFamily="65" charset="-120"/>
            </a:endParaRPr>
          </a:p>
          <a:p>
            <a:pPr indent="304800">
              <a:lnSpc>
                <a:spcPct val="150000"/>
              </a:lnSpc>
              <a:spcAft>
                <a:spcPts val="0"/>
              </a:spcAft>
            </a:pPr>
            <a:r>
              <a:rPr lang="en-US" altLang="zh-TW" sz="2000" dirty="0">
                <a:solidFill>
                  <a:srgbClr val="FF0000"/>
                </a:solidFill>
                <a:latin typeface="+mn-ea"/>
                <a:cs typeface="標楷體" panose="03000509000000000000" pitchFamily="65" charset="-120"/>
              </a:rPr>
              <a:t>		</a:t>
            </a:r>
            <a:r>
              <a:rPr lang="zh-TW" altLang="en-US" sz="2000" dirty="0">
                <a:solidFill>
                  <a:srgbClr val="FF0000"/>
                </a:solidFill>
                <a:latin typeface="+mn-ea"/>
                <a:cs typeface="標楷體" panose="03000509000000000000" pitchFamily="65" charset="-120"/>
              </a:rPr>
              <a:t>源點</a:t>
            </a:r>
            <a:r>
              <a:rPr lang="zh-TW" altLang="en-US" sz="2000" dirty="0">
                <a:latin typeface="+mn-ea"/>
                <a:cs typeface="標楷體" panose="03000509000000000000" pitchFamily="65" charset="-120"/>
              </a:rPr>
              <a:t>：引證網絡中，知識擴散的</a:t>
            </a:r>
            <a:r>
              <a:rPr lang="zh-TW" altLang="en-US" sz="2000" dirty="0">
                <a:solidFill>
                  <a:srgbClr val="FF0000"/>
                </a:solidFill>
                <a:latin typeface="+mn-ea"/>
                <a:cs typeface="標楷體" panose="03000509000000000000" pitchFamily="65" charset="-120"/>
              </a:rPr>
              <a:t>起點</a:t>
            </a:r>
            <a:endParaRPr lang="en-US" altLang="zh-TW" sz="2000" dirty="0">
              <a:latin typeface="+mn-ea"/>
              <a:cs typeface="標楷體" panose="03000509000000000000" pitchFamily="65" charset="-120"/>
            </a:endParaRPr>
          </a:p>
          <a:p>
            <a:pPr indent="304800">
              <a:lnSpc>
                <a:spcPct val="150000"/>
              </a:lnSpc>
            </a:pPr>
            <a:r>
              <a:rPr lang="en-US" altLang="zh-TW" sz="2000" dirty="0">
                <a:solidFill>
                  <a:srgbClr val="FF0000"/>
                </a:solidFill>
                <a:latin typeface="+mn-ea"/>
                <a:cs typeface="標楷體" panose="03000509000000000000" pitchFamily="65" charset="-120"/>
              </a:rPr>
              <a:t>		</a:t>
            </a:r>
            <a:r>
              <a:rPr lang="zh-TW" altLang="en-US" sz="2000" dirty="0">
                <a:solidFill>
                  <a:srgbClr val="FF0000"/>
                </a:solidFill>
                <a:latin typeface="+mn-ea"/>
                <a:cs typeface="標楷體" panose="03000509000000000000" pitchFamily="65" charset="-120"/>
              </a:rPr>
              <a:t>匯點</a:t>
            </a:r>
            <a:r>
              <a:rPr lang="zh-TW" altLang="en-US" sz="2000" dirty="0">
                <a:latin typeface="+mn-ea"/>
                <a:cs typeface="標楷體" panose="03000509000000000000" pitchFamily="65" charset="-120"/>
              </a:rPr>
              <a:t>：引證網絡中，知識擴散的</a:t>
            </a:r>
            <a:r>
              <a:rPr lang="zh-TW" altLang="en-US" sz="2000" dirty="0">
                <a:solidFill>
                  <a:srgbClr val="FF0000"/>
                </a:solidFill>
                <a:latin typeface="+mn-ea"/>
                <a:cs typeface="標楷體" panose="03000509000000000000" pitchFamily="65" charset="-120"/>
              </a:rPr>
              <a:t>終點</a:t>
            </a:r>
            <a:endParaRPr lang="en-US" altLang="zh-TW" sz="2000" dirty="0">
              <a:latin typeface="+mn-ea"/>
              <a:cs typeface="標楷體" panose="03000509000000000000" pitchFamily="65" charset="-120"/>
            </a:endParaRPr>
          </a:p>
          <a:p>
            <a:pPr indent="304800">
              <a:lnSpc>
                <a:spcPct val="150000"/>
              </a:lnSpc>
            </a:pPr>
            <a:r>
              <a:rPr lang="en-US" altLang="zh-TW" sz="2000" dirty="0">
                <a:solidFill>
                  <a:srgbClr val="FF0000"/>
                </a:solidFill>
                <a:latin typeface="+mn-ea"/>
                <a:cs typeface="標楷體" panose="03000509000000000000" pitchFamily="65" charset="-120"/>
              </a:rPr>
              <a:t>		</a:t>
            </a:r>
            <a:r>
              <a:rPr lang="zh-TW" altLang="en-US" sz="2000" dirty="0">
                <a:solidFill>
                  <a:srgbClr val="FF0000"/>
                </a:solidFill>
                <a:latin typeface="+mn-ea"/>
                <a:cs typeface="標楷體" panose="03000509000000000000" pitchFamily="65" charset="-120"/>
              </a:rPr>
              <a:t>連結線</a:t>
            </a:r>
            <a:r>
              <a:rPr lang="zh-TW" altLang="en-US" sz="2000" dirty="0">
                <a:latin typeface="+mn-ea"/>
                <a:cs typeface="標楷體" panose="03000509000000000000" pitchFamily="65" charset="-120"/>
              </a:rPr>
              <a:t>：引證網絡中，知識擴散的</a:t>
            </a:r>
            <a:r>
              <a:rPr lang="zh-TW" altLang="en-US" sz="2000" dirty="0">
                <a:solidFill>
                  <a:srgbClr val="FF0000"/>
                </a:solidFill>
                <a:latin typeface="+mn-ea"/>
                <a:cs typeface="標楷體" panose="03000509000000000000" pitchFamily="65" charset="-120"/>
              </a:rPr>
              <a:t>路徑</a:t>
            </a:r>
            <a:endParaRPr lang="en-US" altLang="zh-TW" sz="2000" dirty="0">
              <a:latin typeface="+mn-ea"/>
              <a:cs typeface="標楷體" panose="03000509000000000000" pitchFamily="65" charset="-120"/>
            </a:endParaRPr>
          </a:p>
        </p:txBody>
      </p:sp>
      <p:sp>
        <p:nvSpPr>
          <p:cNvPr id="82" name="文字方塊 81">
            <a:extLst>
              <a:ext uri="{FF2B5EF4-FFF2-40B4-BE49-F238E27FC236}">
                <a16:creationId xmlns:a16="http://schemas.microsoft.com/office/drawing/2014/main" id="{CC8CD6B4-6460-45C1-AA46-E356C35A14FD}"/>
              </a:ext>
            </a:extLst>
          </p:cNvPr>
          <p:cNvSpPr txBox="1"/>
          <p:nvPr/>
        </p:nvSpPr>
        <p:spPr>
          <a:xfrm>
            <a:off x="11579191" y="6334780"/>
            <a:ext cx="433137"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7</a:t>
            </a:r>
            <a:endParaRPr lang="zh-TW" altLang="en-US" sz="2800" b="1" dirty="0">
              <a:latin typeface="Times New Roman" panose="02020603050405020304" pitchFamily="18" charset="0"/>
              <a:cs typeface="Times New Roman" panose="02020603050405020304" pitchFamily="18" charset="0"/>
            </a:endParaRPr>
          </a:p>
        </p:txBody>
      </p:sp>
      <p:grpSp>
        <p:nvGrpSpPr>
          <p:cNvPr id="4" name="群組 3">
            <a:extLst>
              <a:ext uri="{FF2B5EF4-FFF2-40B4-BE49-F238E27FC236}">
                <a16:creationId xmlns:a16="http://schemas.microsoft.com/office/drawing/2014/main" id="{CF2DE925-2D95-4163-A62F-BE6E7A931C76}"/>
              </a:ext>
            </a:extLst>
          </p:cNvPr>
          <p:cNvGrpSpPr/>
          <p:nvPr/>
        </p:nvGrpSpPr>
        <p:grpSpPr>
          <a:xfrm>
            <a:off x="2471655" y="1283694"/>
            <a:ext cx="7248689" cy="2825366"/>
            <a:chOff x="2910475" y="1258197"/>
            <a:chExt cx="6361793" cy="2479675"/>
          </a:xfrm>
        </p:grpSpPr>
        <p:grpSp>
          <p:nvGrpSpPr>
            <p:cNvPr id="56" name="群組 55">
              <a:extLst>
                <a:ext uri="{FF2B5EF4-FFF2-40B4-BE49-F238E27FC236}">
                  <a16:creationId xmlns:a16="http://schemas.microsoft.com/office/drawing/2014/main" id="{65E6F74F-2B52-4B3E-91D2-45028D92F5EC}"/>
                </a:ext>
              </a:extLst>
            </p:cNvPr>
            <p:cNvGrpSpPr/>
            <p:nvPr/>
          </p:nvGrpSpPr>
          <p:grpSpPr>
            <a:xfrm>
              <a:off x="3539489" y="1258197"/>
              <a:ext cx="5113022" cy="2479675"/>
              <a:chOff x="0" y="0"/>
              <a:chExt cx="5010740" cy="2479675"/>
            </a:xfrm>
          </p:grpSpPr>
          <p:sp>
            <p:nvSpPr>
              <p:cNvPr id="57" name="橢圓 56">
                <a:extLst>
                  <a:ext uri="{FF2B5EF4-FFF2-40B4-BE49-F238E27FC236}">
                    <a16:creationId xmlns:a16="http://schemas.microsoft.com/office/drawing/2014/main" id="{79D16DAB-9E02-4238-AF37-5548C2A2C705}"/>
                  </a:ext>
                </a:extLst>
              </p:cNvPr>
              <p:cNvSpPr/>
              <p:nvPr/>
            </p:nvSpPr>
            <p:spPr>
              <a:xfrm>
                <a:off x="0" y="1975995"/>
                <a:ext cx="498770" cy="498770"/>
              </a:xfrm>
              <a:prstGeom prst="ellipse">
                <a:avLst/>
              </a:prstGeom>
              <a:solidFill>
                <a:srgbClr val="0AE0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200">
                    <a:solidFill>
                      <a:srgbClr val="FFFFFF"/>
                    </a:solidFill>
                    <a:effectLst/>
                    <a:latin typeface="Times New Roman" panose="02020603050405020304" pitchFamily="18" charset="0"/>
                    <a:ea typeface="新細明體" panose="02020500000000000000" pitchFamily="18" charset="-120"/>
                    <a:cs typeface="新細明體" panose="02020500000000000000" pitchFamily="18" charset="-120"/>
                  </a:rPr>
                  <a:t>B</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58" name="橢圓 57">
                <a:extLst>
                  <a:ext uri="{FF2B5EF4-FFF2-40B4-BE49-F238E27FC236}">
                    <a16:creationId xmlns:a16="http://schemas.microsoft.com/office/drawing/2014/main" id="{90EBF947-DC33-4F4B-877C-645B4B779F96}"/>
                  </a:ext>
                </a:extLst>
              </p:cNvPr>
              <p:cNvSpPr/>
              <p:nvPr/>
            </p:nvSpPr>
            <p:spPr>
              <a:xfrm>
                <a:off x="498770" y="1023495"/>
                <a:ext cx="498770" cy="4987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200">
                    <a:solidFill>
                      <a:srgbClr val="FFFFFF"/>
                    </a:solidFill>
                    <a:effectLst/>
                    <a:latin typeface="Times New Roman" panose="02020603050405020304" pitchFamily="18" charset="0"/>
                    <a:ea typeface="新細明體" panose="02020500000000000000" pitchFamily="18" charset="-120"/>
                    <a:cs typeface="新細明體" panose="02020500000000000000" pitchFamily="18" charset="-120"/>
                  </a:rPr>
                  <a:t>D</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59" name="橢圓 58">
                <a:extLst>
                  <a:ext uri="{FF2B5EF4-FFF2-40B4-BE49-F238E27FC236}">
                    <a16:creationId xmlns:a16="http://schemas.microsoft.com/office/drawing/2014/main" id="{34283522-52FD-4283-8FBA-83BE30B2488D}"/>
                  </a:ext>
                </a:extLst>
              </p:cNvPr>
              <p:cNvSpPr/>
              <p:nvPr/>
            </p:nvSpPr>
            <p:spPr>
              <a:xfrm>
                <a:off x="1502070" y="1023495"/>
                <a:ext cx="498770" cy="4987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200">
                    <a:solidFill>
                      <a:srgbClr val="FFFFFF"/>
                    </a:solidFill>
                    <a:effectLst/>
                    <a:latin typeface="Times New Roman" panose="02020603050405020304" pitchFamily="18" charset="0"/>
                    <a:ea typeface="新細明體" panose="02020500000000000000" pitchFamily="18" charset="-120"/>
                    <a:cs typeface="新細明體" panose="02020500000000000000" pitchFamily="18" charset="-120"/>
                  </a:rPr>
                  <a:t>E</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60" name="橢圓 59">
                <a:extLst>
                  <a:ext uri="{FF2B5EF4-FFF2-40B4-BE49-F238E27FC236}">
                    <a16:creationId xmlns:a16="http://schemas.microsoft.com/office/drawing/2014/main" id="{C40C2BAE-77EE-4350-A050-26ABE88146BE}"/>
                  </a:ext>
                </a:extLst>
              </p:cNvPr>
              <p:cNvSpPr/>
              <p:nvPr/>
            </p:nvSpPr>
            <p:spPr>
              <a:xfrm>
                <a:off x="2505370" y="1030140"/>
                <a:ext cx="498770" cy="4987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200">
                    <a:solidFill>
                      <a:srgbClr val="FFFFFF"/>
                    </a:solidFill>
                    <a:effectLst/>
                    <a:latin typeface="Times New Roman" panose="02020603050405020304" pitchFamily="18" charset="0"/>
                    <a:ea typeface="新細明體" panose="02020500000000000000" pitchFamily="18" charset="-120"/>
                    <a:cs typeface="新細明體" panose="02020500000000000000" pitchFamily="18" charset="-120"/>
                  </a:rPr>
                  <a:t>F</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61" name="橢圓 60">
                <a:extLst>
                  <a:ext uri="{FF2B5EF4-FFF2-40B4-BE49-F238E27FC236}">
                    <a16:creationId xmlns:a16="http://schemas.microsoft.com/office/drawing/2014/main" id="{2E059EC7-4345-45D0-9733-1C524467BF88}"/>
                  </a:ext>
                </a:extLst>
              </p:cNvPr>
              <p:cNvSpPr/>
              <p:nvPr/>
            </p:nvSpPr>
            <p:spPr>
              <a:xfrm>
                <a:off x="3508670" y="1036785"/>
                <a:ext cx="498770" cy="4987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200">
                    <a:solidFill>
                      <a:srgbClr val="FFFFFF"/>
                    </a:solidFill>
                    <a:effectLst/>
                    <a:latin typeface="Times New Roman" panose="02020603050405020304" pitchFamily="18" charset="0"/>
                    <a:ea typeface="新細明體" panose="02020500000000000000" pitchFamily="18" charset="-120"/>
                    <a:cs typeface="新細明體" panose="02020500000000000000" pitchFamily="18" charset="-120"/>
                  </a:rPr>
                  <a:t>G</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62" name="橢圓 61">
                <a:extLst>
                  <a:ext uri="{FF2B5EF4-FFF2-40B4-BE49-F238E27FC236}">
                    <a16:creationId xmlns:a16="http://schemas.microsoft.com/office/drawing/2014/main" id="{A20702AF-F5DF-4EB8-9629-E5E06A0CF1CB}"/>
                  </a:ext>
                </a:extLst>
              </p:cNvPr>
              <p:cNvSpPr/>
              <p:nvPr/>
            </p:nvSpPr>
            <p:spPr>
              <a:xfrm>
                <a:off x="0" y="70995"/>
                <a:ext cx="498770" cy="498770"/>
              </a:xfrm>
              <a:prstGeom prst="ellipse">
                <a:avLst/>
              </a:prstGeom>
              <a:solidFill>
                <a:srgbClr val="0AE0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200">
                    <a:solidFill>
                      <a:srgbClr val="FFFFFF"/>
                    </a:solidFill>
                    <a:effectLst/>
                    <a:latin typeface="Times New Roman" panose="02020603050405020304" pitchFamily="18" charset="0"/>
                    <a:ea typeface="新細明體" panose="02020500000000000000" pitchFamily="18" charset="-120"/>
                    <a:cs typeface="新細明體" panose="02020500000000000000" pitchFamily="18" charset="-120"/>
                  </a:rPr>
                  <a:t>A</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63" name="橢圓 62">
                <a:extLst>
                  <a:ext uri="{FF2B5EF4-FFF2-40B4-BE49-F238E27FC236}">
                    <a16:creationId xmlns:a16="http://schemas.microsoft.com/office/drawing/2014/main" id="{E4E4871C-474A-439A-8258-C015BA96235C}"/>
                  </a:ext>
                </a:extLst>
              </p:cNvPr>
              <p:cNvSpPr/>
              <p:nvPr/>
            </p:nvSpPr>
            <p:spPr>
              <a:xfrm>
                <a:off x="997540" y="1975995"/>
                <a:ext cx="498770" cy="498770"/>
              </a:xfrm>
              <a:prstGeom prst="ellipse">
                <a:avLst/>
              </a:prstGeom>
              <a:solidFill>
                <a:srgbClr val="0AE0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200">
                    <a:solidFill>
                      <a:srgbClr val="FFFFFF"/>
                    </a:solidFill>
                    <a:effectLst/>
                    <a:latin typeface="Times New Roman" panose="02020603050405020304" pitchFamily="18" charset="0"/>
                    <a:ea typeface="新細明體" panose="02020500000000000000" pitchFamily="18" charset="-120"/>
                    <a:cs typeface="新細明體" panose="02020500000000000000" pitchFamily="18" charset="-120"/>
                  </a:rPr>
                  <a:t>C</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64" name="橢圓 63">
                <a:extLst>
                  <a:ext uri="{FF2B5EF4-FFF2-40B4-BE49-F238E27FC236}">
                    <a16:creationId xmlns:a16="http://schemas.microsoft.com/office/drawing/2014/main" id="{84925374-8F63-4448-8ADB-D04EE677644A}"/>
                  </a:ext>
                </a:extLst>
              </p:cNvPr>
              <p:cNvSpPr/>
              <p:nvPr/>
            </p:nvSpPr>
            <p:spPr>
              <a:xfrm>
                <a:off x="2000840" y="33780"/>
                <a:ext cx="498770" cy="49877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200">
                    <a:solidFill>
                      <a:srgbClr val="FFFFFF"/>
                    </a:solidFill>
                    <a:effectLst/>
                    <a:latin typeface="Times New Roman" panose="02020603050405020304" pitchFamily="18" charset="0"/>
                    <a:ea typeface="新細明體" panose="02020500000000000000" pitchFamily="18" charset="-120"/>
                    <a:cs typeface="新細明體" panose="02020500000000000000" pitchFamily="18" charset="-120"/>
                  </a:rPr>
                  <a:t>H</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65" name="橢圓 64">
                <a:extLst>
                  <a:ext uri="{FF2B5EF4-FFF2-40B4-BE49-F238E27FC236}">
                    <a16:creationId xmlns:a16="http://schemas.microsoft.com/office/drawing/2014/main" id="{29DB0623-1A3C-422C-9D05-37979C1BB91D}"/>
                  </a:ext>
                </a:extLst>
              </p:cNvPr>
              <p:cNvSpPr/>
              <p:nvPr/>
            </p:nvSpPr>
            <p:spPr>
              <a:xfrm>
                <a:off x="4007440" y="1980905"/>
                <a:ext cx="498770" cy="498770"/>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200">
                    <a:solidFill>
                      <a:srgbClr val="FFFFFF"/>
                    </a:solidFill>
                    <a:effectLst/>
                    <a:latin typeface="Times New Roman" panose="02020603050405020304" pitchFamily="18" charset="0"/>
                    <a:ea typeface="新細明體" panose="02020500000000000000" pitchFamily="18" charset="-120"/>
                    <a:cs typeface="新細明體" panose="02020500000000000000" pitchFamily="18" charset="-120"/>
                  </a:rPr>
                  <a:t>L</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66" name="橢圓 65">
                <a:extLst>
                  <a:ext uri="{FF2B5EF4-FFF2-40B4-BE49-F238E27FC236}">
                    <a16:creationId xmlns:a16="http://schemas.microsoft.com/office/drawing/2014/main" id="{883C8B6E-5AA1-4F23-BDCC-0F788B7F9984}"/>
                  </a:ext>
                </a:extLst>
              </p:cNvPr>
              <p:cNvSpPr/>
              <p:nvPr/>
            </p:nvSpPr>
            <p:spPr>
              <a:xfrm>
                <a:off x="4511970" y="1023495"/>
                <a:ext cx="498770" cy="498770"/>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200">
                    <a:solidFill>
                      <a:srgbClr val="FFFFFF"/>
                    </a:solidFill>
                    <a:effectLst/>
                    <a:latin typeface="Times New Roman" panose="02020603050405020304" pitchFamily="18" charset="0"/>
                    <a:ea typeface="新細明體" panose="02020500000000000000" pitchFamily="18" charset="-120"/>
                    <a:cs typeface="新細明體" panose="02020500000000000000" pitchFamily="18" charset="-120"/>
                  </a:rPr>
                  <a:t>K</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67" name="橢圓 66">
                <a:extLst>
                  <a:ext uri="{FF2B5EF4-FFF2-40B4-BE49-F238E27FC236}">
                    <a16:creationId xmlns:a16="http://schemas.microsoft.com/office/drawing/2014/main" id="{0E6B85C9-8AD1-48A5-A36C-5D4127694A52}"/>
                  </a:ext>
                </a:extLst>
              </p:cNvPr>
              <p:cNvSpPr/>
              <p:nvPr/>
            </p:nvSpPr>
            <p:spPr>
              <a:xfrm>
                <a:off x="4001680" y="33780"/>
                <a:ext cx="498770" cy="498770"/>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200">
                    <a:solidFill>
                      <a:srgbClr val="FFFFFF"/>
                    </a:solidFill>
                    <a:effectLst/>
                    <a:latin typeface="Times New Roman" panose="02020603050405020304" pitchFamily="18" charset="0"/>
                    <a:ea typeface="新細明體" panose="02020500000000000000" pitchFamily="18" charset="-120"/>
                    <a:cs typeface="新細明體" panose="02020500000000000000" pitchFamily="18" charset="-120"/>
                  </a:rPr>
                  <a:t>J</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sp>
            <p:nvSpPr>
              <p:cNvPr id="68" name="橢圓 67">
                <a:extLst>
                  <a:ext uri="{FF2B5EF4-FFF2-40B4-BE49-F238E27FC236}">
                    <a16:creationId xmlns:a16="http://schemas.microsoft.com/office/drawing/2014/main" id="{42A5DF34-F711-48D9-B819-4F54452F9F54}"/>
                  </a:ext>
                </a:extLst>
              </p:cNvPr>
              <p:cNvSpPr/>
              <p:nvPr/>
            </p:nvSpPr>
            <p:spPr>
              <a:xfrm>
                <a:off x="3001260" y="0"/>
                <a:ext cx="498770" cy="498770"/>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200">
                    <a:solidFill>
                      <a:srgbClr val="FFFFFF"/>
                    </a:solidFill>
                    <a:effectLst/>
                    <a:latin typeface="Times New Roman" panose="02020603050405020304" pitchFamily="18" charset="0"/>
                    <a:ea typeface="新細明體" panose="02020500000000000000" pitchFamily="18" charset="-120"/>
                    <a:cs typeface="新細明體" panose="02020500000000000000" pitchFamily="18" charset="-120"/>
                  </a:rPr>
                  <a:t>I</a:t>
                </a:r>
                <a:endParaRPr lang="zh-TW" sz="1200">
                  <a:effectLst/>
                  <a:latin typeface="新細明體" panose="02020500000000000000" pitchFamily="18" charset="-120"/>
                  <a:ea typeface="新細明體" panose="02020500000000000000" pitchFamily="18" charset="-120"/>
                  <a:cs typeface="新細明體" panose="02020500000000000000" pitchFamily="18" charset="-120"/>
                </a:endParaRPr>
              </a:p>
            </p:txBody>
          </p:sp>
          <p:cxnSp>
            <p:nvCxnSpPr>
              <p:cNvPr id="69" name="直線單箭頭接點 68">
                <a:extLst>
                  <a:ext uri="{FF2B5EF4-FFF2-40B4-BE49-F238E27FC236}">
                    <a16:creationId xmlns:a16="http://schemas.microsoft.com/office/drawing/2014/main" id="{72E91E3E-5061-4EC5-A9F9-B9F6DF7031AE}"/>
                  </a:ext>
                </a:extLst>
              </p:cNvPr>
              <p:cNvCxnSpPr/>
              <p:nvPr/>
            </p:nvCxnSpPr>
            <p:spPr>
              <a:xfrm>
                <a:off x="425727" y="496722"/>
                <a:ext cx="322428" cy="5267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0" name="直線單箭頭接點 69">
                <a:extLst>
                  <a:ext uri="{FF2B5EF4-FFF2-40B4-BE49-F238E27FC236}">
                    <a16:creationId xmlns:a16="http://schemas.microsoft.com/office/drawing/2014/main" id="{CAF64F6A-7E3A-4A26-957B-2509061BA8A4}"/>
                  </a:ext>
                </a:extLst>
              </p:cNvPr>
              <p:cNvCxnSpPr/>
              <p:nvPr/>
            </p:nvCxnSpPr>
            <p:spPr>
              <a:xfrm flipV="1">
                <a:off x="425727" y="1522265"/>
                <a:ext cx="322428" cy="5267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1" name="直線單箭頭接點 70">
                <a:extLst>
                  <a:ext uri="{FF2B5EF4-FFF2-40B4-BE49-F238E27FC236}">
                    <a16:creationId xmlns:a16="http://schemas.microsoft.com/office/drawing/2014/main" id="{FADDA47F-0630-4958-88AB-64CF13C7E924}"/>
                  </a:ext>
                </a:extLst>
              </p:cNvPr>
              <p:cNvCxnSpPr/>
              <p:nvPr/>
            </p:nvCxnSpPr>
            <p:spPr>
              <a:xfrm>
                <a:off x="997540" y="1272880"/>
                <a:ext cx="5045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2" name="直線單箭頭接點 71">
                <a:extLst>
                  <a:ext uri="{FF2B5EF4-FFF2-40B4-BE49-F238E27FC236}">
                    <a16:creationId xmlns:a16="http://schemas.microsoft.com/office/drawing/2014/main" id="{806FB32D-3566-4722-9C87-08FECB39151C}"/>
                  </a:ext>
                </a:extLst>
              </p:cNvPr>
              <p:cNvCxnSpPr/>
              <p:nvPr/>
            </p:nvCxnSpPr>
            <p:spPr>
              <a:xfrm>
                <a:off x="2000840" y="1272880"/>
                <a:ext cx="5045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3" name="直線單箭頭接點 72">
                <a:extLst>
                  <a:ext uri="{FF2B5EF4-FFF2-40B4-BE49-F238E27FC236}">
                    <a16:creationId xmlns:a16="http://schemas.microsoft.com/office/drawing/2014/main" id="{64127347-071C-403C-88DD-13AC23783255}"/>
                  </a:ext>
                </a:extLst>
              </p:cNvPr>
              <p:cNvCxnSpPr/>
              <p:nvPr/>
            </p:nvCxnSpPr>
            <p:spPr>
              <a:xfrm>
                <a:off x="3004140" y="1286170"/>
                <a:ext cx="5045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4" name="直線單箭頭接點 73">
                <a:extLst>
                  <a:ext uri="{FF2B5EF4-FFF2-40B4-BE49-F238E27FC236}">
                    <a16:creationId xmlns:a16="http://schemas.microsoft.com/office/drawing/2014/main" id="{0745187A-D344-4D7C-B266-F994F2677A81}"/>
                  </a:ext>
                </a:extLst>
              </p:cNvPr>
              <p:cNvCxnSpPr/>
              <p:nvPr/>
            </p:nvCxnSpPr>
            <p:spPr>
              <a:xfrm>
                <a:off x="4007440" y="1286170"/>
                <a:ext cx="5045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5" name="直線單箭頭接點 74">
                <a:extLst>
                  <a:ext uri="{FF2B5EF4-FFF2-40B4-BE49-F238E27FC236}">
                    <a16:creationId xmlns:a16="http://schemas.microsoft.com/office/drawing/2014/main" id="{35B9D0EA-D3EF-4964-B4D6-AF7459637471}"/>
                  </a:ext>
                </a:extLst>
              </p:cNvPr>
              <p:cNvCxnSpPr/>
              <p:nvPr/>
            </p:nvCxnSpPr>
            <p:spPr>
              <a:xfrm>
                <a:off x="2495953" y="254295"/>
                <a:ext cx="5045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6" name="直線單箭頭接點 75">
                <a:extLst>
                  <a:ext uri="{FF2B5EF4-FFF2-40B4-BE49-F238E27FC236}">
                    <a16:creationId xmlns:a16="http://schemas.microsoft.com/office/drawing/2014/main" id="{B33B7AF0-624D-4429-97CD-426D9CEC7566}"/>
                  </a:ext>
                </a:extLst>
              </p:cNvPr>
              <p:cNvCxnSpPr/>
              <p:nvPr/>
            </p:nvCxnSpPr>
            <p:spPr>
              <a:xfrm flipV="1">
                <a:off x="3934397" y="532550"/>
                <a:ext cx="316668" cy="57727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7" name="直線單箭頭接點 76">
                <a:extLst>
                  <a:ext uri="{FF2B5EF4-FFF2-40B4-BE49-F238E27FC236}">
                    <a16:creationId xmlns:a16="http://schemas.microsoft.com/office/drawing/2014/main" id="{0A0BAC18-E8D5-48DE-ADC8-5E472CC6D2C8}"/>
                  </a:ext>
                </a:extLst>
              </p:cNvPr>
              <p:cNvCxnSpPr/>
              <p:nvPr/>
            </p:nvCxnSpPr>
            <p:spPr>
              <a:xfrm>
                <a:off x="3934397" y="1462512"/>
                <a:ext cx="322428" cy="5183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8" name="直線單箭頭接點 77">
                <a:extLst>
                  <a:ext uri="{FF2B5EF4-FFF2-40B4-BE49-F238E27FC236}">
                    <a16:creationId xmlns:a16="http://schemas.microsoft.com/office/drawing/2014/main" id="{56F45B50-2994-470A-A154-F67957080B91}"/>
                  </a:ext>
                </a:extLst>
              </p:cNvPr>
              <p:cNvCxnSpPr/>
              <p:nvPr/>
            </p:nvCxnSpPr>
            <p:spPr>
              <a:xfrm flipV="1">
                <a:off x="2931097" y="498770"/>
                <a:ext cx="319548" cy="6044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9" name="直線單箭頭接點 78">
                <a:extLst>
                  <a:ext uri="{FF2B5EF4-FFF2-40B4-BE49-F238E27FC236}">
                    <a16:creationId xmlns:a16="http://schemas.microsoft.com/office/drawing/2014/main" id="{55D57D6E-99C1-40C2-B244-F820583B39B9}"/>
                  </a:ext>
                </a:extLst>
              </p:cNvPr>
              <p:cNvCxnSpPr/>
              <p:nvPr/>
            </p:nvCxnSpPr>
            <p:spPr>
              <a:xfrm flipV="1">
                <a:off x="1927797" y="532550"/>
                <a:ext cx="322428" cy="5639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0" name="直線單箭頭接點 79">
                <a:extLst>
                  <a:ext uri="{FF2B5EF4-FFF2-40B4-BE49-F238E27FC236}">
                    <a16:creationId xmlns:a16="http://schemas.microsoft.com/office/drawing/2014/main" id="{25168450-B0DE-4668-87BC-4A55670D20BB}"/>
                  </a:ext>
                </a:extLst>
              </p:cNvPr>
              <p:cNvCxnSpPr/>
              <p:nvPr/>
            </p:nvCxnSpPr>
            <p:spPr>
              <a:xfrm flipV="1">
                <a:off x="1423267" y="1522265"/>
                <a:ext cx="328188" cy="5267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3" name="文字方塊 2">
              <a:extLst>
                <a:ext uri="{FF2B5EF4-FFF2-40B4-BE49-F238E27FC236}">
                  <a16:creationId xmlns:a16="http://schemas.microsoft.com/office/drawing/2014/main" id="{03292FA4-84DF-4E20-9C0E-18E063EE70DF}"/>
                </a:ext>
              </a:extLst>
            </p:cNvPr>
            <p:cNvSpPr txBox="1"/>
            <p:nvPr/>
          </p:nvSpPr>
          <p:spPr>
            <a:xfrm>
              <a:off x="2910475" y="1380444"/>
              <a:ext cx="697230" cy="400110"/>
            </a:xfrm>
            <a:prstGeom prst="rect">
              <a:avLst/>
            </a:prstGeom>
            <a:noFill/>
          </p:spPr>
          <p:txBody>
            <a:bodyPr wrap="square" rtlCol="0">
              <a:spAutoFit/>
            </a:bodyPr>
            <a:lstStyle/>
            <a:p>
              <a:pPr algn="ctr"/>
              <a:r>
                <a:rPr lang="zh-TW" altLang="en-US" sz="2000" b="1" dirty="0"/>
                <a:t>源點</a:t>
              </a:r>
            </a:p>
          </p:txBody>
        </p:sp>
        <p:sp>
          <p:nvSpPr>
            <p:cNvPr id="31" name="文字方塊 30">
              <a:extLst>
                <a:ext uri="{FF2B5EF4-FFF2-40B4-BE49-F238E27FC236}">
                  <a16:creationId xmlns:a16="http://schemas.microsoft.com/office/drawing/2014/main" id="{FDE61D49-406F-4864-8508-CB185E329D72}"/>
                </a:ext>
              </a:extLst>
            </p:cNvPr>
            <p:cNvSpPr txBox="1"/>
            <p:nvPr/>
          </p:nvSpPr>
          <p:spPr>
            <a:xfrm>
              <a:off x="8575038" y="2337667"/>
              <a:ext cx="697230" cy="400110"/>
            </a:xfrm>
            <a:prstGeom prst="rect">
              <a:avLst/>
            </a:prstGeom>
            <a:noFill/>
          </p:spPr>
          <p:txBody>
            <a:bodyPr wrap="square" rtlCol="0">
              <a:spAutoFit/>
            </a:bodyPr>
            <a:lstStyle/>
            <a:p>
              <a:pPr algn="ctr"/>
              <a:r>
                <a:rPr lang="zh-TW" altLang="en-US" sz="2000" b="1" dirty="0"/>
                <a:t>匯點</a:t>
              </a:r>
            </a:p>
          </p:txBody>
        </p:sp>
        <p:sp>
          <p:nvSpPr>
            <p:cNvPr id="32" name="文字方塊 31">
              <a:extLst>
                <a:ext uri="{FF2B5EF4-FFF2-40B4-BE49-F238E27FC236}">
                  <a16:creationId xmlns:a16="http://schemas.microsoft.com/office/drawing/2014/main" id="{77D016D3-919E-49C2-9D06-287628BF26E4}"/>
                </a:ext>
              </a:extLst>
            </p:cNvPr>
            <p:cNvSpPr txBox="1"/>
            <p:nvPr/>
          </p:nvSpPr>
          <p:spPr>
            <a:xfrm>
              <a:off x="5159252" y="2917549"/>
              <a:ext cx="1055952" cy="400110"/>
            </a:xfrm>
            <a:prstGeom prst="rect">
              <a:avLst/>
            </a:prstGeom>
            <a:noFill/>
          </p:spPr>
          <p:txBody>
            <a:bodyPr wrap="square" rtlCol="0">
              <a:spAutoFit/>
            </a:bodyPr>
            <a:lstStyle/>
            <a:p>
              <a:pPr algn="ctr"/>
              <a:r>
                <a:rPr lang="zh-TW" altLang="en-US" sz="2000" b="1" dirty="0"/>
                <a:t>連結線</a:t>
              </a:r>
            </a:p>
          </p:txBody>
        </p:sp>
      </p:grpSp>
    </p:spTree>
    <p:extLst>
      <p:ext uri="{BB962C8B-B14F-4D97-AF65-F5344CB8AC3E}">
        <p14:creationId xmlns:p14="http://schemas.microsoft.com/office/powerpoint/2010/main" val="1797256497"/>
      </p:ext>
    </p:extLst>
  </p:cSld>
  <p:clrMapOvr>
    <a:masterClrMapping/>
  </p:clrMapOvr>
</p:sld>
</file>

<file path=ppt/theme/theme1.xml><?xml version="1.0" encoding="utf-8"?>
<a:theme xmlns:a="http://schemas.openxmlformats.org/drawingml/2006/main" name="徽章">
  <a:themeElements>
    <a:clrScheme name="徽章">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徽章">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徽章">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徽章</Template>
  <TotalTime>1780</TotalTime>
  <Words>5878</Words>
  <Application>Microsoft Office PowerPoint</Application>
  <PresentationFormat>寬螢幕</PresentationFormat>
  <Paragraphs>444</Paragraphs>
  <Slides>29</Slides>
  <Notes>25</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29</vt:i4>
      </vt:variant>
    </vt:vector>
  </HeadingPairs>
  <TitlesOfParts>
    <vt:vector size="40" baseType="lpstr">
      <vt:lpstr>휴먼매직체</vt:lpstr>
      <vt:lpstr>微軟正黑體</vt:lpstr>
      <vt:lpstr>新細明體</vt:lpstr>
      <vt:lpstr>標楷體</vt:lpstr>
      <vt:lpstr>Arial</vt:lpstr>
      <vt:lpstr>Calibri</vt:lpstr>
      <vt:lpstr>Gill Sans MT</vt:lpstr>
      <vt:lpstr>Impact</vt:lpstr>
      <vt:lpstr>Kunstler Script</vt:lpstr>
      <vt:lpstr>Times New Roman</vt:lpstr>
      <vt:lpstr>徽章</vt:lpstr>
      <vt:lpstr>PowerPoint 簡報</vt:lpstr>
      <vt:lpstr>PowerPoint 簡報</vt:lpstr>
      <vt:lpstr>研究背景與動機</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家豪 張</dc:creator>
  <cp:lastModifiedBy>家豪 張</cp:lastModifiedBy>
  <cp:revision>109</cp:revision>
  <dcterms:created xsi:type="dcterms:W3CDTF">2019-06-05T07:45:04Z</dcterms:created>
  <dcterms:modified xsi:type="dcterms:W3CDTF">2019-07-19T05:43:31Z</dcterms:modified>
</cp:coreProperties>
</file>