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C5E7B13C-92A4-4FDA-BB99-7A628A4D1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Polynomial and Identity</a:t>
          </a:r>
        </a:p>
      </dgm:t>
    </dgm:pt>
    <dgm:pt modelId="{0EE029B9-D159-4482-9F92-E3CAB57609CE}" type="parTrans" cxnId="{A93CDC1B-6EF6-42C0-A3BE-CCCD486E02FB}">
      <dgm:prSet/>
      <dgm:spPr/>
      <dgm:t>
        <a:bodyPr/>
        <a:lstStyle/>
        <a:p>
          <a:endParaRPr lang="en-SG"/>
        </a:p>
      </dgm:t>
    </dgm:pt>
    <dgm:pt modelId="{68BD4E24-5C75-488B-8EDE-61F0DBFEBA8B}" type="sibTrans" cxnId="{A93CDC1B-6EF6-42C0-A3BE-CCCD486E02FB}">
      <dgm:prSet/>
      <dgm:spPr/>
      <dgm:t>
        <a:bodyPr/>
        <a:lstStyle/>
        <a:p>
          <a:endParaRPr lang="en-SG"/>
        </a:p>
      </dgm:t>
    </dgm:pt>
    <dgm:pt modelId="{76D68E9A-6CF9-45D3-AD4F-D25F427AB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 Division</a:t>
          </a:r>
          <a:endParaRPr lang="en-US" dirty="0"/>
        </a:p>
      </dgm:t>
    </dgm:pt>
    <dgm:pt modelId="{515BE0E4-3361-457E-A968-2D4443D0BD82}" type="parTrans" cxnId="{928EA5A0-279C-43C0-9370-79D8925C3559}">
      <dgm:prSet/>
      <dgm:spPr/>
      <dgm:t>
        <a:bodyPr/>
        <a:lstStyle/>
        <a:p>
          <a:endParaRPr lang="en-SG"/>
        </a:p>
      </dgm:t>
    </dgm:pt>
    <dgm:pt modelId="{1ACEE9D4-35D3-4D2F-8D2E-B4B1E52275A2}" type="sibTrans" cxnId="{928EA5A0-279C-43C0-9370-79D8925C3559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3"/>
      <dgm:spPr/>
    </dgm:pt>
    <dgm:pt modelId="{56D57797-1E1F-4430-8E90-0AC038407FE9}" type="pres">
      <dgm:prSet presAssocID="{1FBB8512-3B13-4445-A7F6-D1E43E38A5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3">
        <dgm:presLayoutVars>
          <dgm:chMax val="0"/>
          <dgm:chPref val="0"/>
        </dgm:presLayoutVars>
      </dgm:prSet>
      <dgm:spPr/>
    </dgm:pt>
    <dgm:pt modelId="{AA795C2C-CDD3-483A-87C7-D41E04469B2D}" type="pres">
      <dgm:prSet presAssocID="{DDF349DC-0425-424D-9582-C54A9D11F8DC}" presName="sibTrans" presStyleCnt="0"/>
      <dgm:spPr/>
    </dgm:pt>
    <dgm:pt modelId="{5AAC686A-B748-48ED-B2C1-1DED89EBF18F}" type="pres">
      <dgm:prSet presAssocID="{C5E7B13C-92A4-4FDA-BB99-7A628A4D1CAF}" presName="compNode" presStyleCnt="0"/>
      <dgm:spPr/>
    </dgm:pt>
    <dgm:pt modelId="{DBDC13F0-EEB5-4130-B595-9C69101DC7CA}" type="pres">
      <dgm:prSet presAssocID="{C5E7B13C-92A4-4FDA-BB99-7A628A4D1CAF}" presName="bgRect" presStyleLbl="bgShp" presStyleIdx="1" presStyleCnt="3"/>
      <dgm:spPr/>
    </dgm:pt>
    <dgm:pt modelId="{408927A2-72F4-429D-9123-33BD0A279C31}" type="pres">
      <dgm:prSet presAssocID="{C5E7B13C-92A4-4FDA-BB99-7A628A4D1CAF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54B77B4-2F5E-446D-99EA-7528CAAAF055}" type="pres">
      <dgm:prSet presAssocID="{C5E7B13C-92A4-4FDA-BB99-7A628A4D1CAF}" presName="spaceRect" presStyleCnt="0"/>
      <dgm:spPr/>
    </dgm:pt>
    <dgm:pt modelId="{7B186D5E-E4B5-4109-91C9-6C0E461DB3FB}" type="pres">
      <dgm:prSet presAssocID="{C5E7B13C-92A4-4FDA-BB99-7A628A4D1CAF}" presName="parTx" presStyleLbl="revTx" presStyleIdx="1" presStyleCnt="3">
        <dgm:presLayoutVars>
          <dgm:chMax val="0"/>
          <dgm:chPref val="0"/>
        </dgm:presLayoutVars>
      </dgm:prSet>
      <dgm:spPr/>
    </dgm:pt>
    <dgm:pt modelId="{76EDE9AC-5B45-4F47-8805-F7AF28BDF319}" type="pres">
      <dgm:prSet presAssocID="{68BD4E24-5C75-488B-8EDE-61F0DBFEBA8B}" presName="sibTrans" presStyleCnt="0"/>
      <dgm:spPr/>
    </dgm:pt>
    <dgm:pt modelId="{6D089BB0-2F4E-4C5D-A3DB-D93C83A947B7}" type="pres">
      <dgm:prSet presAssocID="{76D68E9A-6CF9-45D3-AD4F-D25F427AB4DB}" presName="compNode" presStyleCnt="0"/>
      <dgm:spPr/>
    </dgm:pt>
    <dgm:pt modelId="{7CBB7D7F-C91B-4594-A8A4-F4081A23B35A}" type="pres">
      <dgm:prSet presAssocID="{76D68E9A-6CF9-45D3-AD4F-D25F427AB4DB}" presName="bgRect" presStyleLbl="bgShp" presStyleIdx="2" presStyleCnt="3"/>
      <dgm:spPr/>
    </dgm:pt>
    <dgm:pt modelId="{A856EA1D-1525-475D-AA52-0A5610688712}" type="pres">
      <dgm:prSet presAssocID="{76D68E9A-6CF9-45D3-AD4F-D25F427AB4DB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4DB8-24F0-478D-86FC-6C111292437D}" type="pres">
      <dgm:prSet presAssocID="{76D68E9A-6CF9-45D3-AD4F-D25F427AB4DB}" presName="spaceRect" presStyleCnt="0"/>
      <dgm:spPr/>
    </dgm:pt>
    <dgm:pt modelId="{7CC5ABDA-88AE-4FB7-B036-8D8E9E31E4D9}" type="pres">
      <dgm:prSet presAssocID="{76D68E9A-6CF9-45D3-AD4F-D25F427AB4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6E814-2FDD-40F4-A398-074B7B6A3C0F}" type="presOf" srcId="{C5E7B13C-92A4-4FDA-BB99-7A628A4D1CAF}" destId="{7B186D5E-E4B5-4109-91C9-6C0E461DB3FB}" srcOrd="0" destOrd="0" presId="urn:microsoft.com/office/officeart/2018/2/layout/IconVerticalSolidList"/>
    <dgm:cxn modelId="{A93CDC1B-6EF6-42C0-A3BE-CCCD486E02FB}" srcId="{DC849BD1-C5EF-4D76-8085-495EB0099CFA}" destId="{C5E7B13C-92A4-4FDA-BB99-7A628A4D1CAF}" srcOrd="1" destOrd="0" parTransId="{0EE029B9-D159-4482-9F92-E3CAB57609CE}" sibTransId="{68BD4E24-5C75-488B-8EDE-61F0DBFEBA8B}"/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904BD030-0E4E-46E5-A8E4-31F420FFE526}" type="presOf" srcId="{76D68E9A-6CF9-45D3-AD4F-D25F427AB4DB}" destId="{7CC5ABDA-88AE-4FB7-B036-8D8E9E31E4D9}" srcOrd="0" destOrd="0" presId="urn:microsoft.com/office/officeart/2018/2/layout/IconVerticalSolidList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928EA5A0-279C-43C0-9370-79D8925C3559}" srcId="{DC849BD1-C5EF-4D76-8085-495EB0099CFA}" destId="{76D68E9A-6CF9-45D3-AD4F-D25F427AB4DB}" srcOrd="2" destOrd="0" parTransId="{515BE0E4-3361-457E-A968-2D4443D0BD82}" sibTransId="{1ACEE9D4-35D3-4D2F-8D2E-B4B1E52275A2}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0F3E5458-EECA-4FA2-97C1-EB2C233F369E}" type="presParOf" srcId="{79BA38A1-DFD7-4B22-AB38-856210F2E67A}" destId="{AA795C2C-CDD3-483A-87C7-D41E04469B2D}" srcOrd="1" destOrd="0" presId="urn:microsoft.com/office/officeart/2018/2/layout/IconVerticalSolidList"/>
    <dgm:cxn modelId="{E92F3A25-5EE3-4ECF-9510-D8760D81C2E7}" type="presParOf" srcId="{79BA38A1-DFD7-4B22-AB38-856210F2E67A}" destId="{5AAC686A-B748-48ED-B2C1-1DED89EBF18F}" srcOrd="2" destOrd="0" presId="urn:microsoft.com/office/officeart/2018/2/layout/IconVerticalSolidList"/>
    <dgm:cxn modelId="{A780A1D9-2D80-4B83-8D3E-605368865739}" type="presParOf" srcId="{5AAC686A-B748-48ED-B2C1-1DED89EBF18F}" destId="{DBDC13F0-EEB5-4130-B595-9C69101DC7CA}" srcOrd="0" destOrd="0" presId="urn:microsoft.com/office/officeart/2018/2/layout/IconVerticalSolidList"/>
    <dgm:cxn modelId="{1173C16A-6F52-4C57-AF1A-20A1FED73B92}" type="presParOf" srcId="{5AAC686A-B748-48ED-B2C1-1DED89EBF18F}" destId="{408927A2-72F4-429D-9123-33BD0A279C31}" srcOrd="1" destOrd="0" presId="urn:microsoft.com/office/officeart/2018/2/layout/IconVerticalSolidList"/>
    <dgm:cxn modelId="{EC2427C6-B7B8-4F5F-865D-D5B215B015BD}" type="presParOf" srcId="{5AAC686A-B748-48ED-B2C1-1DED89EBF18F}" destId="{554B77B4-2F5E-446D-99EA-7528CAAAF055}" srcOrd="2" destOrd="0" presId="urn:microsoft.com/office/officeart/2018/2/layout/IconVerticalSolidList"/>
    <dgm:cxn modelId="{F1C6F663-FEDF-41BD-876E-D391F682D23E}" type="presParOf" srcId="{5AAC686A-B748-48ED-B2C1-1DED89EBF18F}" destId="{7B186D5E-E4B5-4109-91C9-6C0E461DB3FB}" srcOrd="3" destOrd="0" presId="urn:microsoft.com/office/officeart/2018/2/layout/IconVerticalSolidList"/>
    <dgm:cxn modelId="{F6657B78-CB44-4A16-9CFF-F56A8C49005D}" type="presParOf" srcId="{79BA38A1-DFD7-4B22-AB38-856210F2E67A}" destId="{76EDE9AC-5B45-4F47-8805-F7AF28BDF319}" srcOrd="3" destOrd="0" presId="urn:microsoft.com/office/officeart/2018/2/layout/IconVerticalSolidList"/>
    <dgm:cxn modelId="{91A0A0B8-74EE-4076-BD12-233429292E38}" type="presParOf" srcId="{79BA38A1-DFD7-4B22-AB38-856210F2E67A}" destId="{6D089BB0-2F4E-4C5D-A3DB-D93C83A947B7}" srcOrd="4" destOrd="0" presId="urn:microsoft.com/office/officeart/2018/2/layout/IconVerticalSolidList"/>
    <dgm:cxn modelId="{08522640-DBDA-4B2F-B827-175FB0480110}" type="presParOf" srcId="{6D089BB0-2F4E-4C5D-A3DB-D93C83A947B7}" destId="{7CBB7D7F-C91B-4594-A8A4-F4081A23B35A}" srcOrd="0" destOrd="0" presId="urn:microsoft.com/office/officeart/2018/2/layout/IconVerticalSolidList"/>
    <dgm:cxn modelId="{BA80649E-087A-4271-9C6C-66F97E4293DE}" type="presParOf" srcId="{6D089BB0-2F4E-4C5D-A3DB-D93C83A947B7}" destId="{A856EA1D-1525-475D-AA52-0A5610688712}" srcOrd="1" destOrd="0" presId="urn:microsoft.com/office/officeart/2018/2/layout/IconVerticalSolidList"/>
    <dgm:cxn modelId="{71DDBE74-C266-452B-8244-524CED3D699B}" type="presParOf" srcId="{6D089BB0-2F4E-4C5D-A3DB-D93C83A947B7}" destId="{EE014DB8-24F0-478D-86FC-6C111292437D}" srcOrd="2" destOrd="0" presId="urn:microsoft.com/office/officeart/2018/2/layout/IconVerticalSolidList"/>
    <dgm:cxn modelId="{C8B66DB2-4503-4CC3-BF95-FD65195F70C1}" type="presParOf" srcId="{6D089BB0-2F4E-4C5D-A3DB-D93C83A947B7}" destId="{7CC5ABDA-88AE-4FB7-B036-8D8E9E31E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</a:t>
          </a:r>
        </a:p>
      </dsp:txBody>
      <dsp:txXfrm>
        <a:off x="1435590" y="531"/>
        <a:ext cx="9080009" cy="1242935"/>
      </dsp:txXfrm>
    </dsp:sp>
    <dsp:sp modelId="{DBDC13F0-EEB5-4130-B595-9C69101DC7C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8927A2-72F4-429D-9123-33BD0A279C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86D5E-E4B5-4109-91C9-6C0E461DB3F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Polynomial and Identity</a:t>
          </a:r>
        </a:p>
      </dsp:txBody>
      <dsp:txXfrm>
        <a:off x="1435590" y="1554201"/>
        <a:ext cx="9080009" cy="1242935"/>
      </dsp:txXfrm>
    </dsp:sp>
    <dsp:sp modelId="{7CBB7D7F-C91B-4594-A8A4-F4081A23B35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56EA1D-1525-475D-AA52-0A561068871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C5ABDA-88AE-4FB7-B036-8D8E9E31E4D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Long Division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7DD16-D1A7-4BCB-8CDE-0A7BC982E3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6A0DA-589C-4EA9-9950-5B41C64579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E2221-CB59-44D7-9A51-4B3BD70066F6}" type="datetimeFigureOut">
              <a:rPr lang="en-SG" smtClean="0"/>
              <a:t>7/10/2021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84CC-133F-48FC-9A5D-FA5B00DB1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49F0F-2C3D-4C14-A35D-6E3CDDAAD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6FC4C-3E27-4AAE-97AF-9D84038B6E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7/10/2021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 = 2 or y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01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 = -5, b = 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09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 = 2, b = -4 , c =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71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SG" dirty="0"/>
              <a:t>Quotient = 3x^2 + 7x +1, remainder = 4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Quotient = 2x^2 - x +1, remainder =-1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Quotient = -x^4 + x^3 –x^2 + x - 1, remainder =4</a:t>
            </a:r>
          </a:p>
          <a:p>
            <a:pPr marL="228600" indent="-228600">
              <a:buAutoNum type="arabicPeriod"/>
            </a:pPr>
            <a:endParaRPr lang="en-SG" dirty="0"/>
          </a:p>
          <a:p>
            <a:pPr marL="228600" indent="-228600"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D421D-E840-4A30-AB69-6D577F4BDF2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23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CF24-2603-4BD8-BB3E-D0C142FE4A13}" type="datetime1">
              <a:rPr lang="en-SG" smtClean="0"/>
              <a:t>7/10/2021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3BF-8F64-40E8-8FFA-46A56D337AE2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9E46-0031-47D1-A5E0-555A8C6B5435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E7C1-05E7-4652-B9EB-CA8CE8C71350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7D42-ACAA-482C-9290-B197B16C88BB}" type="datetime1">
              <a:rPr lang="en-SG" smtClean="0"/>
              <a:t>7/10/2021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F097-91C2-4AAC-8CC4-A41D5891FFAD}" type="datetime1">
              <a:rPr lang="en-SG" smtClean="0"/>
              <a:t>7/10/2021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10B-9CB9-4632-A9E8-31568C1803B9}" type="datetime1">
              <a:rPr lang="en-SG" smtClean="0"/>
              <a:t>7/10/2021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B37-76B1-41F2-BD43-65A73EBD42BA}" type="datetime1">
              <a:rPr lang="en-SG" smtClean="0"/>
              <a:t>7/10/2021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E49-B6F3-4F5E-A95E-4B7F2C74C191}" type="datetime1">
              <a:rPr lang="en-SG" smtClean="0"/>
              <a:t>7/10/2021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49A1-C403-4E64-A7E9-565DFC05B90B}" type="datetime1">
              <a:rPr lang="en-SG" smtClean="0"/>
              <a:t>7/10/2021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CC55-C4C3-4483-92A3-DC355CD1B276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357EF4-82C4-494A-9A67-0D465A8B8E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553" y="197844"/>
            <a:ext cx="660647" cy="6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A-math </a:t>
            </a:r>
            <a:br>
              <a:rPr lang="en-SG"/>
            </a:br>
            <a:r>
              <a:rPr lang="en-SG"/>
              <a:t>Polynomial  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2C1-D491-4B04-8C70-3DFA79DDDE41}" type="datetime1">
              <a:rPr lang="en-SG" smtClean="0"/>
              <a:t>7/10/2021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009C-9510-401E-9A75-6C6B581B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Another harder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B47B8-85DA-4FA5-A1ED-6DD301054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Given the following identity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−2=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Find A, B and C</a:t>
                </a:r>
              </a:p>
              <a:p>
                <a:pPr>
                  <a:buFontTx/>
                  <a:buChar char="-"/>
                </a:pPr>
                <a:r>
                  <a:rPr lang="en-SG" dirty="0"/>
                  <a:t>Similarly, we can sub x = 0 and therefore eliminating the A, which allows us to get the B (as we have known C)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−2=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−2=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B47B8-85DA-4FA5-A1ED-6DD301054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3469-228C-4267-BFCC-D0C8E034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32EC-85F2-4303-A19D-0AB71517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096-E1CB-48A3-B1BD-EEF16EB6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41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009C-9510-401E-9A75-6C6B581B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Another harder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B47B8-85DA-4FA5-A1ED-6DD301054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Given the following identity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−2=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Find A, B and C</a:t>
                </a:r>
              </a:p>
              <a:p>
                <a:pPr>
                  <a:buFontTx/>
                  <a:buChar char="-"/>
                </a:pPr>
                <a:r>
                  <a:rPr lang="en-SG" dirty="0"/>
                  <a:t>Finally, comparing the coefficient, we would get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−2=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−2=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B47B8-85DA-4FA5-A1ED-6DD301054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3469-228C-4267-BFCC-D0C8E034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32EC-85F2-4303-A19D-0AB71517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096-E1CB-48A3-B1BD-EEF16EB6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87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009C-9510-401E-9A75-6C6B581B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Another harder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B47B8-85DA-4FA5-A1ED-6DD301054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Given the following identity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−2=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Find A, B and C</a:t>
                </a:r>
              </a:p>
              <a:p>
                <a:pPr>
                  <a:buFontTx/>
                  <a:buChar char="-"/>
                </a:pPr>
                <a:r>
                  <a:rPr lang="en-SG" dirty="0"/>
                  <a:t>Finally, comparing the coefficient, we would get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−2=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−2=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(why I know that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is A ? Because the only way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SG" dirty="0"/>
                  <a:t> is by multiplying </a:t>
                </a:r>
                <a:r>
                  <a:rPr lang="en-SG" b="1" dirty="0" err="1"/>
                  <a:t>Ax</a:t>
                </a:r>
                <a:r>
                  <a:rPr lang="en-SG" b="1" dirty="0"/>
                  <a:t>, x and x 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B47B8-85DA-4FA5-A1ED-6DD301054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 b="-2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3469-228C-4267-BFCC-D0C8E034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32EC-85F2-4303-A19D-0AB71517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096-E1CB-48A3-B1BD-EEF16EB6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5549AC-9A20-47BB-B59A-B5E4509E44CA}"/>
              </a:ext>
            </a:extLst>
          </p:cNvPr>
          <p:cNvCxnSpPr/>
          <p:nvPr/>
        </p:nvCxnSpPr>
        <p:spPr>
          <a:xfrm flipH="1" flipV="1">
            <a:off x="4798243" y="4204355"/>
            <a:ext cx="725864" cy="143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DEABA5-B0AB-466E-A9F1-219FF9566E9D}"/>
              </a:ext>
            </a:extLst>
          </p:cNvPr>
          <p:cNvCxnSpPr>
            <a:cxnSpLocks/>
          </p:cNvCxnSpPr>
          <p:nvPr/>
        </p:nvCxnSpPr>
        <p:spPr>
          <a:xfrm flipH="1" flipV="1">
            <a:off x="5901179" y="4204355"/>
            <a:ext cx="201105" cy="152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2B1BB-8944-495F-BD6B-C3EA7869D75A}"/>
              </a:ext>
            </a:extLst>
          </p:cNvPr>
          <p:cNvCxnSpPr>
            <a:cxnSpLocks/>
          </p:cNvCxnSpPr>
          <p:nvPr/>
        </p:nvCxnSpPr>
        <p:spPr>
          <a:xfrm flipH="1" flipV="1">
            <a:off x="7136091" y="4204355"/>
            <a:ext cx="105268" cy="158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4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EC9F-E21A-4C2E-B918-9949DDE8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8A1A3-76C6-46B1-AB41-A7F9A7444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Try to find the value of</a:t>
                </a:r>
                <a:r>
                  <a:rPr lang="en-SG" i="1" dirty="0"/>
                  <a:t> a </a:t>
                </a:r>
                <a:r>
                  <a:rPr lang="en-SG" dirty="0"/>
                  <a:t>and </a:t>
                </a:r>
                <a:r>
                  <a:rPr lang="en-SG" i="1" dirty="0"/>
                  <a:t>b </a:t>
                </a:r>
                <a:r>
                  <a:rPr lang="en-SG" dirty="0"/>
                  <a:t>in the following equation</a:t>
                </a:r>
              </a:p>
              <a:p>
                <a:pPr marL="0" indent="0">
                  <a:buNone/>
                </a:pPr>
                <a:endParaRPr lang="en-SG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−5=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Hint: remember than Q(x) is a polynomial, therefore you must substitute the suitable value for x to eliminate Q(x)</a:t>
                </a:r>
              </a:p>
              <a:p>
                <a:pPr>
                  <a:buFontTx/>
                  <a:buChar char="-"/>
                </a:pPr>
                <a:r>
                  <a:rPr lang="en-SG" dirty="0"/>
                  <a:t>Since there are two variables, you must have at least two equations</a:t>
                </a:r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8A1A3-76C6-46B1-AB41-A7F9A7444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833B-63F0-4304-B4F0-29AA030B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9E5F-2445-4433-A747-FD5895DA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3C2C-2DC9-4A92-9072-20F7DCAF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03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33F2-D0FF-4DBA-B871-7D97F56E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More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3585C-51AA-4B0E-AEC5-CCDDB587C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Given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+9=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SG" b="0" dirty="0"/>
              </a:p>
              <a:p>
                <a:pPr marL="0" indent="0">
                  <a:buNone/>
                </a:pPr>
                <a:r>
                  <a:rPr lang="en-SG" dirty="0"/>
                  <a:t>Find the values of A, B and C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- Again here, try to substitute with the suitable values for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3585C-51AA-4B0E-AEC5-CCDDB587C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80BA-A3B0-496C-9D3B-B4B47EC9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82B5-4B2D-4140-9544-4764E122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C243-69E1-42EB-A16A-37C1BCDC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34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684E-8AAD-4433-8985-802956D0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SG" sz="4100">
                <a:solidFill>
                  <a:schemeClr val="bg1"/>
                </a:solidFill>
              </a:rPr>
              <a:t>Long Division (Polynomial)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066E-7D6A-45EE-8055-BFF5861E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SG" sz="2000">
                <a:solidFill>
                  <a:schemeClr val="bg1">
                    <a:alpha val="60000"/>
                  </a:schemeClr>
                </a:solidFill>
              </a:rPr>
              <a:t>When you are in primary school, how do you usually do division? I bet you are using this repeated division method! (not using calculator like now) </a:t>
            </a:r>
          </a:p>
          <a:p>
            <a:pPr marL="0" indent="0">
              <a:buNone/>
            </a:pPr>
            <a:endParaRPr lang="en-SG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26" name="Picture 2" descr="Long Division - Lessons - Blendspace">
            <a:extLst>
              <a:ext uri="{FF2B5EF4-FFF2-40B4-BE49-F238E27FC236}">
                <a16:creationId xmlns:a16="http://schemas.microsoft.com/office/drawing/2014/main" id="{768BF115-6D84-4940-9118-6018183E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677510"/>
            <a:ext cx="6014185" cy="55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DFD3-E072-406D-9DE3-82A2D5CC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762" y="6375679"/>
            <a:ext cx="2624400" cy="348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2571C02-29BE-4DBA-80B8-BB8C37D10079}" type="datetime1">
              <a:rPr lang="en-SG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7/10/2021</a:t>
            </a:fld>
            <a:endParaRPr lang="en-SG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A1CB-087E-41C3-A510-0947A8F6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15803" y="6375679"/>
            <a:ext cx="4450156" cy="345796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SG">
                <a:solidFill>
                  <a:schemeClr val="tx1">
                    <a:alpha val="60000"/>
                  </a:schemeClr>
                </a:solidFill>
              </a:rPr>
              <a:t>SJL/AMath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00A9-A3BE-40D9-B4DA-730CCCA6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5474" y="6375679"/>
            <a:ext cx="1059763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A9AAEA-7081-4BCC-A862-1D5154AE1B90}" type="slidenum">
              <a:rPr lang="en-SG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SG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C05-67B4-417E-ABF8-0F84303C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Long division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E291-90B1-40E2-9AA8-634FC483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Actually, this long division idea is extensible even to algebra!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A778-6048-49F6-A2EF-FD602198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6350-F20F-4F2E-852D-B784EFAF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08A4-39B8-4B36-91B4-C9BC56CA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16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D56A9-0298-40E9-B7E3-C7F897F1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45" y="2395408"/>
            <a:ext cx="9960990" cy="33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3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E4BC-FAFF-41A3-9356-FB80A69C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Long Division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0BB4D2-AF3B-4799-8713-5A2240B47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604" y="1690688"/>
            <a:ext cx="6448771" cy="42909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8D18-EA42-4D3E-9AA7-7AB965EA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C9B1-B342-4DD7-AF6A-2339360E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6879-7064-45EB-AEE6-ABA703C8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33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658E-6C16-4FE5-BD3D-59D53FFA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Long Division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B0997C-C47C-4003-B2F0-5C316A03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62" y="1819050"/>
            <a:ext cx="6939913" cy="43198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C667-791B-46ED-BEB3-99DBE4C4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D592-BC89-4629-9646-A326F118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1B3EB-82A1-4583-8D98-EF379980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72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8FA4-D12C-490D-9785-43EDAC56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Long Division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43A1D-72B4-4926-8C43-2ADB71353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45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G" dirty="0"/>
                  <a:t>Therefore, the final result is dividend (the one being divided) = quotient * divisor + </a:t>
                </a:r>
                <a:r>
                  <a:rPr lang="en-SG" b="1" i="1" dirty="0"/>
                  <a:t>remainder  </a:t>
                </a:r>
              </a:p>
              <a:p>
                <a:r>
                  <a:rPr lang="en-SG" dirty="0"/>
                  <a:t>Similar to 5 / 2 = 2 remainder 1, the remainder of long division is not always 0! And you should be aware of this fact!</a:t>
                </a:r>
              </a:p>
              <a:p>
                <a:r>
                  <a:rPr lang="en-SG" dirty="0"/>
                  <a:t>E.g. In this long division, the remainder is 8 and therefore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16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+7=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43A1D-72B4-4926-8C43-2ADB71353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4500" cy="4351338"/>
              </a:xfrm>
              <a:blipFill>
                <a:blip r:embed="rId2"/>
                <a:stretch>
                  <a:fillRect l="-1987" t="-3361" r="-49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66A7-9CB0-4BFA-B87E-91A9C7AA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9568-1A07-4875-B206-816EAB04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3AE1-63BD-4E48-96F0-343F4B86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19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3EB1A-A990-4A2F-B284-BC3035E8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950" y="1825625"/>
            <a:ext cx="4605525" cy="39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941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BF4-4AF5-4425-9E6E-DF187B46E721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8FBE-8FD4-4BF8-B951-11FB27E6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176DC-7F89-45D7-A910-09C505028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Do the following long division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+3  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𝑑𝑖𝑣𝑖𝑑𝑒𝑑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SG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𝑑𝑖𝑣𝑖𝑑𝑒𝑑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endParaRPr lang="en-SG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−1  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𝑑𝑖𝑣𝑖𝑑𝑒𝑑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5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SG" dirty="0"/>
              </a:p>
              <a:p>
                <a:pPr marL="514350" indent="-514350">
                  <a:buFont typeface="+mj-lt"/>
                  <a:buAutoNum type="arabicPeriod"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176DC-7F89-45D7-A910-09C505028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744B-0BCD-4E40-BDEA-B1DB469A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AB14-7A98-46A7-800E-E68EDA6E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6911-104F-475A-8832-81942960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396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808D-1B07-441F-A161-7C55864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EF8E2-1205-4C01-BC62-8D578652A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Last week, we have learnt about solving 3 variables using substitution methods </a:t>
                </a:r>
              </a:p>
              <a:p>
                <a:r>
                  <a:rPr lang="en-SG" dirty="0"/>
                  <a:t>Also, we have learnt how to factorize the more general form of quadratic equation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As an exercise, try to solve these simultaneous equations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EF8E2-1205-4C01-BC62-8D578652A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D717-DFE3-4F2C-917F-F32F2741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0030-7C16-4508-9926-A967AD04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0229-66DE-4E4E-9B28-93E1CFB5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52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47D2-751F-449D-BF01-D4B3DE6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Polynomial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5DC65-E74E-4378-B1DA-36B5E872D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dirty="0"/>
                  <a:t>While we have studied quadratic expression, in general, the power of x is not confined to 2, it can be raised to an even higher power</a:t>
                </a:r>
              </a:p>
              <a:p>
                <a:r>
                  <a:rPr lang="en-SG" dirty="0"/>
                  <a:t>Therefore, to be generalized, we have </a:t>
                </a:r>
                <a:r>
                  <a:rPr lang="en-SG" b="1" dirty="0"/>
                  <a:t>polynomial</a:t>
                </a:r>
              </a:p>
              <a:p>
                <a:r>
                  <a:rPr lang="en-SG" dirty="0"/>
                  <a:t>Polynomial in </a:t>
                </a:r>
                <a:r>
                  <a:rPr lang="en-SG" i="1" dirty="0"/>
                  <a:t>x </a:t>
                </a:r>
                <a:r>
                  <a:rPr lang="en-SG" dirty="0"/>
                  <a:t>is a mathematical expression of a </a:t>
                </a:r>
                <a:r>
                  <a:rPr lang="en-SG" b="1" i="1" dirty="0"/>
                  <a:t>sum</a:t>
                </a:r>
                <a:r>
                  <a:rPr lang="en-SG" dirty="0"/>
                  <a:t> of terms, each of the form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dirty="0"/>
                  <a:t>, where n is a </a:t>
                </a:r>
                <a:r>
                  <a:rPr lang="en-SG" b="1" i="1" dirty="0"/>
                  <a:t>non-negative integer </a:t>
                </a:r>
              </a:p>
              <a:p>
                <a:r>
                  <a:rPr lang="en-SG" dirty="0"/>
                  <a:t>Its usually denoted by </a:t>
                </a:r>
                <a:r>
                  <a:rPr lang="en-SG" b="1" dirty="0"/>
                  <a:t>f(x) </a:t>
                </a:r>
                <a:endParaRPr lang="en-SG" b="1" i="1" dirty="0"/>
              </a:p>
              <a:p>
                <a:pPr marL="0" indent="0">
                  <a:buNone/>
                </a:pPr>
                <a:r>
                  <a:rPr lang="en-SG" i="1" dirty="0"/>
                  <a:t>e.g.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SG" i="1" dirty="0"/>
              </a:p>
              <a:p>
                <a:pPr marL="0" indent="0">
                  <a:buNone/>
                </a:pPr>
                <a:endParaRPr lang="en-SG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5DC65-E74E-4378-B1DA-36B5E872D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20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D2DD8-ABEA-4DB2-BD15-FCF8C938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A5F1-5C41-467B-9903-81AB4DD1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2CA5-F9EA-4A6F-A561-C3579ED6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59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9803-3A03-4D96-A800-D4602BE2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 your understanding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21B04-BB59-4CE6-8EF5-C7F78CFB6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Which of the followings is/are polynomial(s)</a:t>
                </a:r>
              </a:p>
              <a:p>
                <a:pPr marL="0" indent="0">
                  <a:buNone/>
                </a:pPr>
                <a:r>
                  <a:rPr lang="en-SG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SG" b="0" dirty="0"/>
              </a:p>
              <a:p>
                <a:pPr marL="0" indent="0">
                  <a:buNone/>
                </a:pPr>
                <a:r>
                  <a:rPr lang="en-SG" dirty="0"/>
                  <a:t>2.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SG" b="0" dirty="0"/>
              </a:p>
              <a:p>
                <a:pPr marL="0" indent="0">
                  <a:buNone/>
                </a:pPr>
                <a:r>
                  <a:rPr lang="en-SG" dirty="0"/>
                  <a:t>3.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b="0" dirty="0"/>
              </a:p>
              <a:p>
                <a:pPr marL="0" indent="0">
                  <a:buNone/>
                </a:pPr>
                <a:r>
                  <a:rPr lang="en-SG" dirty="0"/>
                  <a:t>4.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SG" b="0" dirty="0"/>
              </a:p>
              <a:p>
                <a:pPr marL="0" indent="0">
                  <a:buNone/>
                </a:pPr>
                <a:r>
                  <a:rPr lang="en-SG" dirty="0"/>
                  <a:t>5.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SG" b="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21B04-BB59-4CE6-8EF5-C7F78CFB6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C3DE-4591-4C76-90C1-B6DF61A1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FD8B-ADBA-437D-A7BF-432CAC47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A80-5AC6-49E9-A1F5-85FA903F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970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6110-C72E-4A77-8491-1BEA2BD8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Identities in polynomial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94A4-9394-4DA0-B9C2-712D426D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identity is an equation which the expression of the LHS is equal to the expression on the RHS </a:t>
            </a:r>
          </a:p>
          <a:p>
            <a:r>
              <a:rPr lang="en-SG" dirty="0"/>
              <a:t>To find the unknown constants in an identity, </a:t>
            </a:r>
          </a:p>
          <a:p>
            <a:pPr marL="514350" indent="-514350">
              <a:buAutoNum type="arabicPeriod"/>
            </a:pPr>
            <a:r>
              <a:rPr lang="en-SG" dirty="0"/>
              <a:t>You can substitute special values of x </a:t>
            </a:r>
          </a:p>
          <a:p>
            <a:pPr marL="514350" indent="-514350">
              <a:buAutoNum type="arabicPeriod"/>
            </a:pPr>
            <a:r>
              <a:rPr lang="en-SG" dirty="0"/>
              <a:t>By comparing coefficients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E98F-1FFB-4B9E-A13C-8D9C77FF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2D327-D249-4994-9967-D993CBE4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8BEE-FD7B-4E81-BDE9-0079D86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442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D824-6F31-442F-AA62-B003F386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Identities in polynomial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BEE99-EDFD-48D5-A8C5-02E5EB2D1A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For example, the following is an identity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b="0" dirty="0"/>
              </a:p>
              <a:p>
                <a:pPr>
                  <a:buFontTx/>
                  <a:buChar char="-"/>
                </a:pPr>
                <a:r>
                  <a:rPr lang="en-SG" dirty="0"/>
                  <a:t>Because LHS = RHS, to find </a:t>
                </a:r>
                <a:r>
                  <a:rPr lang="en-SG" i="1" dirty="0"/>
                  <a:t>a</a:t>
                </a:r>
                <a:r>
                  <a:rPr lang="en-SG" dirty="0"/>
                  <a:t> and </a:t>
                </a:r>
                <a:r>
                  <a:rPr lang="en-SG" i="1" dirty="0"/>
                  <a:t>c</a:t>
                </a:r>
                <a:r>
                  <a:rPr lang="en-SG" dirty="0"/>
                  <a:t>, we can compare the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and the constants</a:t>
                </a:r>
              </a:p>
              <a:p>
                <a:pPr>
                  <a:buFontTx/>
                  <a:buChar char="-"/>
                </a:pPr>
                <a:r>
                  <a:rPr lang="en-SG" dirty="0"/>
                  <a:t>Which therefore a = a and c =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BEE99-EDFD-48D5-A8C5-02E5EB2D1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979F-D1E2-471E-9843-03F1DF9B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E7A7-CF14-4DF3-A4A5-03B58EEA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1D1A-8D19-41D2-AB07-162BF9AB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22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D824-6F31-442F-AA62-B003F386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Identities in polynomial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BEE99-EDFD-48D5-A8C5-02E5EB2D1A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For example, the following is an identity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b="0" dirty="0"/>
              </a:p>
              <a:p>
                <a:pPr>
                  <a:buFontTx/>
                  <a:buChar char="-"/>
                </a:pPr>
                <a:r>
                  <a:rPr lang="en-SG" dirty="0"/>
                  <a:t>The second way is to sub x = 0 to LHS and RHS (remember they are identities, so x in LHS and RHS are the same) </a:t>
                </a:r>
              </a:p>
              <a:p>
                <a:pPr>
                  <a:buFontTx/>
                  <a:buChar char="-"/>
                </a:pPr>
                <a:r>
                  <a:rPr lang="en-SG" dirty="0"/>
                  <a:t>Therefore, you will get 2 = c, and a can be obtained using comparing the coefficient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BEE99-EDFD-48D5-A8C5-02E5EB2D1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979F-D1E2-471E-9843-03F1DF9B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E7A7-CF14-4DF3-A4A5-03B58EEA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1D1A-8D19-41D2-AB07-162BF9AB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99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009C-9510-401E-9A75-6C6B581B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Another harder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B47B8-85DA-4FA5-A1ED-6DD301054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Given the following identity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−2=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Find A, B and C</a:t>
                </a:r>
              </a:p>
              <a:p>
                <a:pPr>
                  <a:buFontTx/>
                  <a:buChar char="-"/>
                </a:pPr>
                <a:r>
                  <a:rPr lang="en-SG" dirty="0"/>
                  <a:t>firstly, we can sub x = 1 because this would cause x – 1 = 0 and therefore we can obtained the C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−2=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4=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/>
              </a:p>
              <a:p>
                <a:pPr>
                  <a:buFontTx/>
                  <a:buChar char="-"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B47B8-85DA-4FA5-A1ED-6DD301054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3469-228C-4267-BFCC-D0C8E034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7/10/2021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32EC-85F2-4303-A19D-0AB71517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096-E1CB-48A3-B1BD-EEF16EB6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504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1177</Words>
  <Application>Microsoft Office PowerPoint</Application>
  <PresentationFormat>Widescreen</PresentationFormat>
  <Paragraphs>176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A-math  Polynomial  </vt:lpstr>
      <vt:lpstr>Table of Contents </vt:lpstr>
      <vt:lpstr>Review</vt:lpstr>
      <vt:lpstr>Polynomial </vt:lpstr>
      <vt:lpstr>Check your understanding</vt:lpstr>
      <vt:lpstr>Identities in polynomial </vt:lpstr>
      <vt:lpstr>Identities in polynomial </vt:lpstr>
      <vt:lpstr>Identities in polynomial </vt:lpstr>
      <vt:lpstr>Another harder example </vt:lpstr>
      <vt:lpstr>Another harder example </vt:lpstr>
      <vt:lpstr>Another harder example </vt:lpstr>
      <vt:lpstr>Another harder example </vt:lpstr>
      <vt:lpstr>Exercises</vt:lpstr>
      <vt:lpstr>More exercises</vt:lpstr>
      <vt:lpstr>Long Division (Polynomial)</vt:lpstr>
      <vt:lpstr>Long division </vt:lpstr>
      <vt:lpstr>Long Division</vt:lpstr>
      <vt:lpstr>Long Division </vt:lpstr>
      <vt:lpstr>Long Division 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19</cp:revision>
  <dcterms:created xsi:type="dcterms:W3CDTF">2021-08-12T02:15:55Z</dcterms:created>
  <dcterms:modified xsi:type="dcterms:W3CDTF">2021-10-07T14:13:35Z</dcterms:modified>
</cp:coreProperties>
</file>