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347" r:id="rId4"/>
    <p:sldId id="343" r:id="rId5"/>
    <p:sldId id="344" r:id="rId6"/>
    <p:sldId id="338" r:id="rId7"/>
    <p:sldId id="337" r:id="rId8"/>
    <p:sldId id="339" r:id="rId9"/>
    <p:sldId id="345" r:id="rId10"/>
    <p:sldId id="340" r:id="rId11"/>
    <p:sldId id="341" r:id="rId12"/>
    <p:sldId id="346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42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State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87D7CA38-2693-4402-9C78-1924F38BB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Mutable data</a:t>
          </a:r>
        </a:p>
      </dgm:t>
    </dgm:pt>
    <dgm:pt modelId="{4709F0CC-558D-4BEC-9C79-680A174CF09B}" type="parTrans" cxnId="{FF299F36-2965-40AF-BE16-5EA020B38CDF}">
      <dgm:prSet/>
      <dgm:spPr/>
      <dgm:t>
        <a:bodyPr/>
        <a:lstStyle/>
        <a:p>
          <a:endParaRPr lang="en-SG"/>
        </a:p>
      </dgm:t>
    </dgm:pt>
    <dgm:pt modelId="{D65C1131-1F1E-4C59-ADD3-46696476F255}" type="sibTrans" cxnId="{FF299F36-2965-40AF-BE16-5EA020B38CDF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2" custLinFactNeighborY="1745"/>
      <dgm:spPr/>
    </dgm:pt>
    <dgm:pt modelId="{56D57797-1E1F-4430-8E90-0AC038407FE9}" type="pres">
      <dgm:prSet presAssocID="{1FBB8512-3B13-4445-A7F6-D1E43E38A5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2">
        <dgm:presLayoutVars>
          <dgm:chMax val="0"/>
          <dgm:chPref val="0"/>
        </dgm:presLayoutVars>
      </dgm:prSet>
      <dgm:spPr/>
    </dgm:pt>
    <dgm:pt modelId="{BB1892BC-DDA1-47B4-BC2D-4C980DC1AACD}" type="pres">
      <dgm:prSet presAssocID="{DDF349DC-0425-424D-9582-C54A9D11F8DC}" presName="sibTrans" presStyleCnt="0"/>
      <dgm:spPr/>
    </dgm:pt>
    <dgm:pt modelId="{2A2DB586-AB0C-4740-BC9A-1B8787146BC7}" type="pres">
      <dgm:prSet presAssocID="{87D7CA38-2693-4402-9C78-1924F38BB252}" presName="compNode" presStyleCnt="0"/>
      <dgm:spPr/>
    </dgm:pt>
    <dgm:pt modelId="{91EE02EC-45BB-4EFE-9519-41E953AF48A1}" type="pres">
      <dgm:prSet presAssocID="{87D7CA38-2693-4402-9C78-1924F38BB252}" presName="bgRect" presStyleLbl="bgShp" presStyleIdx="1" presStyleCnt="2"/>
      <dgm:spPr/>
    </dgm:pt>
    <dgm:pt modelId="{40548140-2443-499E-9F5F-90654F449E26}" type="pres">
      <dgm:prSet presAssocID="{87D7CA38-2693-4402-9C78-1924F38BB252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BEACBF-E0B4-4146-8101-8FBE5C7E8CAC}" type="pres">
      <dgm:prSet presAssocID="{87D7CA38-2693-4402-9C78-1924F38BB252}" presName="spaceRect" presStyleCnt="0"/>
      <dgm:spPr/>
    </dgm:pt>
    <dgm:pt modelId="{B55AF031-2C8E-485F-A39F-DFB7F42C62B6}" type="pres">
      <dgm:prSet presAssocID="{87D7CA38-2693-4402-9C78-1924F38BB25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FF299F36-2965-40AF-BE16-5EA020B38CDF}" srcId="{DC849BD1-C5EF-4D76-8085-495EB0099CFA}" destId="{87D7CA38-2693-4402-9C78-1924F38BB252}" srcOrd="1" destOrd="0" parTransId="{4709F0CC-558D-4BEC-9C79-680A174CF09B}" sibTransId="{D65C1131-1F1E-4C59-ADD3-46696476F255}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05497AA0-94E3-466E-B858-263E477FC8B3}" type="presOf" srcId="{87D7CA38-2693-4402-9C78-1924F38BB252}" destId="{B55AF031-2C8E-485F-A39F-DFB7F42C62B6}" srcOrd="0" destOrd="0" presId="urn:microsoft.com/office/officeart/2018/2/layout/IconVerticalSolidList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993223F0-726F-43A8-939D-8B854E6C6AAD}" type="presParOf" srcId="{79BA38A1-DFD7-4B22-AB38-856210F2E67A}" destId="{BB1892BC-DDA1-47B4-BC2D-4C980DC1AACD}" srcOrd="1" destOrd="0" presId="urn:microsoft.com/office/officeart/2018/2/layout/IconVerticalSolidList"/>
    <dgm:cxn modelId="{2BD5357A-0788-4B63-AE69-7711C0C2D7FD}" type="presParOf" srcId="{79BA38A1-DFD7-4B22-AB38-856210F2E67A}" destId="{2A2DB586-AB0C-4740-BC9A-1B8787146BC7}" srcOrd="2" destOrd="0" presId="urn:microsoft.com/office/officeart/2018/2/layout/IconVerticalSolidList"/>
    <dgm:cxn modelId="{5931B7BE-715B-4B9C-AC4E-01D4894AA3D5}" type="presParOf" srcId="{2A2DB586-AB0C-4740-BC9A-1B8787146BC7}" destId="{91EE02EC-45BB-4EFE-9519-41E953AF48A1}" srcOrd="0" destOrd="0" presId="urn:microsoft.com/office/officeart/2018/2/layout/IconVerticalSolidList"/>
    <dgm:cxn modelId="{106B1187-5551-4F30-B3FC-7855C1D704EB}" type="presParOf" srcId="{2A2DB586-AB0C-4740-BC9A-1B8787146BC7}" destId="{40548140-2443-499E-9F5F-90654F449E26}" srcOrd="1" destOrd="0" presId="urn:microsoft.com/office/officeart/2018/2/layout/IconVerticalSolidList"/>
    <dgm:cxn modelId="{BAFDB8EA-FF9A-44BF-808C-CE9379E0E105}" type="presParOf" srcId="{2A2DB586-AB0C-4740-BC9A-1B8787146BC7}" destId="{B6BEACBF-E0B4-4146-8101-8FBE5C7E8CAC}" srcOrd="2" destOrd="0" presId="urn:microsoft.com/office/officeart/2018/2/layout/IconVerticalSolidList"/>
    <dgm:cxn modelId="{CF591749-98E4-4D0A-BB3C-E0B1D991354D}" type="presParOf" srcId="{2A2DB586-AB0C-4740-BC9A-1B8787146BC7}" destId="{B55AF031-2C8E-485F-A39F-DFB7F42C62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729871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State</a:t>
          </a:r>
        </a:p>
      </dsp:txBody>
      <dsp:txXfrm>
        <a:off x="1507738" y="707092"/>
        <a:ext cx="9007861" cy="1305401"/>
      </dsp:txXfrm>
    </dsp:sp>
    <dsp:sp modelId="{91EE02EC-45BB-4EFE-9519-41E953AF48A1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48140-2443-499E-9F5F-90654F449E2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F031-2C8E-485F-A39F-DFB7F42C62B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Mutable data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6/10/2021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AAB-37A3-4751-B31F-1B8FACB37711}" type="datetime1">
              <a:rPr lang="en-SG" smtClean="0"/>
              <a:t>6/10/2021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  <p:pic>
        <p:nvPicPr>
          <p:cNvPr id="2050" name="Picture 2" descr="A webapp designed to understand behaviour | JIN Design">
            <a:extLst>
              <a:ext uri="{FF2B5EF4-FFF2-40B4-BE49-F238E27FC236}">
                <a16:creationId xmlns:a16="http://schemas.microsoft.com/office/drawing/2014/main" id="{07ABFB9C-9667-427E-B6E5-84172F570D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DF3B-3278-432F-AD0E-87767DCBA59D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204-21CC-48C0-AB26-D17B1FEBD6C5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F4E-5023-493B-9110-D9B972348B41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A1E-F695-4F02-9561-813ED2F4954E}" type="datetime1">
              <a:rPr lang="en-SG" smtClean="0"/>
              <a:t>6/10/2021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3D7B-4E21-41A6-ADBE-C11E82D93972}" type="datetime1">
              <a:rPr lang="en-SG" smtClean="0"/>
              <a:t>6/10/2021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9136-9AA0-482C-B065-CA659672B227}" type="datetime1">
              <a:rPr lang="en-SG" smtClean="0"/>
              <a:t>6/10/2021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0916-D307-4776-9AFA-08DD2FCF2B02}" type="datetime1">
              <a:rPr lang="en-SG" smtClean="0"/>
              <a:t>6/10/2021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76FB-1E42-4829-B229-BE6281CBD8A2}" type="datetime1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ACB-84AE-413A-91F9-0B02769B2811}" type="datetime1">
              <a:rPr lang="en-SG" smtClean="0"/>
              <a:t>6/10/2021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8E6B-B8A1-470A-82A9-B38A84C7B6B4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" descr="A webapp designed to understand behaviour | JIN Design">
            <a:extLst>
              <a:ext uri="{FF2B5EF4-FFF2-40B4-BE49-F238E27FC236}">
                <a16:creationId xmlns:a16="http://schemas.microsoft.com/office/drawing/2014/main" id="{8A4BEB15-D446-404F-9B70-CF653513E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1101S | Facebook">
            <a:extLst>
              <a:ext uri="{FF2B5EF4-FFF2-40B4-BE49-F238E27FC236}">
                <a16:creationId xmlns:a16="http://schemas.microsoft.com/office/drawing/2014/main" id="{4C394B37-629C-4E44-84EF-FFC8AE923A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22" y="642461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CS1101S Studio Session </a:t>
            </a:r>
            <a:br>
              <a:rPr lang="en-SG" dirty="0"/>
            </a:br>
            <a:r>
              <a:rPr lang="en-SG" dirty="0"/>
              <a:t>Week 8</a:t>
            </a:r>
            <a:br>
              <a:rPr lang="en-SG" dirty="0"/>
            </a:br>
            <a:r>
              <a:rPr lang="en-SG" dirty="0"/>
              <a:t>Mutable Data /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Simon Julian Lauw</a:t>
            </a:r>
          </a:p>
          <a:p>
            <a:r>
              <a:rPr lang="en-SG" b="1" i="1"/>
              <a:t>Full Info &gt; simonjulianl.github.io </a:t>
            </a:r>
            <a:endParaRPr lang="en-SG" dirty="0"/>
          </a:p>
          <a:p>
            <a:r>
              <a:rPr lang="en-SG" dirty="0"/>
              <a:t>4 October 2021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6/10/2021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SJL/2122S1/CS1101S/4F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CEF31F7-28D0-4AEB-95CD-79AE81100673}"/>
              </a:ext>
            </a:extLst>
          </p:cNvPr>
          <p:cNvSpPr txBox="1">
            <a:spLocks/>
          </p:cNvSpPr>
          <p:nvPr/>
        </p:nvSpPr>
        <p:spPr>
          <a:xfrm>
            <a:off x="829322" y="57453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1869-8567-44C7-B122-9E270682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Mutable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7612-70BB-4944-9D9B-0716FF4E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SG" dirty="0"/>
              <a:t>It affects the how the box and pointer diagram a lot</a:t>
            </a:r>
          </a:p>
          <a:p>
            <a:pPr marL="0" indent="0">
              <a:buNone/>
            </a:pPr>
            <a:r>
              <a:rPr lang="en-SG" b="0" i="1" dirty="0">
                <a:effectLst/>
                <a:latin typeface="-apple-system"/>
              </a:rPr>
              <a:t>https://share.sourceacademy.nus.edu.sg/mutablelistsimon</a:t>
            </a:r>
            <a:endParaRPr lang="en-SG" i="1" dirty="0"/>
          </a:p>
          <a:p>
            <a:pPr marL="0" indent="0">
              <a:buNone/>
            </a:pPr>
            <a:r>
              <a:rPr lang="en-SG" i="1" dirty="0">
                <a:latin typeface="-apple-system"/>
              </a:rPr>
              <a:t>List of examples :</a:t>
            </a:r>
            <a:endParaRPr lang="en-SG" i="1" dirty="0"/>
          </a:p>
          <a:p>
            <a:pPr marL="514350" indent="-514350">
              <a:buAutoNum type="arabicPeriod"/>
            </a:pPr>
            <a:r>
              <a:rPr lang="en-SG" dirty="0"/>
              <a:t>Changing head of a list also changes the item in another list</a:t>
            </a:r>
          </a:p>
          <a:p>
            <a:pPr marL="514350" indent="-514350">
              <a:buAutoNum type="arabicPeriod"/>
            </a:pPr>
            <a:r>
              <a:rPr lang="en-SG" dirty="0"/>
              <a:t>A list whose tail points to itself </a:t>
            </a:r>
          </a:p>
          <a:p>
            <a:pPr marL="514350" indent="-514350">
              <a:buAutoNum type="arabicPeriod"/>
            </a:pPr>
            <a:r>
              <a:rPr lang="en-SG" dirty="0"/>
              <a:t>A pointing map </a:t>
            </a:r>
          </a:p>
          <a:p>
            <a:pPr marL="514350" indent="-514350">
              <a:buAutoNum type="arabicPeriod"/>
            </a:pP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774D-EB56-4F40-8A4D-2CDCCF0B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DB2D-AFC1-458D-9A83-BDF3D2B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C1AE-CBDD-4CAD-A588-58C6C36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7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24E235DC-3469-4074-9FAB-6F6F6B236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87" y="880723"/>
            <a:ext cx="6479426" cy="48561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6517-4C11-45E5-AB83-F82EAAB7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BA8A-91D1-409C-88BB-C57104BF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12F0-3657-4873-9367-7A3909A3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47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6F7E-D5FC-40FA-9817-0BF6CC4E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F89D-2C39-4F78-AD95-630488BF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Draw the box and pointer for the following code</a:t>
            </a:r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8804-8182-4136-8767-0AC95086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1F01-D5DC-4B9E-A0E1-C3ECC218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A9068-823D-49C9-AA65-328AF5C4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14792-E295-45FD-8E2A-A1DE93D5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032" y="2381094"/>
            <a:ext cx="6905688" cy="33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3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C73E-7BB5-4498-BC9C-BAB685C3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brief intro into LEGO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B980-8B3C-4BEB-8896-FA94666E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teaches you to do modular design (creating functions that asks the robot to perform certain actions)</a:t>
            </a:r>
          </a:p>
          <a:p>
            <a:r>
              <a:rPr lang="en-SG" dirty="0"/>
              <a:t>It may require calibration and understanding in physics and math (gravity, friction, acceleration) or you can do it the hardcore way (by feeling) </a:t>
            </a:r>
          </a:p>
          <a:p>
            <a:r>
              <a:rPr lang="en-SG" dirty="0"/>
              <a:t>It also teaches you how to break down your thoughts into steps (giving precise instruction to the robots of what it should do sequentially)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4923-8B65-443C-88E7-13069666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88D7-F312-4931-90CE-637A0E19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2CCA-6A90-4A8E-8E89-67FA8A3A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91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4821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7061E2F-0567-45CF-ADC0-03554371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SG" dirty="0"/>
              <a:t>SJL/2122S1/CS1101S/4J</a:t>
            </a:r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69A5-B4EE-4AC8-93E3-FBBEB770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First things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1B9F-C438-4329-9F3F-26D1808A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Is there anything that you want to discuss from the lecture (or anything that you are not sure yet) ? </a:t>
            </a:r>
          </a:p>
          <a:p>
            <a:r>
              <a:rPr lang="en-SG" dirty="0"/>
              <a:t>Have fun with the robots after this guys! </a:t>
            </a:r>
          </a:p>
          <a:p>
            <a:r>
              <a:rPr lang="en-SG" dirty="0"/>
              <a:t>You guys might need to spend extra time meeting each other to clear up some missions and quests (or competitions if you want)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0DE7-67B7-47FC-AF89-060DF281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3BF1-E5E8-4C66-85FD-7E1D0A9E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AA61-2B9C-464B-AF2C-A06F3CCC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82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E64C-84F9-4547-BBF6-2FCD98EB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Source and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DB38-CC78-4BF0-AE62-BF15C997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2123" cy="4351338"/>
          </a:xfrm>
        </p:spPr>
        <p:txBody>
          <a:bodyPr/>
          <a:lstStyle/>
          <a:p>
            <a:r>
              <a:rPr lang="en-SG" dirty="0"/>
              <a:t>So far (Source v1 and v2), what you have been doing its called pure functional programming</a:t>
            </a:r>
          </a:p>
          <a:p>
            <a:pPr marL="514350" indent="-514350">
              <a:buAutoNum type="arabicPeriod"/>
            </a:pPr>
            <a:r>
              <a:rPr lang="en-SG" dirty="0"/>
              <a:t>Stateless</a:t>
            </a:r>
          </a:p>
          <a:p>
            <a:pPr marL="514350" indent="-514350">
              <a:buAutoNum type="arabicPeriod"/>
            </a:pPr>
            <a:r>
              <a:rPr lang="en-SG" dirty="0"/>
              <a:t>Pure Functions</a:t>
            </a:r>
          </a:p>
          <a:p>
            <a:pPr marL="514350" indent="-514350">
              <a:buAutoNum type="arabicPeriod"/>
            </a:pPr>
            <a:r>
              <a:rPr lang="en-SG" dirty="0"/>
              <a:t>Immutable Data</a:t>
            </a:r>
          </a:p>
          <a:p>
            <a:pPr marL="514350" indent="-514350">
              <a:buAutoNum type="arabicPeriod"/>
            </a:pPr>
            <a:r>
              <a:rPr lang="en-SG" dirty="0"/>
              <a:t>No Side Effect, etc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4BDD-04C2-40FF-9244-A8B2F3A5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DADB-4DF8-40A9-9A46-3DBE8E7E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C6C1-D268-4D43-BE6C-3D1AD004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  <p:pic>
        <p:nvPicPr>
          <p:cNvPr id="1026" name="Picture 2" descr="Elements of Functional Programming in Python | by Parul Pandey | Towards  Data Science">
            <a:extLst>
              <a:ext uri="{FF2B5EF4-FFF2-40B4-BE49-F238E27FC236}">
                <a16:creationId xmlns:a16="http://schemas.microsoft.com/office/drawing/2014/main" id="{A21C248C-C508-454D-84D9-77E05F934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22" y="1813335"/>
            <a:ext cx="6528619" cy="399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1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mputer script on a screen">
            <a:extLst>
              <a:ext uri="{FF2B5EF4-FFF2-40B4-BE49-F238E27FC236}">
                <a16:creationId xmlns:a16="http://schemas.microsoft.com/office/drawing/2014/main" id="{94303239-43FB-44B4-90F4-E2BC5C1E1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07" r="-1" b="87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DF272-B3A7-4E1D-B268-11CA7E2E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But there are other programming paradigms 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A0318-15FB-4186-B34F-11536FF8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CD7D432-0721-49AA-AAFE-59110EB3901F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10/6/2021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BA5A-14AA-4A89-9360-225E213B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C2E0-704F-421A-B1B6-69CC8D43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4A9AAEA-7081-4BCC-A862-1D5154AE1B90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238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C28-62AB-4D8A-BF2A-7459E9B5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Stateful Programming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8D63-3658-4E02-A437-D538712B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Previously, we can only use the constant declaration to declare a name:</a:t>
            </a:r>
          </a:p>
          <a:p>
            <a:pPr lvl="1"/>
            <a:r>
              <a:rPr lang="en-SG" dirty="0" err="1">
                <a:highlight>
                  <a:srgbClr val="C0C0C0"/>
                </a:highlight>
              </a:rPr>
              <a:t>const</a:t>
            </a:r>
            <a:r>
              <a:rPr lang="en-SG" dirty="0">
                <a:highlight>
                  <a:srgbClr val="C0C0C0"/>
                </a:highlight>
              </a:rPr>
              <a:t> x = 10;</a:t>
            </a:r>
          </a:p>
          <a:p>
            <a:pPr lvl="1"/>
            <a:r>
              <a:rPr lang="en-SG" dirty="0"/>
              <a:t>x = 11; //error – reassignment does not work!</a:t>
            </a:r>
          </a:p>
          <a:p>
            <a:r>
              <a:rPr lang="en-SG" dirty="0"/>
              <a:t>Now, we have variable declaration “let”</a:t>
            </a:r>
          </a:p>
          <a:p>
            <a:pPr lvl="1"/>
            <a:r>
              <a:rPr lang="en-SG" dirty="0">
                <a:highlight>
                  <a:srgbClr val="C0C0C0"/>
                </a:highlight>
              </a:rPr>
              <a:t>let name = expression</a:t>
            </a:r>
            <a:endParaRPr lang="en-SG" dirty="0"/>
          </a:p>
          <a:p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Note: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From Source 3 onwards, </a:t>
            </a:r>
            <a:r>
              <a:rPr lang="en-SG" b="1" dirty="0">
                <a:solidFill>
                  <a:srgbClr val="FF0000"/>
                </a:solidFill>
              </a:rPr>
              <a:t>function parameters </a:t>
            </a:r>
            <a:r>
              <a:rPr lang="en-SG" dirty="0">
                <a:solidFill>
                  <a:srgbClr val="FF0000"/>
                </a:solidFill>
              </a:rPr>
              <a:t>are variable</a:t>
            </a:r>
          </a:p>
          <a:p>
            <a:pPr lvl="1"/>
            <a:endParaRPr lang="en-SG" dirty="0">
              <a:highlight>
                <a:srgbClr val="C0C0C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BCCE-5D8C-46A7-AADC-C81280C7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6846-29C5-4867-952A-177F43EF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678B-6CC3-4D53-BC3A-E392EA2B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09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725F-C66B-404F-8E62-ACEACED6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Stateful Programming Paradigm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429C-649B-4D8B-8DBB-A24A3271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Imagine you have a bank account that has $1,000 inside it</a:t>
            </a:r>
          </a:p>
          <a:p>
            <a:r>
              <a:rPr lang="en-SG" dirty="0"/>
              <a:t>You withdraw $100 yesterday, you withdraw $100 again today</a:t>
            </a:r>
          </a:p>
          <a:p>
            <a:pPr lvl="1"/>
            <a:r>
              <a:rPr lang="en-SG" dirty="0"/>
              <a:t>withdraw(100) //return </a:t>
            </a:r>
            <a:r>
              <a:rPr lang="en-SG" dirty="0">
                <a:solidFill>
                  <a:srgbClr val="FF0000"/>
                </a:solidFill>
              </a:rPr>
              <a:t>900</a:t>
            </a:r>
          </a:p>
          <a:p>
            <a:pPr lvl="1"/>
            <a:r>
              <a:rPr lang="en-SG" dirty="0"/>
              <a:t>withdraw(100) //return </a:t>
            </a:r>
            <a:r>
              <a:rPr lang="en-SG" dirty="0">
                <a:solidFill>
                  <a:srgbClr val="FF0000"/>
                </a:solidFill>
              </a:rPr>
              <a:t>800</a:t>
            </a:r>
            <a:endParaRPr lang="en-SG" dirty="0"/>
          </a:p>
          <a:p>
            <a:r>
              <a:rPr lang="en-SG" dirty="0"/>
              <a:t>Observe that each withdraw/function call returns a different value, we say this kind of function has “memory” (state).</a:t>
            </a:r>
          </a:p>
          <a:p>
            <a:r>
              <a:rPr lang="en-SG" dirty="0"/>
              <a:t>It remembers something from the past, and usually each function has a “side-effect” (it modifies some state variable outside its local environment) </a:t>
            </a:r>
          </a:p>
          <a:p>
            <a:r>
              <a:rPr lang="en-SG" b="0" i="0" dirty="0">
                <a:effectLst/>
                <a:latin typeface="-apple-system"/>
              </a:rPr>
              <a:t>E.g. https://share.sourceacademy.nus.edu.sg/simonexample1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FC82-ECA9-4E6B-B2F0-1AD8BAE9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98DE-45CF-42F3-B4E0-FC521C04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A9F7-3F0D-4455-B26A-2B863F7D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95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0EC8-344C-4140-BEA1-F11A312B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 assignment </a:t>
            </a:r>
            <a:r>
              <a:rPr lang="en-SG" i="1" dirty="0"/>
              <a:t>(lecture)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4185-22A7-46E2-A39F-9DB8C44E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Pros</a:t>
            </a:r>
          </a:p>
          <a:p>
            <a:pPr lvl="1"/>
            <a:r>
              <a:rPr lang="en-SG" dirty="0"/>
              <a:t>Allows us to create objects with state.</a:t>
            </a:r>
          </a:p>
          <a:p>
            <a:pPr lvl="1"/>
            <a:r>
              <a:rPr lang="en-SG" dirty="0"/>
              <a:t>Allows us to achieve objects that can behave differently in different time.</a:t>
            </a:r>
          </a:p>
          <a:p>
            <a:r>
              <a:rPr lang="en-SG" dirty="0"/>
              <a:t>Cons</a:t>
            </a:r>
          </a:p>
          <a:p>
            <a:pPr lvl="1"/>
            <a:r>
              <a:rPr lang="en-SG" dirty="0"/>
              <a:t>Harder to reason the program, harder to debug and verify correctness</a:t>
            </a:r>
          </a:p>
          <a:p>
            <a:pPr lvl="1"/>
            <a:r>
              <a:rPr lang="en-SG" dirty="0"/>
              <a:t>Substitution model no longer works (why ?) – need a more powerful model </a:t>
            </a:r>
            <a:r>
              <a:rPr lang="en-SG" dirty="0">
                <a:solidFill>
                  <a:srgbClr val="FF0000"/>
                </a:solidFill>
              </a:rPr>
              <a:t>(Environment model)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30097-50C1-4F0C-9551-DC9ACD51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ABDF-BFF3-48C6-8177-C250205B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0ABE-8FAC-40D0-A551-D69834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3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5385-531D-49C5-9AE4-B48CE2E2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Mutable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38B2-7AEA-45B0-AEAD-ED45462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And therefore, as we can reassign our variables, we have </a:t>
            </a:r>
            <a:r>
              <a:rPr lang="en-SG" b="1" dirty="0"/>
              <a:t>mutable data</a:t>
            </a:r>
            <a:r>
              <a:rPr lang="en-SG" dirty="0"/>
              <a:t>! </a:t>
            </a:r>
          </a:p>
          <a:p>
            <a:r>
              <a:rPr lang="en-SG" dirty="0"/>
              <a:t>and yup, all the data until now is called immutable data =&gt; mutable means liable to change (Oxford Dictionary)</a:t>
            </a:r>
          </a:p>
          <a:p>
            <a:r>
              <a:rPr lang="en-SG" dirty="0"/>
              <a:t>For our simplest data structure </a:t>
            </a:r>
            <a:r>
              <a:rPr lang="en-SG" b="1" i="1" dirty="0"/>
              <a:t>pair</a:t>
            </a:r>
            <a:r>
              <a:rPr lang="en-SG" dirty="0"/>
              <a:t>, we have</a:t>
            </a:r>
          </a:p>
          <a:p>
            <a:pPr lvl="1"/>
            <a:r>
              <a:rPr lang="en-SG" dirty="0" err="1"/>
              <a:t>set_head</a:t>
            </a:r>
            <a:r>
              <a:rPr lang="en-SG" dirty="0"/>
              <a:t>(p, x)</a:t>
            </a:r>
          </a:p>
          <a:p>
            <a:pPr lvl="2"/>
            <a:r>
              <a:rPr lang="en-SG" dirty="0"/>
              <a:t>Changes head of pair p to x</a:t>
            </a:r>
          </a:p>
          <a:p>
            <a:pPr lvl="1"/>
            <a:r>
              <a:rPr lang="en-SG" dirty="0" err="1"/>
              <a:t>set_tail</a:t>
            </a:r>
            <a:r>
              <a:rPr lang="en-SG" dirty="0"/>
              <a:t>(p, x)</a:t>
            </a:r>
          </a:p>
          <a:p>
            <a:pPr lvl="2"/>
            <a:r>
              <a:rPr lang="en-SG" dirty="0"/>
              <a:t>Changes tail of pair p to x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C50B-146C-41DC-9E3A-F32F7BF5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4AF8-7A9F-4B84-817E-82A119CA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45AD-B4B7-433C-8408-917182BF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387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691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Times New Roman</vt:lpstr>
      <vt:lpstr>Office Theme</vt:lpstr>
      <vt:lpstr>CS1101S Studio Session  Week 8 Mutable Data / Robot</vt:lpstr>
      <vt:lpstr>Table of Contents </vt:lpstr>
      <vt:lpstr>First things first</vt:lpstr>
      <vt:lpstr>Source and Functional Programming</vt:lpstr>
      <vt:lpstr>But there are other programming paradigms </vt:lpstr>
      <vt:lpstr>Stateful Programming Paradigm</vt:lpstr>
      <vt:lpstr>Stateful Programming Paradigm </vt:lpstr>
      <vt:lpstr>Variable assignment (lecture) </vt:lpstr>
      <vt:lpstr>Mutable Data</vt:lpstr>
      <vt:lpstr>Mutable Data</vt:lpstr>
      <vt:lpstr>PowerPoint Presentation</vt:lpstr>
      <vt:lpstr>Exercises </vt:lpstr>
      <vt:lpstr>Some brief intro into LEGO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25</cp:revision>
  <dcterms:created xsi:type="dcterms:W3CDTF">2021-08-12T02:15:55Z</dcterms:created>
  <dcterms:modified xsi:type="dcterms:W3CDTF">2021-10-06T09:36:45Z</dcterms:modified>
</cp:coreProperties>
</file>