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4" r:id="rId6"/>
    <p:sldId id="265" r:id="rId7"/>
    <p:sldId id="266" r:id="rId8"/>
    <p:sldId id="263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4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CS1101S Roadmap</a:t>
          </a:r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87D7CA38-2693-4402-9C78-1924F38BB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QnA</a:t>
          </a:r>
          <a:endParaRPr lang="en-US" dirty="0"/>
        </a:p>
      </dgm:t>
    </dgm:pt>
    <dgm:pt modelId="{4709F0CC-558D-4BEC-9C79-680A174CF09B}" type="parTrans" cxnId="{FF299F36-2965-40AF-BE16-5EA020B38CDF}">
      <dgm:prSet/>
      <dgm:spPr/>
      <dgm:t>
        <a:bodyPr/>
        <a:lstStyle/>
        <a:p>
          <a:endParaRPr lang="en-SG"/>
        </a:p>
      </dgm:t>
    </dgm:pt>
    <dgm:pt modelId="{D65C1131-1F1E-4C59-ADD3-46696476F255}" type="sibTrans" cxnId="{FF299F36-2965-40AF-BE16-5EA020B38CDF}">
      <dgm:prSet/>
      <dgm:spPr/>
      <dgm:t>
        <a:bodyPr/>
        <a:lstStyle/>
        <a:p>
          <a:endParaRPr lang="en-SG"/>
        </a:p>
      </dgm:t>
    </dgm:pt>
    <dgm:pt modelId="{665B1031-A33E-4EBA-A4A8-EA97668466BF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Review</a:t>
          </a:r>
        </a:p>
      </dgm:t>
    </dgm:pt>
    <dgm:pt modelId="{9D8B23D6-CB35-4FE7-BDD8-FD91C39341E9}" type="parTrans" cxnId="{54401070-5F81-4C79-A864-D4059EEE8684}">
      <dgm:prSet/>
      <dgm:spPr/>
      <dgm:t>
        <a:bodyPr/>
        <a:lstStyle/>
        <a:p>
          <a:endParaRPr lang="en-SG"/>
        </a:p>
      </dgm:t>
    </dgm:pt>
    <dgm:pt modelId="{3382856D-82AC-4013-A493-271E6B28A1B7}" type="sibTrans" cxnId="{54401070-5F81-4C79-A864-D4059EEE8684}">
      <dgm:prSet/>
      <dgm:spPr/>
      <dgm:t>
        <a:bodyPr/>
        <a:lstStyle/>
        <a:p>
          <a:endParaRPr lang="en-SG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0" presStyleCnt="3" custLinFactNeighborY="1745"/>
      <dgm:spPr/>
    </dgm:pt>
    <dgm:pt modelId="{56D57797-1E1F-4430-8E90-0AC038407FE9}" type="pres">
      <dgm:prSet presAssocID="{1FBB8512-3B13-4445-A7F6-D1E43E38A5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0" presStyleCnt="3">
        <dgm:presLayoutVars>
          <dgm:chMax val="0"/>
          <dgm:chPref val="0"/>
        </dgm:presLayoutVars>
      </dgm:prSet>
      <dgm:spPr/>
    </dgm:pt>
    <dgm:pt modelId="{BB1892BC-DDA1-47B4-BC2D-4C980DC1AACD}" type="pres">
      <dgm:prSet presAssocID="{DDF349DC-0425-424D-9582-C54A9D11F8DC}" presName="sibTrans" presStyleCnt="0"/>
      <dgm:spPr/>
    </dgm:pt>
    <dgm:pt modelId="{B84BDDD5-D488-4A89-82B3-9F110679E77D}" type="pres">
      <dgm:prSet presAssocID="{665B1031-A33E-4EBA-A4A8-EA97668466BF}" presName="compNode" presStyleCnt="0"/>
      <dgm:spPr/>
    </dgm:pt>
    <dgm:pt modelId="{441009F1-5EC0-457B-BAEF-64966260D2AA}" type="pres">
      <dgm:prSet presAssocID="{665B1031-A33E-4EBA-A4A8-EA97668466BF}" presName="bgRect" presStyleLbl="bgShp" presStyleIdx="1" presStyleCnt="3"/>
      <dgm:spPr/>
    </dgm:pt>
    <dgm:pt modelId="{3F0B6DA4-E47A-412D-8B68-55C69E46210C}" type="pres">
      <dgm:prSet presAssocID="{665B1031-A33E-4EBA-A4A8-EA97668466BF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7F19C44-5467-4B7E-B53A-479E3A51C8E4}" type="pres">
      <dgm:prSet presAssocID="{665B1031-A33E-4EBA-A4A8-EA97668466BF}" presName="spaceRect" presStyleCnt="0"/>
      <dgm:spPr/>
    </dgm:pt>
    <dgm:pt modelId="{9820A196-B645-4FE3-B579-FA3E8A597AD8}" type="pres">
      <dgm:prSet presAssocID="{665B1031-A33E-4EBA-A4A8-EA97668466BF}" presName="parTx" presStyleLbl="revTx" presStyleIdx="1" presStyleCnt="3">
        <dgm:presLayoutVars>
          <dgm:chMax val="0"/>
          <dgm:chPref val="0"/>
        </dgm:presLayoutVars>
      </dgm:prSet>
      <dgm:spPr/>
    </dgm:pt>
    <dgm:pt modelId="{14781460-07B5-4EE8-8023-973628709BC2}" type="pres">
      <dgm:prSet presAssocID="{3382856D-82AC-4013-A493-271E6B28A1B7}" presName="sibTrans" presStyleCnt="0"/>
      <dgm:spPr/>
    </dgm:pt>
    <dgm:pt modelId="{2A2DB586-AB0C-4740-BC9A-1B8787146BC7}" type="pres">
      <dgm:prSet presAssocID="{87D7CA38-2693-4402-9C78-1924F38BB252}" presName="compNode" presStyleCnt="0"/>
      <dgm:spPr/>
    </dgm:pt>
    <dgm:pt modelId="{91EE02EC-45BB-4EFE-9519-41E953AF48A1}" type="pres">
      <dgm:prSet presAssocID="{87D7CA38-2693-4402-9C78-1924F38BB252}" presName="bgRect" presStyleLbl="bgShp" presStyleIdx="2" presStyleCnt="3" custLinFactNeighborX="-10418" custLinFactNeighborY="-728"/>
      <dgm:spPr/>
    </dgm:pt>
    <dgm:pt modelId="{40548140-2443-499E-9F5F-90654F449E26}" type="pres">
      <dgm:prSet presAssocID="{87D7CA38-2693-4402-9C78-1924F38BB252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6BEACBF-E0B4-4146-8101-8FBE5C7E8CAC}" type="pres">
      <dgm:prSet presAssocID="{87D7CA38-2693-4402-9C78-1924F38BB252}" presName="spaceRect" presStyleCnt="0"/>
      <dgm:spPr/>
    </dgm:pt>
    <dgm:pt modelId="{B55AF031-2C8E-485F-A39F-DFB7F42C62B6}" type="pres">
      <dgm:prSet presAssocID="{87D7CA38-2693-4402-9C78-1924F38BB2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41D61F-6B4E-490D-9C9A-4DF3AD8B6655}" type="presOf" srcId="{665B1031-A33E-4EBA-A4A8-EA97668466BF}" destId="{9820A196-B645-4FE3-B579-FA3E8A597AD8}" srcOrd="0" destOrd="0" presId="urn:microsoft.com/office/officeart/2018/2/layout/IconVerticalSolidList"/>
    <dgm:cxn modelId="{32730926-A6D4-4583-BC89-3DA1067D072C}" srcId="{DC849BD1-C5EF-4D76-8085-495EB0099CFA}" destId="{1FBB8512-3B13-4445-A7F6-D1E43E38A538}" srcOrd="0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FF299F36-2965-40AF-BE16-5EA020B38CDF}" srcId="{DC849BD1-C5EF-4D76-8085-495EB0099CFA}" destId="{87D7CA38-2693-4402-9C78-1924F38BB252}" srcOrd="2" destOrd="0" parTransId="{4709F0CC-558D-4BEC-9C79-680A174CF09B}" sibTransId="{D65C1131-1F1E-4C59-ADD3-46696476F255}"/>
    <dgm:cxn modelId="{54401070-5F81-4C79-A864-D4059EEE8684}" srcId="{DC849BD1-C5EF-4D76-8085-495EB0099CFA}" destId="{665B1031-A33E-4EBA-A4A8-EA97668466BF}" srcOrd="1" destOrd="0" parTransId="{9D8B23D6-CB35-4FE7-BDD8-FD91C39341E9}" sibTransId="{3382856D-82AC-4013-A493-271E6B28A1B7}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05497AA0-94E3-466E-B858-263E477FC8B3}" type="presOf" srcId="{87D7CA38-2693-4402-9C78-1924F38BB252}" destId="{B55AF031-2C8E-485F-A39F-DFB7F42C62B6}" srcOrd="0" destOrd="0" presId="urn:microsoft.com/office/officeart/2018/2/layout/IconVerticalSolidList"/>
    <dgm:cxn modelId="{BC44F408-3E0B-47AD-B86F-76DE2205AAD2}" type="presParOf" srcId="{79BA38A1-DFD7-4B22-AB38-856210F2E67A}" destId="{18AFA009-1B82-47C2-9FF9-CF612039DDFE}" srcOrd="0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  <dgm:cxn modelId="{993223F0-726F-43A8-939D-8B854E6C6AAD}" type="presParOf" srcId="{79BA38A1-DFD7-4B22-AB38-856210F2E67A}" destId="{BB1892BC-DDA1-47B4-BC2D-4C980DC1AACD}" srcOrd="1" destOrd="0" presId="urn:microsoft.com/office/officeart/2018/2/layout/IconVerticalSolidList"/>
    <dgm:cxn modelId="{D31FC8D3-B81D-4B50-8F9B-9DFBC2B9C637}" type="presParOf" srcId="{79BA38A1-DFD7-4B22-AB38-856210F2E67A}" destId="{B84BDDD5-D488-4A89-82B3-9F110679E77D}" srcOrd="2" destOrd="0" presId="urn:microsoft.com/office/officeart/2018/2/layout/IconVerticalSolidList"/>
    <dgm:cxn modelId="{C628BBFB-A67C-486F-93D9-DC73E3CAECA4}" type="presParOf" srcId="{B84BDDD5-D488-4A89-82B3-9F110679E77D}" destId="{441009F1-5EC0-457B-BAEF-64966260D2AA}" srcOrd="0" destOrd="0" presId="urn:microsoft.com/office/officeart/2018/2/layout/IconVerticalSolidList"/>
    <dgm:cxn modelId="{80DF20FB-A966-4AED-92C6-5E8259ECC914}" type="presParOf" srcId="{B84BDDD5-D488-4A89-82B3-9F110679E77D}" destId="{3F0B6DA4-E47A-412D-8B68-55C69E46210C}" srcOrd="1" destOrd="0" presId="urn:microsoft.com/office/officeart/2018/2/layout/IconVerticalSolidList"/>
    <dgm:cxn modelId="{1B291616-251A-4C1A-A795-3760B53F6062}" type="presParOf" srcId="{B84BDDD5-D488-4A89-82B3-9F110679E77D}" destId="{57F19C44-5467-4B7E-B53A-479E3A51C8E4}" srcOrd="2" destOrd="0" presId="urn:microsoft.com/office/officeart/2018/2/layout/IconVerticalSolidList"/>
    <dgm:cxn modelId="{E31A7C3C-EBE2-4C26-8C27-8D5A2E60332E}" type="presParOf" srcId="{B84BDDD5-D488-4A89-82B3-9F110679E77D}" destId="{9820A196-B645-4FE3-B579-FA3E8A597AD8}" srcOrd="3" destOrd="0" presId="urn:microsoft.com/office/officeart/2018/2/layout/IconVerticalSolidList"/>
    <dgm:cxn modelId="{C2361F14-702A-4559-BC55-D64295C7D07D}" type="presParOf" srcId="{79BA38A1-DFD7-4B22-AB38-856210F2E67A}" destId="{14781460-07B5-4EE8-8023-973628709BC2}" srcOrd="3" destOrd="0" presId="urn:microsoft.com/office/officeart/2018/2/layout/IconVerticalSolidList"/>
    <dgm:cxn modelId="{2BD5357A-0788-4B63-AE69-7711C0C2D7FD}" type="presParOf" srcId="{79BA38A1-DFD7-4B22-AB38-856210F2E67A}" destId="{2A2DB586-AB0C-4740-BC9A-1B8787146BC7}" srcOrd="4" destOrd="0" presId="urn:microsoft.com/office/officeart/2018/2/layout/IconVerticalSolidList"/>
    <dgm:cxn modelId="{5931B7BE-715B-4B9C-AC4E-01D4894AA3D5}" type="presParOf" srcId="{2A2DB586-AB0C-4740-BC9A-1B8787146BC7}" destId="{91EE02EC-45BB-4EFE-9519-41E953AF48A1}" srcOrd="0" destOrd="0" presId="urn:microsoft.com/office/officeart/2018/2/layout/IconVerticalSolidList"/>
    <dgm:cxn modelId="{106B1187-5551-4F30-B3FC-7855C1D704EB}" type="presParOf" srcId="{2A2DB586-AB0C-4740-BC9A-1B8787146BC7}" destId="{40548140-2443-499E-9F5F-90654F449E26}" srcOrd="1" destOrd="0" presId="urn:microsoft.com/office/officeart/2018/2/layout/IconVerticalSolidList"/>
    <dgm:cxn modelId="{BAFDB8EA-FF9A-44BF-808C-CE9379E0E105}" type="presParOf" srcId="{2A2DB586-AB0C-4740-BC9A-1B8787146BC7}" destId="{B6BEACBF-E0B4-4146-8101-8FBE5C7E8CAC}" srcOrd="2" destOrd="0" presId="urn:microsoft.com/office/officeart/2018/2/layout/IconVerticalSolidList"/>
    <dgm:cxn modelId="{CF591749-98E4-4D0A-BB3C-E0B1D991354D}" type="presParOf" srcId="{2A2DB586-AB0C-4740-BC9A-1B8787146BC7}" destId="{B55AF031-2C8E-485F-A39F-DFB7F42C62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D00F-55BC-49D8-B023-C3E57F186A3F}">
      <dsp:nvSpPr>
        <dsp:cNvPr id="0" name=""/>
        <dsp:cNvSpPr/>
      </dsp:nvSpPr>
      <dsp:spPr>
        <a:xfrm>
          <a:off x="0" y="2222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CS1101S Roadmap</a:t>
          </a:r>
        </a:p>
      </dsp:txBody>
      <dsp:txXfrm>
        <a:off x="1435590" y="531"/>
        <a:ext cx="9080009" cy="1242935"/>
      </dsp:txXfrm>
    </dsp:sp>
    <dsp:sp modelId="{441009F1-5EC0-457B-BAEF-64966260D2A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0B6DA4-E47A-412D-8B68-55C69E46210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0A196-B645-4FE3-B579-FA3E8A597AD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Review</a:t>
          </a:r>
        </a:p>
      </dsp:txBody>
      <dsp:txXfrm>
        <a:off x="1435590" y="1554201"/>
        <a:ext cx="9080009" cy="1242935"/>
      </dsp:txXfrm>
    </dsp:sp>
    <dsp:sp modelId="{91EE02EC-45BB-4EFE-9519-41E953AF48A1}">
      <dsp:nvSpPr>
        <dsp:cNvPr id="0" name=""/>
        <dsp:cNvSpPr/>
      </dsp:nvSpPr>
      <dsp:spPr>
        <a:xfrm>
          <a:off x="0" y="3098822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48140-2443-499E-9F5F-90654F449E2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F031-2C8E-485F-A39F-DFB7F42C62B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QnA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7/11/2021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programmes/ug/focu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dirty="0">
                <a:hlinkClick r:id="rId3"/>
              </a:rPr>
              <a:t>https://www.comp.nus.edu.sg/programmes/ug/focus/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48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AAB-37A3-4751-B31F-1B8FACB37711}" type="datetime1">
              <a:rPr lang="en-SG" smtClean="0"/>
              <a:t>7/11/2021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  <p:pic>
        <p:nvPicPr>
          <p:cNvPr id="2050" name="Picture 2" descr="A webapp designed to understand behaviour | JIN Design">
            <a:extLst>
              <a:ext uri="{FF2B5EF4-FFF2-40B4-BE49-F238E27FC236}">
                <a16:creationId xmlns:a16="http://schemas.microsoft.com/office/drawing/2014/main" id="{07ABFB9C-9667-427E-B6E5-84172F570D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DF3B-3278-432F-AD0E-87767DCBA59D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204-21CC-48C0-AB26-D17B1FEBD6C5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F4E-5023-493B-9110-D9B972348B41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A1E-F695-4F02-9561-813ED2F4954E}" type="datetime1">
              <a:rPr lang="en-SG" smtClean="0"/>
              <a:t>7/11/2021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3D7B-4E21-41A6-ADBE-C11E82D93972}" type="datetime1">
              <a:rPr lang="en-SG" smtClean="0"/>
              <a:t>7/11/2021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9136-9AA0-482C-B065-CA659672B227}" type="datetime1">
              <a:rPr lang="en-SG" smtClean="0"/>
              <a:t>7/11/2021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0916-D307-4776-9AFA-08DD2FCF2B02}" type="datetime1">
              <a:rPr lang="en-SG" smtClean="0"/>
              <a:t>7/11/2021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76FB-1E42-4829-B229-BE6281CBD8A2}" type="datetime1">
              <a:rPr lang="en-SG" smtClean="0"/>
              <a:t>7/11/2021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ACB-84AE-413A-91F9-0B02769B2811}" type="datetime1">
              <a:rPr lang="en-SG" smtClean="0"/>
              <a:t>7/11/2021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8E6B-B8A1-470A-82A9-B38A84C7B6B4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2" descr="A webapp designed to understand behaviour | JIN Design">
            <a:extLst>
              <a:ext uri="{FF2B5EF4-FFF2-40B4-BE49-F238E27FC236}">
                <a16:creationId xmlns:a16="http://schemas.microsoft.com/office/drawing/2014/main" id="{8A4BEB15-D446-404F-9B70-CF653513E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1101S | Facebook">
            <a:extLst>
              <a:ext uri="{FF2B5EF4-FFF2-40B4-BE49-F238E27FC236}">
                <a16:creationId xmlns:a16="http://schemas.microsoft.com/office/drawing/2014/main" id="{4C394B37-629C-4E44-84EF-FFC8AE923A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22" y="642461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programmes/ug/foc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CS1101S Studio Session </a:t>
            </a:r>
            <a:br>
              <a:rPr lang="en-SG" dirty="0"/>
            </a:br>
            <a:r>
              <a:rPr lang="en-SG" dirty="0"/>
              <a:t>Week 13</a:t>
            </a:r>
            <a:br>
              <a:rPr lang="en-SG" dirty="0"/>
            </a:br>
            <a:r>
              <a:rPr lang="en-SG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Simon Julian Lauw</a:t>
            </a:r>
          </a:p>
          <a:p>
            <a:r>
              <a:rPr lang="en-SG" b="1" i="1" dirty="0"/>
              <a:t>Full Info &gt; simonjulianl.github.io </a:t>
            </a:r>
            <a:endParaRPr lang="en-SG" dirty="0"/>
          </a:p>
          <a:p>
            <a:r>
              <a:rPr lang="en-SG" dirty="0"/>
              <a:t>8 November 2021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8F24-F945-4A4B-9851-29C3226539AE}" type="datetime1">
              <a:rPr lang="en-SG" smtClean="0"/>
              <a:t>7/11/2021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1100" b="1" i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CEF31F7-28D0-4AEB-95CD-79AE81100673}"/>
              </a:ext>
            </a:extLst>
          </p:cNvPr>
          <p:cNvSpPr txBox="1">
            <a:spLocks/>
          </p:cNvSpPr>
          <p:nvPr/>
        </p:nvSpPr>
        <p:spPr>
          <a:xfrm>
            <a:off x="829322" y="57453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1100" b="1" i="1" dirty="0"/>
          </a:p>
        </p:txBody>
      </p:sp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53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dirty="0"/>
              <a:t>Good Luck for your PA and Finals, and See you again in future mods (as students or TA)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8F24-F945-4A4B-9851-29C3226539AE}" type="datetime1">
              <a:rPr lang="en-SG" smtClean="0"/>
              <a:t>7/11/2021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1100" b="1" i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CEF31F7-28D0-4AEB-95CD-79AE81100673}"/>
              </a:ext>
            </a:extLst>
          </p:cNvPr>
          <p:cNvSpPr txBox="1">
            <a:spLocks/>
          </p:cNvSpPr>
          <p:nvPr/>
        </p:nvSpPr>
        <p:spPr>
          <a:xfrm>
            <a:off x="829322" y="57453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1100" b="1" i="1" dirty="0"/>
          </a:p>
        </p:txBody>
      </p:sp>
    </p:spTree>
    <p:extLst>
      <p:ext uri="{BB962C8B-B14F-4D97-AF65-F5344CB8AC3E}">
        <p14:creationId xmlns:p14="http://schemas.microsoft.com/office/powerpoint/2010/main" val="334341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893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7/11/2021</a:t>
            </a:fld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7061E2F-0567-45CF-ADC0-03554371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SG" dirty="0"/>
              <a:t>SJL/2122S1/CS1101S/4J</a:t>
            </a:r>
          </a:p>
        </p:txBody>
      </p:sp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A1CD-F677-4946-9FD0-D6A4EB24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CS1101S Road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18CF-FCE2-401C-A15E-8156DD59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CEA76-5F2C-4F68-A918-30316A3D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0E6B-545F-4510-8664-77B5AE91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4DCC92-3A93-47E4-9F97-FBA22343CFC6}"/>
              </a:ext>
            </a:extLst>
          </p:cNvPr>
          <p:cNvCxnSpPr>
            <a:cxnSpLocks/>
          </p:cNvCxnSpPr>
          <p:nvPr/>
        </p:nvCxnSpPr>
        <p:spPr>
          <a:xfrm>
            <a:off x="3277354" y="1865014"/>
            <a:ext cx="0" cy="254182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1C8687-34C6-4A8D-83CD-B7BE9C5E21DF}"/>
              </a:ext>
            </a:extLst>
          </p:cNvPr>
          <p:cNvCxnSpPr>
            <a:cxnSpLocks/>
          </p:cNvCxnSpPr>
          <p:nvPr/>
        </p:nvCxnSpPr>
        <p:spPr>
          <a:xfrm>
            <a:off x="5919457" y="1865014"/>
            <a:ext cx="0" cy="254182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647891-3445-495C-A871-CA15401A5DF2}"/>
              </a:ext>
            </a:extLst>
          </p:cNvPr>
          <p:cNvCxnSpPr>
            <a:cxnSpLocks/>
          </p:cNvCxnSpPr>
          <p:nvPr/>
        </p:nvCxnSpPr>
        <p:spPr>
          <a:xfrm>
            <a:off x="8751683" y="1865014"/>
            <a:ext cx="0" cy="254182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5A6F5-23D8-4A48-9F4E-F3D7A7413F3D}"/>
              </a:ext>
            </a:extLst>
          </p:cNvPr>
          <p:cNvSpPr/>
          <p:nvPr/>
        </p:nvSpPr>
        <p:spPr>
          <a:xfrm>
            <a:off x="3701555" y="1555667"/>
            <a:ext cx="1860497" cy="5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Abstraction + Lazy Evaluation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794DA3-AF8F-4FAB-9DAA-5EF8E24C7A8C}"/>
              </a:ext>
            </a:extLst>
          </p:cNvPr>
          <p:cNvSpPr/>
          <p:nvPr/>
        </p:nvSpPr>
        <p:spPr>
          <a:xfrm>
            <a:off x="1179126" y="2239526"/>
            <a:ext cx="1540219" cy="6609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Primitive Expressions.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D7212-5D11-4D97-A61F-554DCB43A1B5}"/>
              </a:ext>
            </a:extLst>
          </p:cNvPr>
          <p:cNvSpPr/>
          <p:nvPr/>
        </p:nvSpPr>
        <p:spPr>
          <a:xfrm>
            <a:off x="1112442" y="1555667"/>
            <a:ext cx="1793701" cy="5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Elements of Programming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66C768-C1B5-41E1-A089-15C3F5313C86}"/>
              </a:ext>
            </a:extLst>
          </p:cNvPr>
          <p:cNvSpPr/>
          <p:nvPr/>
        </p:nvSpPr>
        <p:spPr>
          <a:xfrm>
            <a:off x="3828295" y="5180071"/>
            <a:ext cx="1540219" cy="660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Order of Growth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7B6DD0-4E84-41BF-82E9-0AB7FB1E8A0F}"/>
              </a:ext>
            </a:extLst>
          </p:cNvPr>
          <p:cNvSpPr/>
          <p:nvPr/>
        </p:nvSpPr>
        <p:spPr>
          <a:xfrm>
            <a:off x="1179125" y="2952220"/>
            <a:ext cx="1540219" cy="6609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Operator combination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1C6926-AFD0-4D75-9CE2-998839D10B0F}"/>
              </a:ext>
            </a:extLst>
          </p:cNvPr>
          <p:cNvSpPr/>
          <p:nvPr/>
        </p:nvSpPr>
        <p:spPr>
          <a:xfrm>
            <a:off x="1112441" y="4406841"/>
            <a:ext cx="10675169" cy="5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Techniques and Analysis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9C0D3E-6095-46D4-AC38-4816A85F1405}"/>
              </a:ext>
            </a:extLst>
          </p:cNvPr>
          <p:cNvSpPr/>
          <p:nvPr/>
        </p:nvSpPr>
        <p:spPr>
          <a:xfrm>
            <a:off x="7736375" y="5194920"/>
            <a:ext cx="1540219" cy="660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Recursive and Iterative Process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BCCB8E-1DBF-4B7E-8419-53E4A4BC3551}"/>
              </a:ext>
            </a:extLst>
          </p:cNvPr>
          <p:cNvSpPr/>
          <p:nvPr/>
        </p:nvSpPr>
        <p:spPr>
          <a:xfrm>
            <a:off x="5782335" y="5180071"/>
            <a:ext cx="1540219" cy="660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Wishful Thinking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390F80-3436-4D94-A485-B862A1FADE74}"/>
              </a:ext>
            </a:extLst>
          </p:cNvPr>
          <p:cNvSpPr/>
          <p:nvPr/>
        </p:nvSpPr>
        <p:spPr>
          <a:xfrm>
            <a:off x="1874255" y="5189957"/>
            <a:ext cx="1540219" cy="660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Substitution Model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7A726F-957D-49CD-B64C-965DD592E688}"/>
              </a:ext>
            </a:extLst>
          </p:cNvPr>
          <p:cNvSpPr/>
          <p:nvPr/>
        </p:nvSpPr>
        <p:spPr>
          <a:xfrm>
            <a:off x="9690415" y="5174484"/>
            <a:ext cx="1540219" cy="660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Environment Model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2C0106-476E-4614-A9FF-F93586BC68BE}"/>
              </a:ext>
            </a:extLst>
          </p:cNvPr>
          <p:cNvSpPr/>
          <p:nvPr/>
        </p:nvSpPr>
        <p:spPr>
          <a:xfrm>
            <a:off x="3843941" y="2135851"/>
            <a:ext cx="1540219" cy="7064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Naming and Functional Abstraction (HOF)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C67F7C-AE02-4606-B449-58F79DC1EEE2}"/>
              </a:ext>
            </a:extLst>
          </p:cNvPr>
          <p:cNvSpPr/>
          <p:nvPr/>
        </p:nvSpPr>
        <p:spPr>
          <a:xfrm>
            <a:off x="3844336" y="2908026"/>
            <a:ext cx="1540219" cy="6609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Data Abstraction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B91E73-D287-4E09-9FED-6F148B6EBCC1}"/>
              </a:ext>
            </a:extLst>
          </p:cNvPr>
          <p:cNvSpPr/>
          <p:nvPr/>
        </p:nvSpPr>
        <p:spPr>
          <a:xfrm>
            <a:off x="6359699" y="1590400"/>
            <a:ext cx="1793701" cy="5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State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FFCF17-10EA-4519-918A-E76EA00043AE}"/>
              </a:ext>
            </a:extLst>
          </p:cNvPr>
          <p:cNvSpPr/>
          <p:nvPr/>
        </p:nvSpPr>
        <p:spPr>
          <a:xfrm>
            <a:off x="6477468" y="2281808"/>
            <a:ext cx="1540219" cy="6609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96DB55-7674-4B44-9EE6-2DECFEA7DD64}"/>
              </a:ext>
            </a:extLst>
          </p:cNvPr>
          <p:cNvSpPr/>
          <p:nvPr/>
        </p:nvSpPr>
        <p:spPr>
          <a:xfrm>
            <a:off x="6486439" y="3376225"/>
            <a:ext cx="1540219" cy="6609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Mutable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72537E-2C7A-4EC2-810D-DBFB5A36FD81}"/>
              </a:ext>
            </a:extLst>
          </p:cNvPr>
          <p:cNvSpPr/>
          <p:nvPr/>
        </p:nvSpPr>
        <p:spPr>
          <a:xfrm>
            <a:off x="9422590" y="1593161"/>
            <a:ext cx="1793701" cy="5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MCE + Advanced Topic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98478D-E6B1-4BDE-A513-4F2FBCFC7C76}"/>
              </a:ext>
            </a:extLst>
          </p:cNvPr>
          <p:cNvSpPr/>
          <p:nvPr/>
        </p:nvSpPr>
        <p:spPr>
          <a:xfrm>
            <a:off x="9549330" y="2364630"/>
            <a:ext cx="1540219" cy="6609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Apply and Eval cycle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44F5B2-43CB-404F-9EDB-1DC938195496}"/>
              </a:ext>
            </a:extLst>
          </p:cNvPr>
          <p:cNvSpPr/>
          <p:nvPr/>
        </p:nvSpPr>
        <p:spPr>
          <a:xfrm>
            <a:off x="3843941" y="3667368"/>
            <a:ext cx="1540219" cy="6609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Lazy Evaluation (Stream)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DF9490-07CF-47B2-86AA-646F46113379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906143" y="1830281"/>
            <a:ext cx="79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7F8CFE-BB94-4AC6-8A71-3A61D1A84D47}"/>
              </a:ext>
            </a:extLst>
          </p:cNvPr>
          <p:cNvCxnSpPr/>
          <p:nvPr/>
        </p:nvCxnSpPr>
        <p:spPr>
          <a:xfrm>
            <a:off x="5564287" y="1830281"/>
            <a:ext cx="79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C7580E-64E2-49D7-9224-8F020666885D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8153400" y="1865014"/>
            <a:ext cx="1269190" cy="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8925ED3-3E10-4FC5-8FEE-D84AA643B3E3}"/>
              </a:ext>
            </a:extLst>
          </p:cNvPr>
          <p:cNvSpPr/>
          <p:nvPr/>
        </p:nvSpPr>
        <p:spPr>
          <a:xfrm>
            <a:off x="9471434" y="3292818"/>
            <a:ext cx="1739582" cy="8414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Concurrent, Logic, Register Machine Programming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6AB4E3-C40E-424E-A66B-E2BFF07C1DEA}"/>
              </a:ext>
            </a:extLst>
          </p:cNvPr>
          <p:cNvSpPr/>
          <p:nvPr/>
        </p:nvSpPr>
        <p:spPr>
          <a:xfrm>
            <a:off x="1187147" y="3688630"/>
            <a:ext cx="1540219" cy="6609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Predicate and Conditional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295772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7EC5-25D3-4F4F-AFA5-40EF7548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Elements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8093-1F39-4B9D-BD96-8F9D21F8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They are just fundamental components that every programming language should have </a:t>
            </a:r>
          </a:p>
          <a:p>
            <a:pPr marL="457200" lvl="1" indent="0">
              <a:buNone/>
            </a:pPr>
            <a:r>
              <a:rPr lang="en-SG" dirty="0"/>
              <a:t>1. Primitive Expressions</a:t>
            </a:r>
          </a:p>
          <a:p>
            <a:pPr marL="457200" lvl="1" indent="0">
              <a:buNone/>
            </a:pPr>
            <a:r>
              <a:rPr lang="en-SG" dirty="0"/>
              <a:t>2. Operator Combinations</a:t>
            </a:r>
          </a:p>
          <a:p>
            <a:pPr marL="457200" lvl="1" indent="0">
              <a:buNone/>
            </a:pPr>
            <a:r>
              <a:rPr lang="en-SG" dirty="0"/>
              <a:t>3. Predicate and conditional Expression (Control Structure) 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3F50-3766-4443-B239-44E3733F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D38E-1ED3-4697-8318-54ACEBEB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B950-4930-47E5-8F6A-C5E200D1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4A56A-76F1-4A2D-A43F-062BECEF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50" y="4001294"/>
            <a:ext cx="4412864" cy="21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6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3C45-1625-497A-9B43-BF3CD40D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Abstraction and Lazy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7B37-8C62-4D39-A186-C31BD219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76189" cy="4351338"/>
          </a:xfrm>
        </p:spPr>
        <p:txBody>
          <a:bodyPr/>
          <a:lstStyle/>
          <a:p>
            <a:r>
              <a:rPr lang="en-SG" dirty="0"/>
              <a:t>Naming and Functional Abstraction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04EC-C3CE-42BC-BA01-28ED1B2F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DC32-E5E9-408F-9054-4E693FC5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EDE4-6CE9-403A-B933-457BC568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5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56659C-BD68-4032-BFE3-C26CE4B184FF}"/>
              </a:ext>
            </a:extLst>
          </p:cNvPr>
          <p:cNvSpPr txBox="1">
            <a:spLocks/>
          </p:cNvSpPr>
          <p:nvPr/>
        </p:nvSpPr>
        <p:spPr>
          <a:xfrm>
            <a:off x="8541191" y="1825625"/>
            <a:ext cx="274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List and Stream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7176FB-9DA0-471E-9295-36CA7D5346BA}"/>
              </a:ext>
            </a:extLst>
          </p:cNvPr>
          <p:cNvSpPr txBox="1">
            <a:spLocks/>
          </p:cNvSpPr>
          <p:nvPr/>
        </p:nvSpPr>
        <p:spPr>
          <a:xfrm>
            <a:off x="5788937" y="1825625"/>
            <a:ext cx="2619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 Abstraction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5922F8-4E17-4B65-BC4A-B078651BF1DB}"/>
              </a:ext>
            </a:extLst>
          </p:cNvPr>
          <p:cNvSpPr txBox="1">
            <a:spLocks/>
          </p:cNvSpPr>
          <p:nvPr/>
        </p:nvSpPr>
        <p:spPr>
          <a:xfrm>
            <a:off x="3181536" y="1825625"/>
            <a:ext cx="274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Higher Order Function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Crazier examples =&gt; See Functional Expressionism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A398E8-C05E-46AE-A0D5-90096B50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6" y="3695609"/>
            <a:ext cx="2646331" cy="1363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93A424-623B-4E4A-9C56-745EEA09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44" y="2949167"/>
            <a:ext cx="2407384" cy="308786"/>
          </a:xfrm>
          <a:prstGeom prst="rect">
            <a:avLst/>
          </a:prstGeom>
        </p:spPr>
      </p:pic>
      <p:pic>
        <p:nvPicPr>
          <p:cNvPr id="2050" name="Picture 2" descr="What is Abstraction in OOPS? - JournalDev">
            <a:extLst>
              <a:ext uri="{FF2B5EF4-FFF2-40B4-BE49-F238E27FC236}">
                <a16:creationId xmlns:a16="http://schemas.microsoft.com/office/drawing/2014/main" id="{33669CC5-E973-47D7-B773-7766A431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249" y="3188673"/>
            <a:ext cx="2522169" cy="187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529113-8B65-4604-BB0A-B3A55A6F1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678" y="3103560"/>
            <a:ext cx="1571844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E3F6-B7C6-4D7F-ACE3-3CEBCB48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Stateful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5D57-5741-4F36-B7A5-13AF070B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29277" cy="4351338"/>
          </a:xfrm>
        </p:spPr>
        <p:txBody>
          <a:bodyPr/>
          <a:lstStyle/>
          <a:p>
            <a:r>
              <a:rPr lang="en-SG" dirty="0"/>
              <a:t>Mutable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84C6-A709-4255-A561-A9BA7E0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958A-6ED1-4FEA-98CB-CF0D049D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79CF-51E2-41A1-AD1D-138008E9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0320E-D75D-4846-827D-BF0D9017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42" y="2839800"/>
            <a:ext cx="1733792" cy="79068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66F4F2-7227-4AAE-85F4-546355F96901}"/>
              </a:ext>
            </a:extLst>
          </p:cNvPr>
          <p:cNvSpPr txBox="1">
            <a:spLocks/>
          </p:cNvSpPr>
          <p:nvPr/>
        </p:nvSpPr>
        <p:spPr>
          <a:xfrm>
            <a:off x="3581399" y="1825625"/>
            <a:ext cx="73246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Mutating Data Structure </a:t>
            </a:r>
          </a:p>
          <a:p>
            <a:pPr marL="0" indent="0">
              <a:buNone/>
            </a:pPr>
            <a:r>
              <a:rPr lang="en-SG" dirty="0"/>
              <a:t>Use Box and Pointer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D1683-1F50-44E9-9A3A-B375BCC1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3062738"/>
            <a:ext cx="4586590" cy="25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8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90F4-BFF5-410B-B269-F570D544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Metacircular Evaluator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5E7E-1A16-40DA-97E9-720B790A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Core of any programming language, evaluate the expression, apply the functions and repeat!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D5B1-8F37-44FB-8B7B-A4895D61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B3376-CC09-4CA7-890D-5BCB8748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AF8E-431B-4379-AF9C-196B12C6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7</a:t>
            </a:fld>
            <a:endParaRPr lang="en-SG"/>
          </a:p>
        </p:txBody>
      </p:sp>
      <p:pic>
        <p:nvPicPr>
          <p:cNvPr id="3078" name="Picture 6" descr="SICP Distilled">
            <a:extLst>
              <a:ext uri="{FF2B5EF4-FFF2-40B4-BE49-F238E27FC236}">
                <a16:creationId xmlns:a16="http://schemas.microsoft.com/office/drawing/2014/main" id="{C4B08CF7-6AFC-4596-86D0-F5A2194C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70" y="2718233"/>
            <a:ext cx="7627530" cy="345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44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3C45-1625-497A-9B43-BF3CD40D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Techniques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7B37-8C62-4D39-A186-C31BD219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86069" cy="4351338"/>
          </a:xfrm>
        </p:spPr>
        <p:txBody>
          <a:bodyPr/>
          <a:lstStyle/>
          <a:p>
            <a:r>
              <a:rPr lang="en-SG" dirty="0"/>
              <a:t>Order of Growth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04EC-C3CE-42BC-BA01-28ED1B2F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DC32-E5E9-408F-9054-4E693FC5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EDE4-6CE9-403A-B933-457BC568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8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56659C-BD68-4032-BFE3-C26CE4B184FF}"/>
              </a:ext>
            </a:extLst>
          </p:cNvPr>
          <p:cNvSpPr txBox="1">
            <a:spLocks/>
          </p:cNvSpPr>
          <p:nvPr/>
        </p:nvSpPr>
        <p:spPr>
          <a:xfrm>
            <a:off x="8541191" y="1825625"/>
            <a:ext cx="274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Recursive and Iterative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7176FB-9DA0-471E-9295-36CA7D5346BA}"/>
              </a:ext>
            </a:extLst>
          </p:cNvPr>
          <p:cNvSpPr txBox="1">
            <a:spLocks/>
          </p:cNvSpPr>
          <p:nvPr/>
        </p:nvSpPr>
        <p:spPr>
          <a:xfrm>
            <a:off x="5788937" y="1825625"/>
            <a:ext cx="2619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Environment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5922F8-4E17-4B65-BC4A-B078651BF1DB}"/>
              </a:ext>
            </a:extLst>
          </p:cNvPr>
          <p:cNvSpPr txBox="1">
            <a:spLocks/>
          </p:cNvSpPr>
          <p:nvPr/>
        </p:nvSpPr>
        <p:spPr>
          <a:xfrm>
            <a:off x="3181536" y="1825625"/>
            <a:ext cx="20860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Wishful Thinking</a:t>
            </a:r>
          </a:p>
        </p:txBody>
      </p:sp>
      <p:pic>
        <p:nvPicPr>
          <p:cNvPr id="1028" name="Picture 4" descr="Orders of Growth - ML Wiki">
            <a:extLst>
              <a:ext uri="{FF2B5EF4-FFF2-40B4-BE49-F238E27FC236}">
                <a16:creationId xmlns:a16="http://schemas.microsoft.com/office/drawing/2014/main" id="{2C114440-1F24-4B0D-89BF-4D23CCF0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7" y="2885399"/>
            <a:ext cx="2200737" cy="231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gramming by Wishful Thinking - Adrian Bolboaca">
            <a:extLst>
              <a:ext uri="{FF2B5EF4-FFF2-40B4-BE49-F238E27FC236}">
                <a16:creationId xmlns:a16="http://schemas.microsoft.com/office/drawing/2014/main" id="{B65F87E4-A2A6-46E2-B0E4-5625AB51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69" y="3124994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Environment Model of Evaluation - CS 61AS Textbook">
            <a:extLst>
              <a:ext uri="{FF2B5EF4-FFF2-40B4-BE49-F238E27FC236}">
                <a16:creationId xmlns:a16="http://schemas.microsoft.com/office/drawing/2014/main" id="{F7D07E74-1602-44D1-95C2-6A85F783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06" y="3305143"/>
            <a:ext cx="2507338" cy="150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cursion and Iteration">
            <a:extLst>
              <a:ext uri="{FF2B5EF4-FFF2-40B4-BE49-F238E27FC236}">
                <a16:creationId xmlns:a16="http://schemas.microsoft.com/office/drawing/2014/main" id="{DFEF62E0-937E-4BE5-91DF-39EAE91B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44" y="3286887"/>
            <a:ext cx="2504847" cy="159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17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1936-A05E-43D8-A158-64AAA45E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Where to go from here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0B88-F58B-40C1-A79F-3D6885D2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>
                <a:hlinkClick r:id="rId3"/>
              </a:rPr>
              <a:t>NUS Computer Science Specializations </a:t>
            </a:r>
            <a:r>
              <a:rPr lang="en-SG" dirty="0"/>
              <a:t>=&gt;  Choose them wisely, especially if you want to take FYP in the future</a:t>
            </a:r>
          </a:p>
          <a:p>
            <a:r>
              <a:rPr lang="en-SG" dirty="0"/>
              <a:t>Y1S2 - Y2S1</a:t>
            </a:r>
          </a:p>
          <a:p>
            <a:pPr lvl="1"/>
            <a:r>
              <a:rPr lang="en-SG" dirty="0"/>
              <a:t>Compulsory mods : CS2030S (Prog methodology II), CS2040S (Data Structure and Algo), CS2103T (Soft </a:t>
            </a:r>
            <a:r>
              <a:rPr lang="en-SG" dirty="0" err="1"/>
              <a:t>Eng</a:t>
            </a:r>
            <a:r>
              <a:rPr lang="en-SG" dirty="0"/>
              <a:t>), CS2100 (Computer Organisation), CS2106 (OS), CS2109S (</a:t>
            </a:r>
            <a:r>
              <a:rPr lang="en-SG" dirty="0">
                <a:solidFill>
                  <a:srgbClr val="FF0000"/>
                </a:solidFill>
              </a:rPr>
              <a:t>NEW! </a:t>
            </a:r>
            <a:r>
              <a:rPr lang="en-SG" dirty="0"/>
              <a:t>-&gt; AI and ML), CS3230</a:t>
            </a:r>
          </a:p>
          <a:p>
            <a:r>
              <a:rPr lang="en-SG" dirty="0"/>
              <a:t>Y1S2 Summer</a:t>
            </a:r>
          </a:p>
          <a:p>
            <a:pPr lvl="1"/>
            <a:r>
              <a:rPr lang="en-SG" dirty="0"/>
              <a:t>Find something that you </a:t>
            </a:r>
            <a:r>
              <a:rPr lang="en-SG" dirty="0" err="1"/>
              <a:t>wanna</a:t>
            </a:r>
            <a:r>
              <a:rPr lang="en-SG" dirty="0"/>
              <a:t> do! Upskill yourself</a:t>
            </a:r>
          </a:p>
          <a:p>
            <a:pPr lvl="1"/>
            <a:r>
              <a:rPr lang="en-SG" b="1" dirty="0"/>
              <a:t>CVWO</a:t>
            </a:r>
            <a:r>
              <a:rPr lang="en-SG" dirty="0"/>
              <a:t>, Orbital CP2106, Internship, CCA (DSC, NUS GDG, SIC, etc)</a:t>
            </a:r>
          </a:p>
          <a:p>
            <a:r>
              <a:rPr lang="en-SG" dirty="0"/>
              <a:t>Recommended Mods to take (at least, I think these mods should be compulsory instead)</a:t>
            </a:r>
          </a:p>
          <a:p>
            <a:pPr lvl="1"/>
            <a:r>
              <a:rPr lang="en-SG" dirty="0"/>
              <a:t>Database : CS2102</a:t>
            </a:r>
          </a:p>
          <a:p>
            <a:pPr lvl="1"/>
            <a:r>
              <a:rPr lang="en-SG" dirty="0"/>
              <a:t>Networking : CS2105 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DB00-7BAB-4203-BDB5-401FB136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DA25-0524-477C-AB17-C63D56FA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F7448-662B-4751-A179-FB67B34F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10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445</Words>
  <Application>Microsoft Office PowerPoint</Application>
  <PresentationFormat>Widescreen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CS1101S Studio Session  Week 13 Summary</vt:lpstr>
      <vt:lpstr>Table of Contents </vt:lpstr>
      <vt:lpstr>CS1101S Road Map</vt:lpstr>
      <vt:lpstr>Elements of Programming</vt:lpstr>
      <vt:lpstr>Abstraction and Lazy Evaluation</vt:lpstr>
      <vt:lpstr>Stateful Programming</vt:lpstr>
      <vt:lpstr>Metacircular Evaluator</vt:lpstr>
      <vt:lpstr>Techniques and Analysis</vt:lpstr>
      <vt:lpstr>Where to go from here ? </vt:lpstr>
      <vt:lpstr>Good Luck for your PA and Finals, and See you again in future mods (as students or TA)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35</cp:revision>
  <dcterms:created xsi:type="dcterms:W3CDTF">2021-08-12T02:15:55Z</dcterms:created>
  <dcterms:modified xsi:type="dcterms:W3CDTF">2021-11-07T15:42:34Z</dcterms:modified>
</cp:coreProperties>
</file>