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8" r:id="rId2"/>
    <p:sldId id="259" r:id="rId3"/>
    <p:sldId id="265" r:id="rId4"/>
    <p:sldId id="318" r:id="rId5"/>
    <p:sldId id="319" r:id="rId6"/>
    <p:sldId id="320" r:id="rId7"/>
    <p:sldId id="321" r:id="rId8"/>
    <p:sldId id="322" r:id="rId9"/>
    <p:sldId id="323" r:id="rId10"/>
    <p:sldId id="324" r:id="rId11"/>
    <p:sldId id="325" r:id="rId12"/>
    <p:sldId id="326" r:id="rId13"/>
    <p:sldId id="327" r:id="rId14"/>
    <p:sldId id="328" r:id="rId15"/>
    <p:sldId id="329" r:id="rId16"/>
    <p:sldId id="281" r:id="rId17"/>
    <p:sldId id="33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3342" autoAdjust="0"/>
  </p:normalViewPr>
  <p:slideViewPr>
    <p:cSldViewPr snapToGrid="0">
      <p:cViewPr varScale="1">
        <p:scale>
          <a:sx n="80" d="100"/>
          <a:sy n="80" d="100"/>
        </p:scale>
        <p:origin x="78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svg"/><Relationship Id="rId1" Type="http://schemas.openxmlformats.org/officeDocument/2006/relationships/image" Target="../media/image3.pn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svg"/><Relationship Id="rId1" Type="http://schemas.openxmlformats.org/officeDocument/2006/relationships/image" Target="../media/image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849BD1-C5EF-4D76-8085-495EB0099CFA}" type="doc">
      <dgm:prSet loTypeId="urn:microsoft.com/office/officeart/2018/2/layout/IconVerticalSolidList" loCatId="icon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FBB8512-3B13-4445-A7F6-D1E43E38A538}">
      <dgm:prSet/>
      <dgm:spPr/>
      <dgm:t>
        <a:bodyPr/>
        <a:lstStyle/>
        <a:p>
          <a:pPr>
            <a:lnSpc>
              <a:spcPct val="100000"/>
            </a:lnSpc>
          </a:pPr>
          <a:r>
            <a:rPr lang="en-SG" dirty="0"/>
            <a:t>Admin</a:t>
          </a:r>
        </a:p>
      </dgm:t>
    </dgm:pt>
    <dgm:pt modelId="{79157F22-B64E-4DC7-A501-940F3F00469E}" type="parTrans" cxnId="{32730926-A6D4-4583-BC89-3DA1067D072C}">
      <dgm:prSet/>
      <dgm:spPr/>
      <dgm:t>
        <a:bodyPr/>
        <a:lstStyle/>
        <a:p>
          <a:endParaRPr lang="en-US"/>
        </a:p>
      </dgm:t>
    </dgm:pt>
    <dgm:pt modelId="{DDF349DC-0425-424D-9582-C54A9D11F8DC}" type="sibTrans" cxnId="{32730926-A6D4-4583-BC89-3DA1067D072C}">
      <dgm:prSet/>
      <dgm:spPr/>
      <dgm:t>
        <a:bodyPr/>
        <a:lstStyle/>
        <a:p>
          <a:endParaRPr lang="en-US"/>
        </a:p>
      </dgm:t>
    </dgm:pt>
    <dgm:pt modelId="{87D7CA38-2693-4402-9C78-1924F38BB25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List Processing </a:t>
          </a:r>
        </a:p>
      </dgm:t>
    </dgm:pt>
    <dgm:pt modelId="{4709F0CC-558D-4BEC-9C79-680A174CF09B}" type="parTrans" cxnId="{FF299F36-2965-40AF-BE16-5EA020B38CDF}">
      <dgm:prSet/>
      <dgm:spPr/>
      <dgm:t>
        <a:bodyPr/>
        <a:lstStyle/>
        <a:p>
          <a:endParaRPr lang="en-SG"/>
        </a:p>
      </dgm:t>
    </dgm:pt>
    <dgm:pt modelId="{D65C1131-1F1E-4C59-ADD3-46696476F255}" type="sibTrans" cxnId="{FF299F36-2965-40AF-BE16-5EA020B38CDF}">
      <dgm:prSet/>
      <dgm:spPr/>
      <dgm:t>
        <a:bodyPr/>
        <a:lstStyle/>
        <a:p>
          <a:endParaRPr lang="en-SG"/>
        </a:p>
      </dgm:t>
    </dgm:pt>
    <dgm:pt modelId="{0FECF96F-DEB5-47A5-AA38-FDB15972CED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Continuation Passing Style (CPS) </a:t>
          </a:r>
        </a:p>
      </dgm:t>
    </dgm:pt>
    <dgm:pt modelId="{744E8CDF-0928-44AF-9CA9-1287CA12135A}" type="parTrans" cxnId="{A7F96CE1-2266-495C-8CE1-FEDF144D4477}">
      <dgm:prSet/>
      <dgm:spPr/>
      <dgm:t>
        <a:bodyPr/>
        <a:lstStyle/>
        <a:p>
          <a:endParaRPr lang="en-SG"/>
        </a:p>
      </dgm:t>
    </dgm:pt>
    <dgm:pt modelId="{8ACF2E00-657B-4C38-8A3F-52E6CB4DD951}" type="sibTrans" cxnId="{A7F96CE1-2266-495C-8CE1-FEDF144D4477}">
      <dgm:prSet/>
      <dgm:spPr/>
      <dgm:t>
        <a:bodyPr/>
        <a:lstStyle/>
        <a:p>
          <a:endParaRPr lang="en-SG"/>
        </a:p>
      </dgm:t>
    </dgm:pt>
    <dgm:pt modelId="{DBA221DE-D301-47A0-BD9E-BE6723C9159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Exercises</a:t>
          </a:r>
        </a:p>
      </dgm:t>
    </dgm:pt>
    <dgm:pt modelId="{AC4A972D-7060-4206-B284-4E0826253C86}" type="parTrans" cxnId="{6CFED28D-A22D-4B2C-B2C2-5712438DF101}">
      <dgm:prSet/>
      <dgm:spPr/>
      <dgm:t>
        <a:bodyPr/>
        <a:lstStyle/>
        <a:p>
          <a:endParaRPr lang="en-SG"/>
        </a:p>
      </dgm:t>
    </dgm:pt>
    <dgm:pt modelId="{74E7D03B-0281-4678-A417-2A9A45A214DE}" type="sibTrans" cxnId="{6CFED28D-A22D-4B2C-B2C2-5712438DF101}">
      <dgm:prSet/>
      <dgm:spPr/>
      <dgm:t>
        <a:bodyPr/>
        <a:lstStyle/>
        <a:p>
          <a:endParaRPr lang="en-SG"/>
        </a:p>
      </dgm:t>
    </dgm:pt>
    <dgm:pt modelId="{E71D8396-5938-4555-8150-971CCD495F3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Map, Reduce, Accumulate </a:t>
          </a:r>
        </a:p>
      </dgm:t>
    </dgm:pt>
    <dgm:pt modelId="{2C80C2F5-0946-439C-B794-30223401B101}" type="parTrans" cxnId="{326DFD69-2E36-467F-8AC3-EC6E63D136F8}">
      <dgm:prSet/>
      <dgm:spPr/>
      <dgm:t>
        <a:bodyPr/>
        <a:lstStyle/>
        <a:p>
          <a:endParaRPr lang="en-SG"/>
        </a:p>
      </dgm:t>
    </dgm:pt>
    <dgm:pt modelId="{B9F517E1-8C12-44E1-9D2F-EBCC71CBA54F}" type="sibTrans" cxnId="{326DFD69-2E36-467F-8AC3-EC6E63D136F8}">
      <dgm:prSet/>
      <dgm:spPr/>
      <dgm:t>
        <a:bodyPr/>
        <a:lstStyle/>
        <a:p>
          <a:endParaRPr lang="en-SG"/>
        </a:p>
      </dgm:t>
    </dgm:pt>
    <dgm:pt modelId="{79BA38A1-DFD7-4B22-AB38-856210F2E67A}" type="pres">
      <dgm:prSet presAssocID="{DC849BD1-C5EF-4D76-8085-495EB0099CFA}" presName="root" presStyleCnt="0">
        <dgm:presLayoutVars>
          <dgm:dir/>
          <dgm:resizeHandles val="exact"/>
        </dgm:presLayoutVars>
      </dgm:prSet>
      <dgm:spPr/>
    </dgm:pt>
    <dgm:pt modelId="{18AFA009-1B82-47C2-9FF9-CF612039DDFE}" type="pres">
      <dgm:prSet presAssocID="{1FBB8512-3B13-4445-A7F6-D1E43E38A538}" presName="compNode" presStyleCnt="0"/>
      <dgm:spPr/>
    </dgm:pt>
    <dgm:pt modelId="{5C9AD00F-55BC-49D8-B023-C3E57F186A3F}" type="pres">
      <dgm:prSet presAssocID="{1FBB8512-3B13-4445-A7F6-D1E43E38A538}" presName="bgRect" presStyleLbl="bgShp" presStyleIdx="0" presStyleCnt="5" custLinFactNeighborX="-1540" custLinFactNeighborY="2081"/>
      <dgm:spPr/>
    </dgm:pt>
    <dgm:pt modelId="{56D57797-1E1F-4430-8E90-0AC038407FE9}" type="pres">
      <dgm:prSet presAssocID="{1FBB8512-3B13-4445-A7F6-D1E43E38A538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127BA6CB-F459-4552-B61E-F064A81FEE82}" type="pres">
      <dgm:prSet presAssocID="{1FBB8512-3B13-4445-A7F6-D1E43E38A538}" presName="spaceRect" presStyleCnt="0"/>
      <dgm:spPr/>
    </dgm:pt>
    <dgm:pt modelId="{64EFD95A-5454-4EBF-827E-6619A9E67867}" type="pres">
      <dgm:prSet presAssocID="{1FBB8512-3B13-4445-A7F6-D1E43E38A538}" presName="parTx" presStyleLbl="revTx" presStyleIdx="0" presStyleCnt="5">
        <dgm:presLayoutVars>
          <dgm:chMax val="0"/>
          <dgm:chPref val="0"/>
        </dgm:presLayoutVars>
      </dgm:prSet>
      <dgm:spPr/>
    </dgm:pt>
    <dgm:pt modelId="{BB1892BC-DDA1-47B4-BC2D-4C980DC1AACD}" type="pres">
      <dgm:prSet presAssocID="{DDF349DC-0425-424D-9582-C54A9D11F8DC}" presName="sibTrans" presStyleCnt="0"/>
      <dgm:spPr/>
    </dgm:pt>
    <dgm:pt modelId="{2A2DB586-AB0C-4740-BC9A-1B8787146BC7}" type="pres">
      <dgm:prSet presAssocID="{87D7CA38-2693-4402-9C78-1924F38BB252}" presName="compNode" presStyleCnt="0"/>
      <dgm:spPr/>
    </dgm:pt>
    <dgm:pt modelId="{91EE02EC-45BB-4EFE-9519-41E953AF48A1}" type="pres">
      <dgm:prSet presAssocID="{87D7CA38-2693-4402-9C78-1924F38BB252}" presName="bgRect" presStyleLbl="bgShp" presStyleIdx="1" presStyleCnt="5"/>
      <dgm:spPr/>
    </dgm:pt>
    <dgm:pt modelId="{40548140-2443-499E-9F5F-90654F449E26}" type="pres">
      <dgm:prSet presAssocID="{87D7CA38-2693-4402-9C78-1924F38BB252}" presName="iconRect" presStyleLbl="node1" presStyleIdx="1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B6BEACBF-E0B4-4146-8101-8FBE5C7E8CAC}" type="pres">
      <dgm:prSet presAssocID="{87D7CA38-2693-4402-9C78-1924F38BB252}" presName="spaceRect" presStyleCnt="0"/>
      <dgm:spPr/>
    </dgm:pt>
    <dgm:pt modelId="{B55AF031-2C8E-485F-A39F-DFB7F42C62B6}" type="pres">
      <dgm:prSet presAssocID="{87D7CA38-2693-4402-9C78-1924F38BB252}" presName="parTx" presStyleLbl="revTx" presStyleIdx="1" presStyleCnt="5">
        <dgm:presLayoutVars>
          <dgm:chMax val="0"/>
          <dgm:chPref val="0"/>
        </dgm:presLayoutVars>
      </dgm:prSet>
      <dgm:spPr/>
    </dgm:pt>
    <dgm:pt modelId="{2EC391DE-7277-4291-B111-F759C143A5BE}" type="pres">
      <dgm:prSet presAssocID="{D65C1131-1F1E-4C59-ADD3-46696476F255}" presName="sibTrans" presStyleCnt="0"/>
      <dgm:spPr/>
    </dgm:pt>
    <dgm:pt modelId="{B22BDB2C-2242-4D67-A441-D39540C06792}" type="pres">
      <dgm:prSet presAssocID="{0FECF96F-DEB5-47A5-AA38-FDB15972CED4}" presName="compNode" presStyleCnt="0"/>
      <dgm:spPr/>
    </dgm:pt>
    <dgm:pt modelId="{72C217D6-45C2-4FB5-B567-DC61863BB72C}" type="pres">
      <dgm:prSet presAssocID="{0FECF96F-DEB5-47A5-AA38-FDB15972CED4}" presName="bgRect" presStyleLbl="bgShp" presStyleIdx="2" presStyleCnt="5"/>
      <dgm:spPr/>
    </dgm:pt>
    <dgm:pt modelId="{6D357F9D-7B1F-47C6-9A2D-E1E989B9A2C3}" type="pres">
      <dgm:prSet presAssocID="{0FECF96F-DEB5-47A5-AA38-FDB15972CED4}" presName="iconRect" presStyleLbl="node1" presStyleIdx="2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07C74F77-6F95-4651-B8B7-A8D34906330F}" type="pres">
      <dgm:prSet presAssocID="{0FECF96F-DEB5-47A5-AA38-FDB15972CED4}" presName="spaceRect" presStyleCnt="0"/>
      <dgm:spPr/>
    </dgm:pt>
    <dgm:pt modelId="{5FC701D0-164B-47D0-939E-CF00E9C56DF4}" type="pres">
      <dgm:prSet presAssocID="{0FECF96F-DEB5-47A5-AA38-FDB15972CED4}" presName="parTx" presStyleLbl="revTx" presStyleIdx="2" presStyleCnt="5">
        <dgm:presLayoutVars>
          <dgm:chMax val="0"/>
          <dgm:chPref val="0"/>
        </dgm:presLayoutVars>
      </dgm:prSet>
      <dgm:spPr/>
    </dgm:pt>
    <dgm:pt modelId="{9625EC08-3CE3-43E1-89E6-324D439FC3B1}" type="pres">
      <dgm:prSet presAssocID="{8ACF2E00-657B-4C38-8A3F-52E6CB4DD951}" presName="sibTrans" presStyleCnt="0"/>
      <dgm:spPr/>
    </dgm:pt>
    <dgm:pt modelId="{55E9139F-3EC8-42D7-9576-42B30F9654F5}" type="pres">
      <dgm:prSet presAssocID="{E71D8396-5938-4555-8150-971CCD495F37}" presName="compNode" presStyleCnt="0"/>
      <dgm:spPr/>
    </dgm:pt>
    <dgm:pt modelId="{C969ADA0-ECEF-498B-9019-324201DFAF94}" type="pres">
      <dgm:prSet presAssocID="{E71D8396-5938-4555-8150-971CCD495F37}" presName="bgRect" presStyleLbl="bgShp" presStyleIdx="3" presStyleCnt="5"/>
      <dgm:spPr/>
    </dgm:pt>
    <dgm:pt modelId="{5CDD3ED4-1F8A-4044-88E5-CE28EE02E7F0}" type="pres">
      <dgm:prSet presAssocID="{E71D8396-5938-4555-8150-971CCD495F37}" presName="iconRect" presStyleLbl="node1" presStyleIdx="3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114CCB05-960A-4B1A-9D24-744AE85672A6}" type="pres">
      <dgm:prSet presAssocID="{E71D8396-5938-4555-8150-971CCD495F37}" presName="spaceRect" presStyleCnt="0"/>
      <dgm:spPr/>
    </dgm:pt>
    <dgm:pt modelId="{9D1F1F92-8EF8-4358-955C-AE878230A8C0}" type="pres">
      <dgm:prSet presAssocID="{E71D8396-5938-4555-8150-971CCD495F37}" presName="parTx" presStyleLbl="revTx" presStyleIdx="3" presStyleCnt="5">
        <dgm:presLayoutVars>
          <dgm:chMax val="0"/>
          <dgm:chPref val="0"/>
        </dgm:presLayoutVars>
      </dgm:prSet>
      <dgm:spPr/>
    </dgm:pt>
    <dgm:pt modelId="{1091E89C-BF74-49AA-9AA7-66A4E296E365}" type="pres">
      <dgm:prSet presAssocID="{B9F517E1-8C12-44E1-9D2F-EBCC71CBA54F}" presName="sibTrans" presStyleCnt="0"/>
      <dgm:spPr/>
    </dgm:pt>
    <dgm:pt modelId="{C347679B-7DDD-4294-9AD0-5BB54388214A}" type="pres">
      <dgm:prSet presAssocID="{DBA221DE-D301-47A0-BD9E-BE6723C91598}" presName="compNode" presStyleCnt="0"/>
      <dgm:spPr/>
    </dgm:pt>
    <dgm:pt modelId="{F3788D61-D4D7-4B26-9671-051BB9DBFD27}" type="pres">
      <dgm:prSet presAssocID="{DBA221DE-D301-47A0-BD9E-BE6723C91598}" presName="bgRect" presStyleLbl="bgShp" presStyleIdx="4" presStyleCnt="5" custLinFactNeighborY="1940"/>
      <dgm:spPr/>
    </dgm:pt>
    <dgm:pt modelId="{6C0480C4-8E5D-4499-A3BA-075C1AB68D93}" type="pres">
      <dgm:prSet presAssocID="{DBA221DE-D301-47A0-BD9E-BE6723C91598}" presName="iconRect" presStyleLbl="node1" presStyleIdx="4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C187922D-2656-4288-8855-05244BC71031}" type="pres">
      <dgm:prSet presAssocID="{DBA221DE-D301-47A0-BD9E-BE6723C91598}" presName="spaceRect" presStyleCnt="0"/>
      <dgm:spPr/>
    </dgm:pt>
    <dgm:pt modelId="{36922EF7-B76B-486B-8DF1-F284F3595061}" type="pres">
      <dgm:prSet presAssocID="{DBA221DE-D301-47A0-BD9E-BE6723C91598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32730926-A6D4-4583-BC89-3DA1067D072C}" srcId="{DC849BD1-C5EF-4D76-8085-495EB0099CFA}" destId="{1FBB8512-3B13-4445-A7F6-D1E43E38A538}" srcOrd="0" destOrd="0" parTransId="{79157F22-B64E-4DC7-A501-940F3F00469E}" sibTransId="{DDF349DC-0425-424D-9582-C54A9D11F8DC}"/>
    <dgm:cxn modelId="{5CC15B30-F7FA-4381-9472-6303F60E1B0B}" type="presOf" srcId="{1FBB8512-3B13-4445-A7F6-D1E43E38A538}" destId="{64EFD95A-5454-4EBF-827E-6619A9E67867}" srcOrd="0" destOrd="0" presId="urn:microsoft.com/office/officeart/2018/2/layout/IconVerticalSolidList"/>
    <dgm:cxn modelId="{FF299F36-2965-40AF-BE16-5EA020B38CDF}" srcId="{DC849BD1-C5EF-4D76-8085-495EB0099CFA}" destId="{87D7CA38-2693-4402-9C78-1924F38BB252}" srcOrd="1" destOrd="0" parTransId="{4709F0CC-558D-4BEC-9C79-680A174CF09B}" sibTransId="{D65C1131-1F1E-4C59-ADD3-46696476F255}"/>
    <dgm:cxn modelId="{3E077E5F-F392-4D08-9589-05A8A80F59A1}" type="presOf" srcId="{E71D8396-5938-4555-8150-971CCD495F37}" destId="{9D1F1F92-8EF8-4358-955C-AE878230A8C0}" srcOrd="0" destOrd="0" presId="urn:microsoft.com/office/officeart/2018/2/layout/IconVerticalSolidList"/>
    <dgm:cxn modelId="{326DFD69-2E36-467F-8AC3-EC6E63D136F8}" srcId="{DC849BD1-C5EF-4D76-8085-495EB0099CFA}" destId="{E71D8396-5938-4555-8150-971CCD495F37}" srcOrd="3" destOrd="0" parTransId="{2C80C2F5-0946-439C-B794-30223401B101}" sibTransId="{B9F517E1-8C12-44E1-9D2F-EBCC71CBA54F}"/>
    <dgm:cxn modelId="{4AA0B774-EFFD-4ECD-9A76-0EB8A12F42F6}" type="presOf" srcId="{DC849BD1-C5EF-4D76-8085-495EB0099CFA}" destId="{79BA38A1-DFD7-4B22-AB38-856210F2E67A}" srcOrd="0" destOrd="0" presId="urn:microsoft.com/office/officeart/2018/2/layout/IconVerticalSolidList"/>
    <dgm:cxn modelId="{6CFED28D-A22D-4B2C-B2C2-5712438DF101}" srcId="{DC849BD1-C5EF-4D76-8085-495EB0099CFA}" destId="{DBA221DE-D301-47A0-BD9E-BE6723C91598}" srcOrd="4" destOrd="0" parTransId="{AC4A972D-7060-4206-B284-4E0826253C86}" sibTransId="{74E7D03B-0281-4678-A417-2A9A45A214DE}"/>
    <dgm:cxn modelId="{4EB36F96-F9B1-4259-A5D3-0E52F4E6A2C9}" type="presOf" srcId="{DBA221DE-D301-47A0-BD9E-BE6723C91598}" destId="{36922EF7-B76B-486B-8DF1-F284F3595061}" srcOrd="0" destOrd="0" presId="urn:microsoft.com/office/officeart/2018/2/layout/IconVerticalSolidList"/>
    <dgm:cxn modelId="{05497AA0-94E3-466E-B858-263E477FC8B3}" type="presOf" srcId="{87D7CA38-2693-4402-9C78-1924F38BB252}" destId="{B55AF031-2C8E-485F-A39F-DFB7F42C62B6}" srcOrd="0" destOrd="0" presId="urn:microsoft.com/office/officeart/2018/2/layout/IconVerticalSolidList"/>
    <dgm:cxn modelId="{EC4829C6-6536-44E0-9774-A6F050101465}" type="presOf" srcId="{0FECF96F-DEB5-47A5-AA38-FDB15972CED4}" destId="{5FC701D0-164B-47D0-939E-CF00E9C56DF4}" srcOrd="0" destOrd="0" presId="urn:microsoft.com/office/officeart/2018/2/layout/IconVerticalSolidList"/>
    <dgm:cxn modelId="{A7F96CE1-2266-495C-8CE1-FEDF144D4477}" srcId="{DC849BD1-C5EF-4D76-8085-495EB0099CFA}" destId="{0FECF96F-DEB5-47A5-AA38-FDB15972CED4}" srcOrd="2" destOrd="0" parTransId="{744E8CDF-0928-44AF-9CA9-1287CA12135A}" sibTransId="{8ACF2E00-657B-4C38-8A3F-52E6CB4DD951}"/>
    <dgm:cxn modelId="{BC44F408-3E0B-47AD-B86F-76DE2205AAD2}" type="presParOf" srcId="{79BA38A1-DFD7-4B22-AB38-856210F2E67A}" destId="{18AFA009-1B82-47C2-9FF9-CF612039DDFE}" srcOrd="0" destOrd="0" presId="urn:microsoft.com/office/officeart/2018/2/layout/IconVerticalSolidList"/>
    <dgm:cxn modelId="{003FFAFD-1FC3-4462-B21F-FE873755CF5B}" type="presParOf" srcId="{18AFA009-1B82-47C2-9FF9-CF612039DDFE}" destId="{5C9AD00F-55BC-49D8-B023-C3E57F186A3F}" srcOrd="0" destOrd="0" presId="urn:microsoft.com/office/officeart/2018/2/layout/IconVerticalSolidList"/>
    <dgm:cxn modelId="{AF140546-3E51-41DD-B791-B3404AA99025}" type="presParOf" srcId="{18AFA009-1B82-47C2-9FF9-CF612039DDFE}" destId="{56D57797-1E1F-4430-8E90-0AC038407FE9}" srcOrd="1" destOrd="0" presId="urn:microsoft.com/office/officeart/2018/2/layout/IconVerticalSolidList"/>
    <dgm:cxn modelId="{AB2A05DE-F70E-4A97-AFDE-6F2B318F5269}" type="presParOf" srcId="{18AFA009-1B82-47C2-9FF9-CF612039DDFE}" destId="{127BA6CB-F459-4552-B61E-F064A81FEE82}" srcOrd="2" destOrd="0" presId="urn:microsoft.com/office/officeart/2018/2/layout/IconVerticalSolidList"/>
    <dgm:cxn modelId="{E2A1F62B-B6EF-41CE-9BBE-FBCE2F68FF12}" type="presParOf" srcId="{18AFA009-1B82-47C2-9FF9-CF612039DDFE}" destId="{64EFD95A-5454-4EBF-827E-6619A9E67867}" srcOrd="3" destOrd="0" presId="urn:microsoft.com/office/officeart/2018/2/layout/IconVerticalSolidList"/>
    <dgm:cxn modelId="{993223F0-726F-43A8-939D-8B854E6C6AAD}" type="presParOf" srcId="{79BA38A1-DFD7-4B22-AB38-856210F2E67A}" destId="{BB1892BC-DDA1-47B4-BC2D-4C980DC1AACD}" srcOrd="1" destOrd="0" presId="urn:microsoft.com/office/officeart/2018/2/layout/IconVerticalSolidList"/>
    <dgm:cxn modelId="{2BD5357A-0788-4B63-AE69-7711C0C2D7FD}" type="presParOf" srcId="{79BA38A1-DFD7-4B22-AB38-856210F2E67A}" destId="{2A2DB586-AB0C-4740-BC9A-1B8787146BC7}" srcOrd="2" destOrd="0" presId="urn:microsoft.com/office/officeart/2018/2/layout/IconVerticalSolidList"/>
    <dgm:cxn modelId="{5931B7BE-715B-4B9C-AC4E-01D4894AA3D5}" type="presParOf" srcId="{2A2DB586-AB0C-4740-BC9A-1B8787146BC7}" destId="{91EE02EC-45BB-4EFE-9519-41E953AF48A1}" srcOrd="0" destOrd="0" presId="urn:microsoft.com/office/officeart/2018/2/layout/IconVerticalSolidList"/>
    <dgm:cxn modelId="{106B1187-5551-4F30-B3FC-7855C1D704EB}" type="presParOf" srcId="{2A2DB586-AB0C-4740-BC9A-1B8787146BC7}" destId="{40548140-2443-499E-9F5F-90654F449E26}" srcOrd="1" destOrd="0" presId="urn:microsoft.com/office/officeart/2018/2/layout/IconVerticalSolidList"/>
    <dgm:cxn modelId="{BAFDB8EA-FF9A-44BF-808C-CE9379E0E105}" type="presParOf" srcId="{2A2DB586-AB0C-4740-BC9A-1B8787146BC7}" destId="{B6BEACBF-E0B4-4146-8101-8FBE5C7E8CAC}" srcOrd="2" destOrd="0" presId="urn:microsoft.com/office/officeart/2018/2/layout/IconVerticalSolidList"/>
    <dgm:cxn modelId="{CF591749-98E4-4D0A-BB3C-E0B1D991354D}" type="presParOf" srcId="{2A2DB586-AB0C-4740-BC9A-1B8787146BC7}" destId="{B55AF031-2C8E-485F-A39F-DFB7F42C62B6}" srcOrd="3" destOrd="0" presId="urn:microsoft.com/office/officeart/2018/2/layout/IconVerticalSolidList"/>
    <dgm:cxn modelId="{EDBE6665-A53D-4A65-BB61-6BAD5597D5EC}" type="presParOf" srcId="{79BA38A1-DFD7-4B22-AB38-856210F2E67A}" destId="{2EC391DE-7277-4291-B111-F759C143A5BE}" srcOrd="3" destOrd="0" presId="urn:microsoft.com/office/officeart/2018/2/layout/IconVerticalSolidList"/>
    <dgm:cxn modelId="{0BB96499-61DE-418F-BCDA-664BF698DF0C}" type="presParOf" srcId="{79BA38A1-DFD7-4B22-AB38-856210F2E67A}" destId="{B22BDB2C-2242-4D67-A441-D39540C06792}" srcOrd="4" destOrd="0" presId="urn:microsoft.com/office/officeart/2018/2/layout/IconVerticalSolidList"/>
    <dgm:cxn modelId="{0EE36FA3-3815-403F-98D0-805B92E3AB12}" type="presParOf" srcId="{B22BDB2C-2242-4D67-A441-D39540C06792}" destId="{72C217D6-45C2-4FB5-B567-DC61863BB72C}" srcOrd="0" destOrd="0" presId="urn:microsoft.com/office/officeart/2018/2/layout/IconVerticalSolidList"/>
    <dgm:cxn modelId="{3329903C-25F4-4D47-A692-025514B0BD61}" type="presParOf" srcId="{B22BDB2C-2242-4D67-A441-D39540C06792}" destId="{6D357F9D-7B1F-47C6-9A2D-E1E989B9A2C3}" srcOrd="1" destOrd="0" presId="urn:microsoft.com/office/officeart/2018/2/layout/IconVerticalSolidList"/>
    <dgm:cxn modelId="{3E97DFD0-ADB9-4D36-AF42-451B0192B6F0}" type="presParOf" srcId="{B22BDB2C-2242-4D67-A441-D39540C06792}" destId="{07C74F77-6F95-4651-B8B7-A8D34906330F}" srcOrd="2" destOrd="0" presId="urn:microsoft.com/office/officeart/2018/2/layout/IconVerticalSolidList"/>
    <dgm:cxn modelId="{3C0EA19B-5B6C-4C6D-B8FB-586ADDEE3F0B}" type="presParOf" srcId="{B22BDB2C-2242-4D67-A441-D39540C06792}" destId="{5FC701D0-164B-47D0-939E-CF00E9C56DF4}" srcOrd="3" destOrd="0" presId="urn:microsoft.com/office/officeart/2018/2/layout/IconVerticalSolidList"/>
    <dgm:cxn modelId="{FE3525D0-E554-445B-8CDE-25E37D7826EB}" type="presParOf" srcId="{79BA38A1-DFD7-4B22-AB38-856210F2E67A}" destId="{9625EC08-3CE3-43E1-89E6-324D439FC3B1}" srcOrd="5" destOrd="0" presId="urn:microsoft.com/office/officeart/2018/2/layout/IconVerticalSolidList"/>
    <dgm:cxn modelId="{682DD2E7-1326-4B5D-BE46-FCDF7D520781}" type="presParOf" srcId="{79BA38A1-DFD7-4B22-AB38-856210F2E67A}" destId="{55E9139F-3EC8-42D7-9576-42B30F9654F5}" srcOrd="6" destOrd="0" presId="urn:microsoft.com/office/officeart/2018/2/layout/IconVerticalSolidList"/>
    <dgm:cxn modelId="{3452CC74-8D95-4E84-AE1F-F4934B8FD994}" type="presParOf" srcId="{55E9139F-3EC8-42D7-9576-42B30F9654F5}" destId="{C969ADA0-ECEF-498B-9019-324201DFAF94}" srcOrd="0" destOrd="0" presId="urn:microsoft.com/office/officeart/2018/2/layout/IconVerticalSolidList"/>
    <dgm:cxn modelId="{8D4CCFD6-EB08-4700-97CC-879CEF837200}" type="presParOf" srcId="{55E9139F-3EC8-42D7-9576-42B30F9654F5}" destId="{5CDD3ED4-1F8A-4044-88E5-CE28EE02E7F0}" srcOrd="1" destOrd="0" presId="urn:microsoft.com/office/officeart/2018/2/layout/IconVerticalSolidList"/>
    <dgm:cxn modelId="{83DC8DB2-8D87-4653-9111-487A3F45FA52}" type="presParOf" srcId="{55E9139F-3EC8-42D7-9576-42B30F9654F5}" destId="{114CCB05-960A-4B1A-9D24-744AE85672A6}" srcOrd="2" destOrd="0" presId="urn:microsoft.com/office/officeart/2018/2/layout/IconVerticalSolidList"/>
    <dgm:cxn modelId="{F7442FB1-1FEC-45D0-BFBB-0889DC0EA4F1}" type="presParOf" srcId="{55E9139F-3EC8-42D7-9576-42B30F9654F5}" destId="{9D1F1F92-8EF8-4358-955C-AE878230A8C0}" srcOrd="3" destOrd="0" presId="urn:microsoft.com/office/officeart/2018/2/layout/IconVerticalSolidList"/>
    <dgm:cxn modelId="{784B79B6-0DD3-4783-BC35-5D1A73CAF046}" type="presParOf" srcId="{79BA38A1-DFD7-4B22-AB38-856210F2E67A}" destId="{1091E89C-BF74-49AA-9AA7-66A4E296E365}" srcOrd="7" destOrd="0" presId="urn:microsoft.com/office/officeart/2018/2/layout/IconVerticalSolidList"/>
    <dgm:cxn modelId="{34CDD342-07AA-4454-9CB4-C907D713D2EF}" type="presParOf" srcId="{79BA38A1-DFD7-4B22-AB38-856210F2E67A}" destId="{C347679B-7DDD-4294-9AD0-5BB54388214A}" srcOrd="8" destOrd="0" presId="urn:microsoft.com/office/officeart/2018/2/layout/IconVerticalSolidList"/>
    <dgm:cxn modelId="{02E2B870-A5BD-4B22-8F3A-AAB196BBD139}" type="presParOf" srcId="{C347679B-7DDD-4294-9AD0-5BB54388214A}" destId="{F3788D61-D4D7-4B26-9671-051BB9DBFD27}" srcOrd="0" destOrd="0" presId="urn:microsoft.com/office/officeart/2018/2/layout/IconVerticalSolidList"/>
    <dgm:cxn modelId="{B6EEC33F-DE64-484F-AF06-8BF444F2B04B}" type="presParOf" srcId="{C347679B-7DDD-4294-9AD0-5BB54388214A}" destId="{6C0480C4-8E5D-4499-A3BA-075C1AB68D93}" srcOrd="1" destOrd="0" presId="urn:microsoft.com/office/officeart/2018/2/layout/IconVerticalSolidList"/>
    <dgm:cxn modelId="{0FCD0C51-2C2E-4CF1-BFDE-A2D686E3BF9A}" type="presParOf" srcId="{C347679B-7DDD-4294-9AD0-5BB54388214A}" destId="{C187922D-2656-4288-8855-05244BC71031}" srcOrd="2" destOrd="0" presId="urn:microsoft.com/office/officeart/2018/2/layout/IconVerticalSolidList"/>
    <dgm:cxn modelId="{596C3FD8-9626-46AF-8A82-99F7731BBB62}" type="presParOf" srcId="{C347679B-7DDD-4294-9AD0-5BB54388214A}" destId="{36922EF7-B76B-486B-8DF1-F284F359506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9AD00F-55BC-49D8-B023-C3E57F186A3F}">
      <dsp:nvSpPr>
        <dsp:cNvPr id="0" name=""/>
        <dsp:cNvSpPr/>
      </dsp:nvSpPr>
      <dsp:spPr>
        <a:xfrm>
          <a:off x="0" y="18467"/>
          <a:ext cx="10515600" cy="7240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6D57797-1E1F-4430-8E90-0AC038407FE9}">
      <dsp:nvSpPr>
        <dsp:cNvPr id="0" name=""/>
        <dsp:cNvSpPr/>
      </dsp:nvSpPr>
      <dsp:spPr>
        <a:xfrm>
          <a:off x="219037" y="166319"/>
          <a:ext cx="398249" cy="39824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4EFD95A-5454-4EBF-827E-6619A9E67867}">
      <dsp:nvSpPr>
        <dsp:cNvPr id="0" name=""/>
        <dsp:cNvSpPr/>
      </dsp:nvSpPr>
      <dsp:spPr>
        <a:xfrm>
          <a:off x="836323" y="3399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900" kern="1200" dirty="0"/>
            <a:t>Admin</a:t>
          </a:r>
        </a:p>
      </dsp:txBody>
      <dsp:txXfrm>
        <a:off x="836323" y="3399"/>
        <a:ext cx="9679276" cy="724089"/>
      </dsp:txXfrm>
    </dsp:sp>
    <dsp:sp modelId="{91EE02EC-45BB-4EFE-9519-41E953AF48A1}">
      <dsp:nvSpPr>
        <dsp:cNvPr id="0" name=""/>
        <dsp:cNvSpPr/>
      </dsp:nvSpPr>
      <dsp:spPr>
        <a:xfrm>
          <a:off x="0" y="908511"/>
          <a:ext cx="10515600" cy="7240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0548140-2443-499E-9F5F-90654F449E26}">
      <dsp:nvSpPr>
        <dsp:cNvPr id="0" name=""/>
        <dsp:cNvSpPr/>
      </dsp:nvSpPr>
      <dsp:spPr>
        <a:xfrm>
          <a:off x="219037" y="1071431"/>
          <a:ext cx="398249" cy="39824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55AF031-2C8E-485F-A39F-DFB7F42C62B6}">
      <dsp:nvSpPr>
        <dsp:cNvPr id="0" name=""/>
        <dsp:cNvSpPr/>
      </dsp:nvSpPr>
      <dsp:spPr>
        <a:xfrm>
          <a:off x="836323" y="908511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List Processing </a:t>
          </a:r>
        </a:p>
      </dsp:txBody>
      <dsp:txXfrm>
        <a:off x="836323" y="908511"/>
        <a:ext cx="9679276" cy="724089"/>
      </dsp:txXfrm>
    </dsp:sp>
    <dsp:sp modelId="{72C217D6-45C2-4FB5-B567-DC61863BB72C}">
      <dsp:nvSpPr>
        <dsp:cNvPr id="0" name=""/>
        <dsp:cNvSpPr/>
      </dsp:nvSpPr>
      <dsp:spPr>
        <a:xfrm>
          <a:off x="0" y="1813624"/>
          <a:ext cx="10515600" cy="7240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D357F9D-7B1F-47C6-9A2D-E1E989B9A2C3}">
      <dsp:nvSpPr>
        <dsp:cNvPr id="0" name=""/>
        <dsp:cNvSpPr/>
      </dsp:nvSpPr>
      <dsp:spPr>
        <a:xfrm>
          <a:off x="219037" y="1976544"/>
          <a:ext cx="398249" cy="39824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FC701D0-164B-47D0-939E-CF00E9C56DF4}">
      <dsp:nvSpPr>
        <dsp:cNvPr id="0" name=""/>
        <dsp:cNvSpPr/>
      </dsp:nvSpPr>
      <dsp:spPr>
        <a:xfrm>
          <a:off x="836323" y="1813624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Continuation Passing Style (CPS) </a:t>
          </a:r>
        </a:p>
      </dsp:txBody>
      <dsp:txXfrm>
        <a:off x="836323" y="1813624"/>
        <a:ext cx="9679276" cy="724089"/>
      </dsp:txXfrm>
    </dsp:sp>
    <dsp:sp modelId="{C969ADA0-ECEF-498B-9019-324201DFAF94}">
      <dsp:nvSpPr>
        <dsp:cNvPr id="0" name=""/>
        <dsp:cNvSpPr/>
      </dsp:nvSpPr>
      <dsp:spPr>
        <a:xfrm>
          <a:off x="0" y="2718736"/>
          <a:ext cx="10515600" cy="7240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CDD3ED4-1F8A-4044-88E5-CE28EE02E7F0}">
      <dsp:nvSpPr>
        <dsp:cNvPr id="0" name=""/>
        <dsp:cNvSpPr/>
      </dsp:nvSpPr>
      <dsp:spPr>
        <a:xfrm>
          <a:off x="219037" y="2881656"/>
          <a:ext cx="398249" cy="39824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D1F1F92-8EF8-4358-955C-AE878230A8C0}">
      <dsp:nvSpPr>
        <dsp:cNvPr id="0" name=""/>
        <dsp:cNvSpPr/>
      </dsp:nvSpPr>
      <dsp:spPr>
        <a:xfrm>
          <a:off x="836323" y="2718736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Map, Reduce, Accumulate </a:t>
          </a:r>
        </a:p>
      </dsp:txBody>
      <dsp:txXfrm>
        <a:off x="836323" y="2718736"/>
        <a:ext cx="9679276" cy="724089"/>
      </dsp:txXfrm>
    </dsp:sp>
    <dsp:sp modelId="{F3788D61-D4D7-4B26-9671-051BB9DBFD27}">
      <dsp:nvSpPr>
        <dsp:cNvPr id="0" name=""/>
        <dsp:cNvSpPr/>
      </dsp:nvSpPr>
      <dsp:spPr>
        <a:xfrm>
          <a:off x="0" y="3627248"/>
          <a:ext cx="10515600" cy="7240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C0480C4-8E5D-4499-A3BA-075C1AB68D93}">
      <dsp:nvSpPr>
        <dsp:cNvPr id="0" name=""/>
        <dsp:cNvSpPr/>
      </dsp:nvSpPr>
      <dsp:spPr>
        <a:xfrm>
          <a:off x="219037" y="3786768"/>
          <a:ext cx="398249" cy="39824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6922EF7-B76B-486B-8DF1-F284F3595061}">
      <dsp:nvSpPr>
        <dsp:cNvPr id="0" name=""/>
        <dsp:cNvSpPr/>
      </dsp:nvSpPr>
      <dsp:spPr>
        <a:xfrm>
          <a:off x="836323" y="3623848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Exercises</a:t>
          </a:r>
        </a:p>
      </dsp:txBody>
      <dsp:txXfrm>
        <a:off x="836323" y="3623848"/>
        <a:ext cx="9679276" cy="7240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91013C-F9F2-466A-81A4-F45FFEA30C80}" type="datetimeFigureOut">
              <a:rPr lang="en-SG" smtClean="0"/>
              <a:t>8/9/2021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2D421D-E840-4A30-AB69-6D577F4BDF2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90605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432CE-3AC9-4C7B-9C66-331E564C8D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84B268-1459-47E0-8F08-5770C24F05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85D308-4666-4D58-9AF6-D8BF6D31C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7CAAB-37A3-4751-B31F-1B8FACB37711}" type="datetime1">
              <a:rPr lang="en-SG" smtClean="0"/>
              <a:t>8/9/2021</a:t>
            </a:fld>
            <a:endParaRPr lang="en-S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6E48C7-7651-42CC-BA26-85B060A31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SJL/2122S1/CS1101S/4J</a:t>
            </a:r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51A873-C2F4-44D7-ACCB-3752913F1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SG" dirty="0"/>
              <a:t>&lt;#&gt;</a:t>
            </a:r>
          </a:p>
        </p:txBody>
      </p:sp>
      <p:pic>
        <p:nvPicPr>
          <p:cNvPr id="2050" name="Picture 2" descr="A webapp designed to understand behaviour | JIN Design">
            <a:extLst>
              <a:ext uri="{FF2B5EF4-FFF2-40B4-BE49-F238E27FC236}">
                <a16:creationId xmlns:a16="http://schemas.microsoft.com/office/drawing/2014/main" id="{07ABFB9C-9667-427E-B6E5-84172F570D7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96098" y="90037"/>
            <a:ext cx="2120098" cy="848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9165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D81EA-1E86-4B18-87DD-E89A9267C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3245F7-ADBB-4DE1-8573-55F5370ED7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DFFE69-2B4E-4D59-8DA8-9999B15F8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DDF3B-3278-432F-AD0E-87767DCBA59D}" type="datetime1">
              <a:rPr lang="en-SG" smtClean="0"/>
              <a:t>8/9/2021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1F833F-D2B2-488E-B4B2-8EB0F3801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SJL/2122S1/CS1101S/4J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C1759C-10C2-4F07-B3D3-5B4D8B04F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AAEA-7081-4BCC-A862-1D5154AE1B9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31189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3D815E-48D2-4E06-96B2-D2AE6FC9BC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2A375C-5A68-4234-A15D-10F583D8FE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C6BFF6-B9E9-4660-B3B3-0C7CA60F9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6E204-21CC-48C0-AB26-D17B1FEBD6C5}" type="datetime1">
              <a:rPr lang="en-SG" smtClean="0"/>
              <a:t>8/9/2021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154F2C-5DEF-49D1-99C5-5BD65A65F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SJL/2122S1/CS1101S/4J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D79836-EA6E-433A-820E-65C30E434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AAEA-7081-4BCC-A862-1D5154AE1B9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76223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4FB83-54B1-4176-95E7-A337B2CF7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D5F2B-E4A1-43F7-A8FD-840E9406F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SG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9F0797-CAF7-45F0-BD2F-9CC583F37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D432-0721-49AA-AAFE-59110EB3901F}" type="datetime1">
              <a:rPr lang="en-SG" smtClean="0"/>
              <a:t>8/9/2021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208B51-90EE-45DD-A855-1092EB1E7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SJL/2122S1/CS1101S/4J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5A7C7F-FAE7-47D5-96C2-C569580FB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AAEA-7081-4BCC-A862-1D5154AE1B9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0059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B3D6F-BF84-4A4C-A070-B99CD5712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73DC33-6C7D-47CE-8D99-54BF7BEA3B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2260B4-B04F-4CA1-8615-AC55C4DBE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79F4E-5023-493B-9110-D9B972348B41}" type="datetime1">
              <a:rPr lang="en-SG" smtClean="0"/>
              <a:t>8/9/2021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FB2E58-D494-45FB-840F-E18A73367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SJL/2122S1/CS1101S/4J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118726-5F2C-4225-A44A-2B511716F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AAEA-7081-4BCC-A862-1D5154AE1B9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66895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E59D2-A4E0-451D-A7D5-E84E6241C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EEB674-7B1B-43E3-8626-165B40C125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191161-AB10-497B-90D9-4F25D88A36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5FCC6B-956A-426F-B444-1D09F3AC9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0DA1E-F695-4F02-9561-813ED2F4954E}" type="datetime1">
              <a:rPr lang="en-SG" smtClean="0"/>
              <a:t>8/9/2021</a:t>
            </a:fld>
            <a:endParaRPr lang="en-SG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88814D-D42B-40AB-B03E-AD88EB170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SJL/2122S1/CS1101S/4J</a:t>
            </a:r>
            <a:endParaRPr lang="en-SG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6421FA-8A95-40FC-B3B1-E0AE57FCB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AAEA-7081-4BCC-A862-1D5154AE1B90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697999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EBADD-2C33-4871-A0F9-5A22E9B6D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3C9010-61DB-4997-A83D-3103956C3F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A49394-7773-48A5-B7C3-4E5FD34652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2ED675-EEBC-4827-8E1E-12D0E19D69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945E33-E4C4-4823-830A-CCAD44E635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08E77-483E-41A4-A7D5-7B1FE2AD9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73D7B-4E21-41A6-ADBE-C11E82D93972}" type="datetime1">
              <a:rPr lang="en-SG" smtClean="0"/>
              <a:t>8/9/2021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B7608A-9B0E-419C-AAEB-680B2D626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SJL/2122S1/CS1101S/4J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A379D7-52B5-4E98-B08B-938B66538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AAEA-7081-4BCC-A862-1D5154AE1B9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12677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66190-AC7C-4933-9635-81E1E391E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CDCD3C-5430-44DB-A766-70ACE66E0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89136-9AA0-482C-B065-CA659672B227}" type="datetime1">
              <a:rPr lang="en-SG" smtClean="0"/>
              <a:t>8/9/2021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55D510-054A-48AA-980B-82B440CEE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SJL/2122S1/CS1101S/4J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E1C973-CD16-4BEE-942C-5F4C7E3F6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AAEA-7081-4BCC-A862-1D5154AE1B9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38363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337B10-9591-4C33-B5F9-C3C2652EE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20916-D307-4776-9AFA-08DD2FCF2B02}" type="datetime1">
              <a:rPr lang="en-SG" smtClean="0"/>
              <a:t>8/9/2021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2B98A0-307D-4B73-9A3C-B6EBE1E3E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SJL/2122S1/CS1101S/4J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88A620-2A2B-47A0-82B7-EB36CDB82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AAEA-7081-4BCC-A862-1D5154AE1B9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44240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9E681-8F4C-4BF5-AF62-5F3411AC1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B66EE-9660-48FF-A3BC-B0036437F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F1BA91-D7F3-4987-A47B-AED417E722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EBCECD-23C4-4ECC-A62F-AD82A082D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C76FB-1E42-4829-B229-BE6281CBD8A2}" type="datetime1">
              <a:rPr lang="en-SG" smtClean="0"/>
              <a:t>8/9/2021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AC186D-A2E0-4056-916B-D3FAD5953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SJL/2122S1/CS1101S/4J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3C366C-42A6-4B9B-9CAD-4CDA6289C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AAEA-7081-4BCC-A862-1D5154AE1B9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69646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96F5A-56A7-467D-9656-B4DD9D829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050340-09F3-4317-A0D2-8AC2D1109B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95A792-AF30-4023-8B2E-7600AFB2DB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A7393C-2ACD-4509-80D7-5F5C9C18D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64ACB-84AE-413A-91F9-0B02769B2811}" type="datetime1">
              <a:rPr lang="en-SG" smtClean="0"/>
              <a:t>8/9/2021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72A0ED-6331-4442-A4C3-398137D06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SJL/2122S1/CS1101S/4J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A8096D-383A-4A15-AFE4-3E6FBE317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AAEA-7081-4BCC-A862-1D5154AE1B9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00792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FCF000-023A-493A-BF8E-0A61DFAA2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S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9F12B2-1CEE-499D-936C-4858DEBD49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SG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A63264-6827-4D3E-ACBC-39A770098E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A88E6B-B8A1-470A-82A9-B38A84C7B6B4}" type="datetime1">
              <a:rPr lang="en-SG" smtClean="0"/>
              <a:t>8/9/2021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E83C82-207B-45FA-BC11-6AA7962BE3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SG"/>
              <a:t>SJL/2122S1/CS1101S/4J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7BD140-58DF-410A-8513-726EB7CC06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A9AAEA-7081-4BCC-A862-1D5154AE1B90}" type="slidenum">
              <a:rPr lang="en-SG" smtClean="0"/>
              <a:t>‹#›</a:t>
            </a:fld>
            <a:endParaRPr lang="en-SG"/>
          </a:p>
        </p:txBody>
      </p:sp>
      <p:pic>
        <p:nvPicPr>
          <p:cNvPr id="8" name="Picture 2" descr="A webapp designed to understand behaviour | JIN Design">
            <a:extLst>
              <a:ext uri="{FF2B5EF4-FFF2-40B4-BE49-F238E27FC236}">
                <a16:creationId xmlns:a16="http://schemas.microsoft.com/office/drawing/2014/main" id="{8A4BEB15-D446-404F-9B70-CF653513E6B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96098" y="90037"/>
            <a:ext cx="2120098" cy="848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S1101S | Facebook">
            <a:extLst>
              <a:ext uri="{FF2B5EF4-FFF2-40B4-BE49-F238E27FC236}">
                <a16:creationId xmlns:a16="http://schemas.microsoft.com/office/drawing/2014/main" id="{4C394B37-629C-4E44-84EF-FFC8AE923A4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9522" y="6424612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3937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B6C54-B814-4C84-8EBB-C2F4D0FF73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SG" dirty="0"/>
              <a:t>CS1101S Studio Session </a:t>
            </a:r>
            <a:br>
              <a:rPr lang="en-SG" dirty="0"/>
            </a:br>
            <a:r>
              <a:rPr lang="en-SG" dirty="0"/>
              <a:t>Week 6</a:t>
            </a:r>
            <a:br>
              <a:rPr lang="en-SG" dirty="0"/>
            </a:br>
            <a:r>
              <a:rPr lang="en-SG" dirty="0"/>
              <a:t>List and Tree Processing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FA03A5-454B-4B3B-9385-BA93808832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SG" dirty="0"/>
              <a:t>Simon Julian Lauw</a:t>
            </a:r>
          </a:p>
          <a:p>
            <a:r>
              <a:rPr lang="en-SG" b="1" i="1" dirty="0"/>
              <a:t>Full Info &gt; simonjulianl.github.io </a:t>
            </a:r>
          </a:p>
          <a:p>
            <a:r>
              <a:rPr lang="en-SG" dirty="0"/>
              <a:t>13 September 2021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B9D4FF-52DD-49E8-8CFE-F066F1877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A8F24-F945-4A4B-9851-29C3226539AE}" type="datetime1">
              <a:rPr lang="en-SG" smtClean="0"/>
              <a:t>8/9/2021</a:t>
            </a:fld>
            <a:endParaRPr lang="en-S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7B39D2-1963-4C25-915B-87691A319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SJL/2122S1/CS1101S/4J</a:t>
            </a:r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7025DD-2216-452D-AB2F-B8AB703F8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SG" dirty="0"/>
              <a:t>1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A42B71B4-0241-40D7-84EE-46D56D340FAB}"/>
              </a:ext>
            </a:extLst>
          </p:cNvPr>
          <p:cNvSpPr txBox="1">
            <a:spLocks/>
          </p:cNvSpPr>
          <p:nvPr/>
        </p:nvSpPr>
        <p:spPr>
          <a:xfrm>
            <a:off x="676922" y="5592932"/>
            <a:ext cx="10676878" cy="763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SG" sz="1100" b="1" i="1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0CEF31F7-28D0-4AEB-95CD-79AE81100673}"/>
              </a:ext>
            </a:extLst>
          </p:cNvPr>
          <p:cNvSpPr txBox="1">
            <a:spLocks/>
          </p:cNvSpPr>
          <p:nvPr/>
        </p:nvSpPr>
        <p:spPr>
          <a:xfrm>
            <a:off x="829322" y="5745332"/>
            <a:ext cx="10676878" cy="763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z="1100" b="1" i="1" dirty="0"/>
              <a:t>Acknowledgement (for his inspiring slides):</a:t>
            </a:r>
          </a:p>
          <a:p>
            <a:r>
              <a:rPr lang="en-SG" sz="1100" b="1" i="1" dirty="0"/>
              <a:t> </a:t>
            </a:r>
            <a:r>
              <a:rPr lang="en-SG" sz="1100" b="1" i="1" dirty="0" err="1"/>
              <a:t>Niu</a:t>
            </a:r>
            <a:r>
              <a:rPr lang="en-SG" sz="1100" b="1" i="1" dirty="0"/>
              <a:t> </a:t>
            </a:r>
            <a:r>
              <a:rPr lang="en-SG" sz="1100" b="1" i="1" dirty="0" err="1"/>
              <a:t>Yunpeng</a:t>
            </a:r>
            <a:endParaRPr lang="en-SG" sz="1100" b="1" i="1" dirty="0"/>
          </a:p>
        </p:txBody>
      </p:sp>
    </p:spTree>
    <p:extLst>
      <p:ext uri="{BB962C8B-B14F-4D97-AF65-F5344CB8AC3E}">
        <p14:creationId xmlns:p14="http://schemas.microsoft.com/office/powerpoint/2010/main" val="39060104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4E931-65FF-4CA6-A518-698991077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CPS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F788A-3FF1-474F-9CBD-BBCC677CDA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B66E49-6019-4ABA-8920-0843F34C7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D432-0721-49AA-AAFE-59110EB3901F}" type="datetime1">
              <a:rPr lang="en-SG" smtClean="0"/>
              <a:t>8/9/2021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F254D1-A8A6-4896-B203-810C2FFB9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SJL/2122S1/CS1101S/4J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056528-A971-40F1-B150-90D591C39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AAEA-7081-4BCC-A862-1D5154AE1B90}" type="slidenum">
              <a:rPr lang="en-SG" smtClean="0"/>
              <a:t>10</a:t>
            </a:fld>
            <a:endParaRPr lang="en-SG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0D93920-B8FF-440E-8252-BB8B55A3F5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173" y="1825625"/>
            <a:ext cx="11136279" cy="4182059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B9220927-2E47-4F10-9F70-FE769195D448}"/>
              </a:ext>
            </a:extLst>
          </p:cNvPr>
          <p:cNvSpPr/>
          <p:nvPr/>
        </p:nvSpPr>
        <p:spPr>
          <a:xfrm>
            <a:off x="3057525" y="2619375"/>
            <a:ext cx="1476375" cy="8096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80641A2-A941-43A0-A6E8-E71FE562ED39}"/>
              </a:ext>
            </a:extLst>
          </p:cNvPr>
          <p:cNvSpPr txBox="1"/>
          <p:nvPr/>
        </p:nvSpPr>
        <p:spPr>
          <a:xfrm>
            <a:off x="3790950" y="619125"/>
            <a:ext cx="74580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You can read this like : if </a:t>
            </a:r>
            <a:r>
              <a:rPr lang="en-SG" dirty="0" err="1"/>
              <a:t>current_xs</a:t>
            </a:r>
            <a:r>
              <a:rPr lang="en-SG" dirty="0"/>
              <a:t> is empty, we want to continue the function with the continuation </a:t>
            </a:r>
            <a:r>
              <a:rPr lang="en-SG" b="1" dirty="0"/>
              <a:t>c</a:t>
            </a:r>
            <a:r>
              <a:rPr lang="en-SG" dirty="0"/>
              <a:t> and the result </a:t>
            </a:r>
            <a:r>
              <a:rPr lang="en-SG" b="1" dirty="0" err="1"/>
              <a:t>ys</a:t>
            </a:r>
            <a:r>
              <a:rPr lang="en-SG" dirty="0"/>
              <a:t> (from current stage of evaluation)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BCDBA53-412D-47AF-89CA-14B9B12285D0}"/>
              </a:ext>
            </a:extLst>
          </p:cNvPr>
          <p:cNvCxnSpPr>
            <a:stCxn id="12" idx="0"/>
          </p:cNvCxnSpPr>
          <p:nvPr/>
        </p:nvCxnSpPr>
        <p:spPr>
          <a:xfrm flipV="1">
            <a:off x="3795713" y="1390650"/>
            <a:ext cx="2128837" cy="1228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98216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4E931-65FF-4CA6-A518-698991077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CPS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F788A-3FF1-474F-9CBD-BBCC677CDA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B66E49-6019-4ABA-8920-0843F34C7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D432-0721-49AA-AAFE-59110EB3901F}" type="datetime1">
              <a:rPr lang="en-SG" smtClean="0"/>
              <a:t>8/9/2021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F254D1-A8A6-4896-B203-810C2FFB9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SJL/2122S1/CS1101S/4J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056528-A971-40F1-B150-90D591C39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AAEA-7081-4BCC-A862-1D5154AE1B90}" type="slidenum">
              <a:rPr lang="en-SG" smtClean="0"/>
              <a:t>11</a:t>
            </a:fld>
            <a:endParaRPr lang="en-SG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0D93920-B8FF-440E-8252-BB8B55A3F5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173" y="1825625"/>
            <a:ext cx="11136279" cy="4182059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B9220927-2E47-4F10-9F70-FE769195D448}"/>
              </a:ext>
            </a:extLst>
          </p:cNvPr>
          <p:cNvSpPr/>
          <p:nvPr/>
        </p:nvSpPr>
        <p:spPr>
          <a:xfrm>
            <a:off x="4010025" y="3054349"/>
            <a:ext cx="4838700" cy="8096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80641A2-A941-43A0-A6E8-E71FE562ED39}"/>
              </a:ext>
            </a:extLst>
          </p:cNvPr>
          <p:cNvSpPr txBox="1"/>
          <p:nvPr/>
        </p:nvSpPr>
        <p:spPr>
          <a:xfrm>
            <a:off x="3448050" y="366624"/>
            <a:ext cx="74580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We will supply these two as arguments for the app function that would solve the app problem, then the result of app with those arguments would be continued later as </a:t>
            </a:r>
            <a:r>
              <a:rPr lang="en-SG" b="1" dirty="0"/>
              <a:t>x</a:t>
            </a:r>
            <a:r>
              <a:rPr lang="en-SG" dirty="0"/>
              <a:t>! and c is applied because it’s how we want to continue this function 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0A1495D-D257-4E26-8616-22BB30D648CC}"/>
              </a:ext>
            </a:extLst>
          </p:cNvPr>
          <p:cNvCxnSpPr/>
          <p:nvPr/>
        </p:nvCxnSpPr>
        <p:spPr>
          <a:xfrm flipV="1">
            <a:off x="3886200" y="1264857"/>
            <a:ext cx="2543175" cy="2516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0888A57-42BF-4FDF-8333-9142217F4950}"/>
              </a:ext>
            </a:extLst>
          </p:cNvPr>
          <p:cNvCxnSpPr/>
          <p:nvPr/>
        </p:nvCxnSpPr>
        <p:spPr>
          <a:xfrm flipH="1">
            <a:off x="3886200" y="3648075"/>
            <a:ext cx="400050" cy="268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0D5FDAE-AC80-441C-B757-28FC43C13605}"/>
              </a:ext>
            </a:extLst>
          </p:cNvPr>
          <p:cNvCxnSpPr/>
          <p:nvPr/>
        </p:nvCxnSpPr>
        <p:spPr>
          <a:xfrm flipH="1">
            <a:off x="5010150" y="2305698"/>
            <a:ext cx="2305050" cy="1558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3599931-728E-4991-AB03-06DD2ACA07F4}"/>
              </a:ext>
            </a:extLst>
          </p:cNvPr>
          <p:cNvSpPr txBox="1"/>
          <p:nvPr/>
        </p:nvSpPr>
        <p:spPr>
          <a:xfrm>
            <a:off x="7177087" y="2523141"/>
            <a:ext cx="2395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Continue current </a:t>
            </a:r>
            <a:r>
              <a:rPr lang="en-SG" dirty="0" err="1"/>
              <a:t>func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9911994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1983E-17E4-44C4-97B7-7F1F672C8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Basic of functional programming (Demo)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C3FFE-9FAB-4B7F-833E-D4ABF14E75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Map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9D9C55-2ABA-46DB-9523-4B1F77A59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D432-0721-49AA-AAFE-59110EB3901F}" type="datetime1">
              <a:rPr lang="en-SG" smtClean="0"/>
              <a:t>8/9/2021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9E69D6-393C-4A1E-8512-548B75476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SJL/2122S1/CS1101S/4J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5BEEA1-04B7-4193-96EE-20D3B749A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AAEA-7081-4BCC-A862-1D5154AE1B90}" type="slidenum">
              <a:rPr lang="en-SG" smtClean="0"/>
              <a:t>12</a:t>
            </a:fld>
            <a:endParaRPr lang="en-SG"/>
          </a:p>
        </p:txBody>
      </p:sp>
      <p:pic>
        <p:nvPicPr>
          <p:cNvPr id="1026" name="Picture 2" descr="Map - Swift Unboxed">
            <a:extLst>
              <a:ext uri="{FF2B5EF4-FFF2-40B4-BE49-F238E27FC236}">
                <a16:creationId xmlns:a16="http://schemas.microsoft.com/office/drawing/2014/main" id="{D2CB278A-73EB-4FA3-A5F2-4D52851AF9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0551" y="1966913"/>
            <a:ext cx="5506679" cy="3671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08345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2D860-DFB1-4EE2-A536-4CEB91FEB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Basic of functional programming (Demo)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78ADD-B6C7-4F9D-8395-B1D7D6D84F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Filter</a:t>
            </a:r>
          </a:p>
          <a:p>
            <a:pPr marL="0" indent="0">
              <a:buNone/>
            </a:pPr>
            <a:endParaRPr lang="en-SG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9FCD4B-4B63-47C0-B566-9B9362EA5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D432-0721-49AA-AAFE-59110EB3901F}" type="datetime1">
              <a:rPr lang="en-SG" smtClean="0"/>
              <a:t>8/9/2021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97E97E-06A4-4D46-8EB1-D7FE0D3F2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SJL/2122S1/CS1101S/4J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A97F27-4FDD-4112-BC8C-707563A9D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AAEA-7081-4BCC-A862-1D5154AE1B90}" type="slidenum">
              <a:rPr lang="en-SG" smtClean="0"/>
              <a:t>13</a:t>
            </a:fld>
            <a:endParaRPr lang="en-SG"/>
          </a:p>
        </p:txBody>
      </p:sp>
      <p:pic>
        <p:nvPicPr>
          <p:cNvPr id="2050" name="Picture 2" descr="Imperative programming vs Functional programming – a Beginner&amp;#39;s approach  Part 2: Filter | Programming Apprentice - The Journey of a Lifetime">
            <a:extLst>
              <a:ext uri="{FF2B5EF4-FFF2-40B4-BE49-F238E27FC236}">
                <a16:creationId xmlns:a16="http://schemas.microsoft.com/office/drawing/2014/main" id="{717C586D-0D5E-404A-A3BD-544896921F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2015613"/>
            <a:ext cx="5715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56029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894A2-B42B-4C1B-B6E6-6030C0D31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Basic of functional programming (Demo)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E94B9F-2531-483A-B4CD-A8C4F9331B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Accumulate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4F872-0242-454A-B320-BF28C0C34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D432-0721-49AA-AAFE-59110EB3901F}" type="datetime1">
              <a:rPr lang="en-SG" smtClean="0"/>
              <a:t>8/9/2021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174249-61CD-4252-92AF-0E599C62D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SJL/2122S1/CS1101S/4J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429A9F-6B28-42F3-A9D1-7952E4C08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AAEA-7081-4BCC-A862-1D5154AE1B90}" type="slidenum">
              <a:rPr lang="en-SG" smtClean="0"/>
              <a:t>14</a:t>
            </a:fld>
            <a:endParaRPr lang="en-SG"/>
          </a:p>
        </p:txBody>
      </p:sp>
      <p:pic>
        <p:nvPicPr>
          <p:cNvPr id="3076" name="Picture 4" descr="Programming Languages: Chapter 8: Currying and Higher-order Functions">
            <a:extLst>
              <a:ext uri="{FF2B5EF4-FFF2-40B4-BE49-F238E27FC236}">
                <a16:creationId xmlns:a16="http://schemas.microsoft.com/office/drawing/2014/main" id="{D82D4499-62D6-470E-87ED-A7A450E9F4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43"/>
          <a:stretch/>
        </p:blipFill>
        <p:spPr bwMode="auto">
          <a:xfrm>
            <a:off x="3209002" y="2566219"/>
            <a:ext cx="6239797" cy="3071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44449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2D561-2D11-4803-8460-E6FEE855F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50FDE9-8E5E-42A8-9E83-778FB63D2C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It’s a list, where each element is either a data / another tree (Please remember this definition)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40707-D480-43D4-B00A-FF3926D21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D432-0721-49AA-AAFE-59110EB3901F}" type="datetime1">
              <a:rPr lang="en-SG" smtClean="0"/>
              <a:t>8/9/2021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46FA78-503A-4743-AFE9-E87BD1542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SJL/2122S1/CS1101S/4J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CE59A0-F5F3-49FC-B633-B7A3592A7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AAEA-7081-4BCC-A862-1D5154AE1B90}" type="slidenum">
              <a:rPr lang="en-SG" smtClean="0"/>
              <a:t>15</a:t>
            </a:fld>
            <a:endParaRPr lang="en-SG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61D523-1AF4-447C-A030-9FC3246AB9C0}"/>
              </a:ext>
            </a:extLst>
          </p:cNvPr>
          <p:cNvSpPr/>
          <p:nvPr/>
        </p:nvSpPr>
        <p:spPr>
          <a:xfrm>
            <a:off x="1438275" y="3114675"/>
            <a:ext cx="1914525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Data / A Tree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54B575A-34D3-4F67-BB3C-D9B8D515D5D8}"/>
              </a:ext>
            </a:extLst>
          </p:cNvPr>
          <p:cNvSpPr/>
          <p:nvPr/>
        </p:nvSpPr>
        <p:spPr>
          <a:xfrm>
            <a:off x="3762375" y="3114675"/>
            <a:ext cx="1914525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Data / A Tree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5E57722-3C7D-419A-BD81-2B2F113B534D}"/>
              </a:ext>
            </a:extLst>
          </p:cNvPr>
          <p:cNvSpPr/>
          <p:nvPr/>
        </p:nvSpPr>
        <p:spPr>
          <a:xfrm>
            <a:off x="6238875" y="3114675"/>
            <a:ext cx="1914525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Data / A Tree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B7B382D-61A4-4E65-834F-596E68753DAA}"/>
              </a:ext>
            </a:extLst>
          </p:cNvPr>
          <p:cNvSpPr/>
          <p:nvPr/>
        </p:nvSpPr>
        <p:spPr>
          <a:xfrm>
            <a:off x="8763000" y="3114675"/>
            <a:ext cx="1914525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Null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1E15CAE-4F77-426B-9189-D31320823F70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3352800" y="3724275"/>
            <a:ext cx="4095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555C80D-C925-478A-BEDE-4EB3C40B0C28}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5676900" y="3724275"/>
            <a:ext cx="5619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C6F538F-461C-457A-BAE0-BD35D317E2EB}"/>
              </a:ext>
            </a:extLst>
          </p:cNvPr>
          <p:cNvCxnSpPr>
            <a:stCxn id="9" idx="3"/>
            <a:endCxn id="10" idx="1"/>
          </p:cNvCxnSpPr>
          <p:nvPr/>
        </p:nvCxnSpPr>
        <p:spPr>
          <a:xfrm>
            <a:off x="8153400" y="3724275"/>
            <a:ext cx="609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53519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B6C54-B814-4C84-8EBB-C2F4D0FF73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br>
              <a:rPr lang="en-SG" dirty="0"/>
            </a:br>
            <a:r>
              <a:rPr lang="en-SG" dirty="0"/>
              <a:t>Studio Sheet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FA03A5-454B-4B3B-9385-BA93808832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B9D4FF-52DD-49E8-8CFE-F066F1877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A8F24-F945-4A4B-9851-29C3226539AE}" type="datetime1">
              <a:rPr lang="en-SG" smtClean="0"/>
              <a:t>8/9/2021</a:t>
            </a:fld>
            <a:endParaRPr lang="en-S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7B39D2-1963-4C25-915B-87691A319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SJL/2122S1/CS1101S/4J</a:t>
            </a:r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7025DD-2216-452D-AB2F-B8AB703F8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SG" dirty="0"/>
              <a:t>1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A42B71B4-0241-40D7-84EE-46D56D340FAB}"/>
              </a:ext>
            </a:extLst>
          </p:cNvPr>
          <p:cNvSpPr txBox="1">
            <a:spLocks/>
          </p:cNvSpPr>
          <p:nvPr/>
        </p:nvSpPr>
        <p:spPr>
          <a:xfrm>
            <a:off x="676922" y="5592932"/>
            <a:ext cx="10676878" cy="763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SG" sz="1100" b="1" i="1" dirty="0"/>
          </a:p>
        </p:txBody>
      </p:sp>
    </p:spTree>
    <p:extLst>
      <p:ext uri="{BB962C8B-B14F-4D97-AF65-F5344CB8AC3E}">
        <p14:creationId xmlns:p14="http://schemas.microsoft.com/office/powerpoint/2010/main" val="29457567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13FAD-CBF2-4410-AFE1-FD917916A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29BAB-F0ED-4385-A112-F33360300B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You can use the tree that I showed you before to help you visualize </a:t>
            </a:r>
          </a:p>
          <a:p>
            <a:r>
              <a:rPr lang="en-SG" dirty="0" err="1"/>
              <a:t>Qn</a:t>
            </a:r>
            <a:r>
              <a:rPr lang="en-SG" dirty="0"/>
              <a:t> 3 requires wishful thinking, don’t draw the recursion tree yourself (unless you are very brave) </a:t>
            </a:r>
          </a:p>
          <a:p>
            <a:r>
              <a:rPr lang="en-SG" dirty="0"/>
              <a:t>For in-class sheets</a:t>
            </a:r>
          </a:p>
          <a:p>
            <a:pPr lvl="1"/>
            <a:r>
              <a:rPr lang="en-SG" dirty="0"/>
              <a:t>There are many ways to do it, so just explore them!</a:t>
            </a:r>
          </a:p>
          <a:p>
            <a:pPr lvl="1"/>
            <a:r>
              <a:rPr lang="en-SG" dirty="0"/>
              <a:t>For </a:t>
            </a:r>
            <a:r>
              <a:rPr lang="en-SG" dirty="0" err="1"/>
              <a:t>qn</a:t>
            </a:r>
            <a:r>
              <a:rPr lang="en-SG" dirty="0"/>
              <a:t> 2 and 3, I encourage wishful thinking very badly, but not a must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EA80BB-F049-4A6A-94C8-C1871FDE7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D432-0721-49AA-AAFE-59110EB3901F}" type="datetime1">
              <a:rPr lang="en-SG" smtClean="0"/>
              <a:t>8/9/2021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9CE606-4AE5-48EB-863E-7616536D5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SJL/2122S1/CS1101S/4J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C6D3E7-A3C7-42E5-A69D-E44E6CF67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AAEA-7081-4BCC-A862-1D5154AE1B90}" type="slidenum">
              <a:rPr lang="en-SG" smtClean="0"/>
              <a:t>17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14176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7AD9F-4C9B-4030-96B8-B00169E86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Table of Contents </a:t>
            </a:r>
          </a:p>
        </p:txBody>
      </p:sp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79047EAD-A55B-41F1-87B7-6FB5504A20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320149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FF13C1-A27E-4C6B-AEFC-316757EF3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D432-0721-49AA-AAFE-59110EB3901F}" type="datetime1">
              <a:rPr lang="en-SG" smtClean="0"/>
              <a:t>8/9/2021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2B3ADA-C684-44D4-844A-F9E32EE72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SJL/2122S1/CS1101S/4J</a:t>
            </a:r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F9795E-ABF3-4001-9CDB-9460DF064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AAEA-7081-4BCC-A862-1D5154AE1B90}" type="slidenum">
              <a:rPr lang="en-SG" smtClean="0"/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27267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4DC84-9C2C-4A9C-A751-1F293AABB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Admin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C9FCB-A046-43A1-9ECE-4FDA54F22E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Mastery Check 1 is coming!</a:t>
            </a:r>
          </a:p>
          <a:p>
            <a:pPr lvl="1"/>
            <a:r>
              <a:rPr lang="en-SG" dirty="0"/>
              <a:t>Mastery check is an oral test</a:t>
            </a:r>
          </a:p>
          <a:p>
            <a:pPr lvl="1"/>
            <a:r>
              <a:rPr lang="en-SG" dirty="0"/>
              <a:t>Communicate your computational processes</a:t>
            </a:r>
          </a:p>
          <a:p>
            <a:pPr lvl="1"/>
            <a:r>
              <a:rPr lang="en-SG" dirty="0"/>
              <a:t>Please finish it before recess week </a:t>
            </a:r>
          </a:p>
          <a:p>
            <a:pPr lvl="1"/>
            <a:r>
              <a:rPr lang="en-SG" dirty="0"/>
              <a:t>Rationale : so you know what you know and what you don’t know (pretty philosophical) </a:t>
            </a:r>
          </a:p>
          <a:p>
            <a:pPr lvl="1"/>
            <a:r>
              <a:rPr lang="en-SG" dirty="0"/>
              <a:t>It covers : </a:t>
            </a:r>
          </a:p>
          <a:p>
            <a:pPr lvl="2"/>
            <a:r>
              <a:rPr lang="en-SG" dirty="0"/>
              <a:t>Scope and Lexical Scoping (Review your RA) </a:t>
            </a:r>
          </a:p>
          <a:p>
            <a:pPr lvl="2"/>
            <a:r>
              <a:rPr lang="en-SG" dirty="0"/>
              <a:t>Higher-order function </a:t>
            </a:r>
          </a:p>
          <a:p>
            <a:pPr lvl="2"/>
            <a:r>
              <a:rPr lang="en-SG" dirty="0"/>
              <a:t>Sub model and iterative/recursive processes </a:t>
            </a:r>
          </a:p>
          <a:p>
            <a:pPr lvl="1"/>
            <a:endParaRPr lang="en-SG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56D20E-A4A0-4A7F-BB37-4E01A1D63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D432-0721-49AA-AAFE-59110EB3901F}" type="datetime1">
              <a:rPr lang="en-SG" smtClean="0"/>
              <a:t>8/9/2021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40BBE7-322E-4D21-B740-25C1B7055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SJL/2122S1/CS1101S/4J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CED25-22AC-405E-BACE-6A4BD4F86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AAEA-7081-4BCC-A862-1D5154AE1B90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87368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4DC84-9C2C-4A9C-A751-1F293AABB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Admin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C9FCB-A046-43A1-9ECE-4FDA54F22E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sz="2400" dirty="0"/>
              <a:t>You can do it as many times as you want! (so don’t worry if you haven’t mastered it fully by the first attempt) </a:t>
            </a:r>
          </a:p>
          <a:p>
            <a:r>
              <a:rPr lang="en-SG" sz="2400" dirty="0"/>
              <a:t>Just prepare yourself as much as possible and convince me that you really understand the topics </a:t>
            </a:r>
          </a:p>
          <a:p>
            <a:r>
              <a:rPr lang="en-SG" sz="2400" dirty="0"/>
              <a:t>That means, </a:t>
            </a:r>
            <a:r>
              <a:rPr lang="en-SG" sz="2400" b="1" dirty="0"/>
              <a:t>prepare to answer my questions </a:t>
            </a:r>
          </a:p>
          <a:p>
            <a:pPr lvl="1"/>
            <a:endParaRPr lang="en-SG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56D20E-A4A0-4A7F-BB37-4E01A1D63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D432-0721-49AA-AAFE-59110EB3901F}" type="datetime1">
              <a:rPr lang="en-SG" smtClean="0"/>
              <a:t>8/9/2021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40BBE7-322E-4D21-B740-25C1B7055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SJL/2122S1/CS1101S/4J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CED25-22AC-405E-BACE-6A4BD4F86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AAEA-7081-4BCC-A862-1D5154AE1B90}" type="slidenum">
              <a:rPr lang="en-SG" smtClean="0"/>
              <a:t>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18234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BC0D-1A52-48CF-B805-3CF03920E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List Processing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754D5-DEDA-44D5-A7CC-4803CC807D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sz="2400" dirty="0"/>
              <a:t>If you still have doubts about </a:t>
            </a:r>
            <a:r>
              <a:rPr lang="en-SG" sz="2400" b="1" i="1" dirty="0"/>
              <a:t>wishful thinking </a:t>
            </a:r>
            <a:r>
              <a:rPr lang="en-SG" sz="2400" dirty="0"/>
              <a:t>at this point, please ask me or revise it!</a:t>
            </a:r>
          </a:p>
          <a:p>
            <a:r>
              <a:rPr lang="en-SG" sz="2400" dirty="0"/>
              <a:t>Rationale : you can do it your way, but </a:t>
            </a:r>
            <a:r>
              <a:rPr lang="en-SG" sz="2400" b="1" i="1" dirty="0"/>
              <a:t>time</a:t>
            </a:r>
            <a:r>
              <a:rPr lang="en-SG" sz="2400" dirty="0"/>
              <a:t> is always of the constraint during exam. Wishful thinking is really a way to come up with a solution really fast (if you practise)</a:t>
            </a:r>
          </a:p>
          <a:p>
            <a:r>
              <a:rPr lang="en-SG" sz="2400" dirty="0"/>
              <a:t>But, again, if you are more convenient with other methods. Please continue to do so (because maybe thinking in terms of recursion or induction is unintuitive for you) </a:t>
            </a:r>
          </a:p>
          <a:p>
            <a:r>
              <a:rPr lang="en-SG" sz="2400" dirty="0"/>
              <a:t>Just do a lot of practices, there are a lot of examples in lecture, so please check them out </a:t>
            </a:r>
          </a:p>
          <a:p>
            <a:endParaRPr lang="en-SG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BE8209-4C35-416F-8946-CDCAA6E2D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D432-0721-49AA-AAFE-59110EB3901F}" type="datetime1">
              <a:rPr lang="en-SG" smtClean="0"/>
              <a:t>8/9/2021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14973C-B467-4D6C-9C70-08461D7E5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SJL/2122S1/CS1101S/4J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08A13B-CC71-4E8C-842F-43C782A1A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AAEA-7081-4BCC-A862-1D5154AE1B90}" type="slidenum">
              <a:rPr lang="en-SG" smtClean="0"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20309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6A397-A44A-49C7-B436-A2374A79D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Continuation Passing Style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A37DB-64A4-4B4D-9DDA-0D90B1549E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sz="2400" dirty="0"/>
              <a:t>This is a very difficult topic, and I doubt it will be tested but it’s good to have a general understanding about it</a:t>
            </a:r>
          </a:p>
          <a:p>
            <a:r>
              <a:rPr lang="en-SG" sz="2400" dirty="0"/>
              <a:t>Actually, CPS, strictly speaking is just a style of programming </a:t>
            </a:r>
            <a:r>
              <a:rPr lang="en-SG" sz="2400" b="1" dirty="0"/>
              <a:t>where the control is passed as an argument</a:t>
            </a:r>
          </a:p>
          <a:p>
            <a:r>
              <a:rPr lang="en-SG" sz="2400" dirty="0"/>
              <a:t>What I mean by control is actually how do you want to continue the program after a certain point of execution (it’s similar like supplying a function to continue the function body)</a:t>
            </a:r>
          </a:p>
          <a:p>
            <a:r>
              <a:rPr lang="en-SG" sz="2400" dirty="0"/>
              <a:t>We need an example for sure</a:t>
            </a:r>
          </a:p>
          <a:p>
            <a:pPr marL="0" indent="0">
              <a:buNone/>
            </a:pPr>
            <a:endParaRPr lang="en-SG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753744-E830-4EB7-9A9A-58245DECE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D432-0721-49AA-AAFE-59110EB3901F}" type="datetime1">
              <a:rPr lang="en-SG" smtClean="0"/>
              <a:t>8/9/2021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8A14CF-8EB7-4D42-A09E-D33C341A9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SJL/2122S1/CS1101S/4J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165867-C4AE-47F6-ADDB-0A30EC291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AAEA-7081-4BCC-A862-1D5154AE1B90}" type="slidenum">
              <a:rPr lang="en-SG" smtClean="0"/>
              <a:t>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47113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17D6F-DE23-42F3-91F8-39016B9FB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90DCB-DFFD-4A24-A835-BDA8EC7EE2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Normally we do programming in a very direct way (as in all the operations can be combined into a statement, and the continuation is implicit)</a:t>
            </a:r>
          </a:p>
          <a:p>
            <a:r>
              <a:rPr lang="en-SG" dirty="0"/>
              <a:t>For example, </a:t>
            </a:r>
          </a:p>
          <a:p>
            <a:pPr lvl="1"/>
            <a:r>
              <a:rPr lang="en-SG" dirty="0"/>
              <a:t>If 1 + 1 / 2 * 3; How will the language choose to do the / or * first ? It’s all dependent on the implementation of the language and you as a user of this language has no power (at least in this statement) to determine the order of evaluation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544DA3-F968-4A0E-977A-0AEE81173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D432-0721-49AA-AAFE-59110EB3901F}" type="datetime1">
              <a:rPr lang="en-SG" smtClean="0"/>
              <a:t>8/9/2021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98AC29-FB8A-4D03-A428-67634C644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SJL/2122S1/CS1101S/4J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DB6D52-CBE4-4072-9787-F7704AC36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AAEA-7081-4BCC-A862-1D5154AE1B90}" type="slidenum">
              <a:rPr lang="en-SG" smtClean="0"/>
              <a:t>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69681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17D6F-DE23-42F3-91F8-39016B9FB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90DCB-DFFD-4A24-A835-BDA8EC7EE2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However, in CPS, we have the power to do so, by explicitly saying what should be the continuation after a certain operation</a:t>
            </a:r>
          </a:p>
          <a:p>
            <a:r>
              <a:rPr lang="en-SG" dirty="0"/>
              <a:t>Direct : 1 + 1 / 2 * 3; </a:t>
            </a:r>
          </a:p>
          <a:p>
            <a:r>
              <a:rPr lang="en-SG" dirty="0"/>
              <a:t>CPS : </a:t>
            </a:r>
          </a:p>
          <a:p>
            <a:pPr lvl="1"/>
            <a:r>
              <a:rPr lang="en-SG" dirty="0"/>
              <a:t>(1 + 1, continue the result with something) </a:t>
            </a:r>
          </a:p>
          <a:p>
            <a:pPr lvl="1"/>
            <a:r>
              <a:rPr lang="en-SG" dirty="0"/>
              <a:t>(1 + 1, x =&gt; (x / 2, continue with something)) </a:t>
            </a:r>
            <a:r>
              <a:rPr lang="en-SG" sz="1600" dirty="0"/>
              <a:t>// here x would refer to result of 1 + 1 </a:t>
            </a:r>
          </a:p>
          <a:p>
            <a:pPr lvl="1"/>
            <a:r>
              <a:rPr lang="en-SG" dirty="0"/>
              <a:t>(1 + 1, x =&gt; (x / 2, y =&gt; y * 3)))</a:t>
            </a:r>
          </a:p>
          <a:p>
            <a:pPr lvl="1"/>
            <a:endParaRPr lang="en-SG" dirty="0"/>
          </a:p>
          <a:p>
            <a:r>
              <a:rPr lang="en-SG" dirty="0"/>
              <a:t>The summary is, CPS is just a way for you to define your own continuation!</a:t>
            </a:r>
          </a:p>
          <a:p>
            <a:pPr lvl="1"/>
            <a:endParaRPr lang="en-SG" dirty="0"/>
          </a:p>
          <a:p>
            <a:endParaRPr lang="en-SG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544DA3-F968-4A0E-977A-0AEE81173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D432-0721-49AA-AAFE-59110EB3901F}" type="datetime1">
              <a:rPr lang="en-SG" smtClean="0"/>
              <a:t>8/9/2021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98AC29-FB8A-4D03-A428-67634C644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SJL/2122S1/CS1101S/4J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DB6D52-CBE4-4072-9787-F7704AC36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AAEA-7081-4BCC-A862-1D5154AE1B90}" type="slidenum">
              <a:rPr lang="en-SG" smtClean="0"/>
              <a:t>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29843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17D6F-DE23-42F3-91F8-39016B9FB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CPS In Lecture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90DCB-DFFD-4A24-A835-BDA8EC7EE2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Because we can pass the continuation as an argument (instead of waiting it to be evaluated as deferred operation, one side-effect of CPS is that it can convert</a:t>
            </a:r>
            <a:r>
              <a:rPr lang="en-SG" b="1" dirty="0"/>
              <a:t> a recursive process into an iterative process</a:t>
            </a:r>
            <a:r>
              <a:rPr lang="en-SG" dirty="0"/>
              <a:t>)</a:t>
            </a:r>
          </a:p>
          <a:p>
            <a:pPr marL="0" indent="0">
              <a:buNone/>
            </a:pPr>
            <a:endParaRPr lang="en-SG" dirty="0"/>
          </a:p>
          <a:p>
            <a:r>
              <a:rPr lang="en-SG" dirty="0"/>
              <a:t>Let’s look at the example from lecture </a:t>
            </a:r>
          </a:p>
          <a:p>
            <a:endParaRPr lang="en-SG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544DA3-F968-4A0E-977A-0AEE81173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D432-0721-49AA-AAFE-59110EB3901F}" type="datetime1">
              <a:rPr lang="en-SG" smtClean="0"/>
              <a:t>8/9/2021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98AC29-FB8A-4D03-A428-67634C644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SJL/2122S1/CS1101S/4J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DB6D52-CBE4-4072-9787-F7704AC36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AAEA-7081-4BCC-A862-1D5154AE1B90}" type="slidenum">
              <a:rPr lang="en-SG" smtClean="0"/>
              <a:t>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478281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1664</TotalTime>
  <Words>977</Words>
  <Application>Microsoft Office PowerPoint</Application>
  <PresentationFormat>Widescreen</PresentationFormat>
  <Paragraphs>128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Times New Roman</vt:lpstr>
      <vt:lpstr>Office Theme</vt:lpstr>
      <vt:lpstr>CS1101S Studio Session  Week 6 List and Tree Processing</vt:lpstr>
      <vt:lpstr>Table of Contents </vt:lpstr>
      <vt:lpstr>Admin</vt:lpstr>
      <vt:lpstr>Admin</vt:lpstr>
      <vt:lpstr>List Processing </vt:lpstr>
      <vt:lpstr>Continuation Passing Style </vt:lpstr>
      <vt:lpstr>CPS</vt:lpstr>
      <vt:lpstr>CPS</vt:lpstr>
      <vt:lpstr>CPS In Lecture </vt:lpstr>
      <vt:lpstr>CPS </vt:lpstr>
      <vt:lpstr>CPS </vt:lpstr>
      <vt:lpstr>Basic of functional programming (Demo)</vt:lpstr>
      <vt:lpstr>Basic of functional programming (Demo)</vt:lpstr>
      <vt:lpstr>Basic of functional programming (Demo)</vt:lpstr>
      <vt:lpstr>Tree</vt:lpstr>
      <vt:lpstr> Studio Sheet</vt:lpstr>
      <vt:lpstr>Tips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Simon Lauw</dc:creator>
  <cp:lastModifiedBy>Simon Julian Lauw</cp:lastModifiedBy>
  <cp:revision>18</cp:revision>
  <dcterms:created xsi:type="dcterms:W3CDTF">2021-08-12T02:15:55Z</dcterms:created>
  <dcterms:modified xsi:type="dcterms:W3CDTF">2021-09-08T13:33:35Z</dcterms:modified>
</cp:coreProperties>
</file>