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9" r:id="rId3"/>
    <p:sldId id="265" r:id="rId4"/>
    <p:sldId id="260" r:id="rId5"/>
    <p:sldId id="261" r:id="rId6"/>
    <p:sldId id="262" r:id="rId7"/>
    <p:sldId id="264" r:id="rId8"/>
    <p:sldId id="266" r:id="rId9"/>
    <p:sldId id="267" r:id="rId10"/>
    <p:sldId id="263" r:id="rId11"/>
    <p:sldId id="269" r:id="rId12"/>
    <p:sldId id="270" r:id="rId13"/>
    <p:sldId id="272" r:id="rId14"/>
    <p:sldId id="271" r:id="rId15"/>
    <p:sldId id="273" r:id="rId16"/>
    <p:sldId id="274" r:id="rId17"/>
    <p:sldId id="275" r:id="rId18"/>
    <p:sldId id="277" r:id="rId19"/>
    <p:sldId id="278" r:id="rId20"/>
    <p:sldId id="276" r:id="rId21"/>
    <p:sldId id="284" r:id="rId22"/>
    <p:sldId id="285" r:id="rId23"/>
    <p:sldId id="286" r:id="rId24"/>
    <p:sldId id="283" r:id="rId25"/>
    <p:sldId id="281"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2"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49BD1-C5EF-4D76-8085-495EB0099CFA}"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FBB8512-3B13-4445-A7F6-D1E43E38A538}">
      <dgm:prSet/>
      <dgm:spPr/>
      <dgm:t>
        <a:bodyPr/>
        <a:lstStyle/>
        <a:p>
          <a:pPr>
            <a:lnSpc>
              <a:spcPct val="100000"/>
            </a:lnSpc>
          </a:pPr>
          <a:r>
            <a:rPr lang="en-SG" dirty="0"/>
            <a:t>First Mission Feedback </a:t>
          </a:r>
        </a:p>
      </dgm:t>
    </dgm:pt>
    <dgm:pt modelId="{79157F22-B64E-4DC7-A501-940F3F00469E}" type="parTrans" cxnId="{32730926-A6D4-4583-BC89-3DA1067D072C}">
      <dgm:prSet/>
      <dgm:spPr/>
      <dgm:t>
        <a:bodyPr/>
        <a:lstStyle/>
        <a:p>
          <a:endParaRPr lang="en-US"/>
        </a:p>
      </dgm:t>
    </dgm:pt>
    <dgm:pt modelId="{DDF349DC-0425-424D-9582-C54A9D11F8DC}" type="sibTrans" cxnId="{32730926-A6D4-4583-BC89-3DA1067D072C}">
      <dgm:prSet/>
      <dgm:spPr/>
      <dgm:t>
        <a:bodyPr/>
        <a:lstStyle/>
        <a:p>
          <a:endParaRPr lang="en-US"/>
        </a:p>
      </dgm:t>
    </dgm:pt>
    <dgm:pt modelId="{87D7CA38-2693-4402-9C78-1924F38BB252}">
      <dgm:prSet/>
      <dgm:spPr/>
      <dgm:t>
        <a:bodyPr/>
        <a:lstStyle/>
        <a:p>
          <a:pPr>
            <a:lnSpc>
              <a:spcPct val="100000"/>
            </a:lnSpc>
          </a:pPr>
          <a:r>
            <a:rPr lang="en-US" dirty="0"/>
            <a:t>Function </a:t>
          </a:r>
        </a:p>
      </dgm:t>
    </dgm:pt>
    <dgm:pt modelId="{4709F0CC-558D-4BEC-9C79-680A174CF09B}" type="parTrans" cxnId="{FF299F36-2965-40AF-BE16-5EA020B38CDF}">
      <dgm:prSet/>
      <dgm:spPr/>
      <dgm:t>
        <a:bodyPr/>
        <a:lstStyle/>
        <a:p>
          <a:endParaRPr lang="en-SG"/>
        </a:p>
      </dgm:t>
    </dgm:pt>
    <dgm:pt modelId="{D65C1131-1F1E-4C59-ADD3-46696476F255}" type="sibTrans" cxnId="{FF299F36-2965-40AF-BE16-5EA020B38CDF}">
      <dgm:prSet/>
      <dgm:spPr/>
      <dgm:t>
        <a:bodyPr/>
        <a:lstStyle/>
        <a:p>
          <a:endParaRPr lang="en-SG"/>
        </a:p>
      </dgm:t>
    </dgm:pt>
    <dgm:pt modelId="{0FECF96F-DEB5-47A5-AA38-FDB15972CED4}">
      <dgm:prSet/>
      <dgm:spPr/>
      <dgm:t>
        <a:bodyPr/>
        <a:lstStyle/>
        <a:p>
          <a:pPr>
            <a:lnSpc>
              <a:spcPct val="100000"/>
            </a:lnSpc>
          </a:pPr>
          <a:r>
            <a:rPr lang="en-US" dirty="0"/>
            <a:t>Order Reduction</a:t>
          </a:r>
        </a:p>
      </dgm:t>
    </dgm:pt>
    <dgm:pt modelId="{744E8CDF-0928-44AF-9CA9-1287CA12135A}" type="parTrans" cxnId="{A7F96CE1-2266-495C-8CE1-FEDF144D4477}">
      <dgm:prSet/>
      <dgm:spPr/>
      <dgm:t>
        <a:bodyPr/>
        <a:lstStyle/>
        <a:p>
          <a:endParaRPr lang="en-SG"/>
        </a:p>
      </dgm:t>
    </dgm:pt>
    <dgm:pt modelId="{8ACF2E00-657B-4C38-8A3F-52E6CB4DD951}" type="sibTrans" cxnId="{A7F96CE1-2266-495C-8CE1-FEDF144D4477}">
      <dgm:prSet/>
      <dgm:spPr/>
      <dgm:t>
        <a:bodyPr/>
        <a:lstStyle/>
        <a:p>
          <a:endParaRPr lang="en-SG"/>
        </a:p>
      </dgm:t>
    </dgm:pt>
    <dgm:pt modelId="{DBA221DE-D301-47A0-BD9E-BE6723C91598}">
      <dgm:prSet/>
      <dgm:spPr/>
      <dgm:t>
        <a:bodyPr/>
        <a:lstStyle/>
        <a:p>
          <a:pPr>
            <a:lnSpc>
              <a:spcPct val="100000"/>
            </a:lnSpc>
          </a:pPr>
          <a:r>
            <a:rPr lang="en-SG" dirty="0"/>
            <a:t>Recursive vs Iterative Process</a:t>
          </a:r>
          <a:endParaRPr lang="en-US" dirty="0"/>
        </a:p>
      </dgm:t>
    </dgm:pt>
    <dgm:pt modelId="{AC4A972D-7060-4206-B284-4E0826253C86}" type="parTrans" cxnId="{6CFED28D-A22D-4B2C-B2C2-5712438DF101}">
      <dgm:prSet/>
      <dgm:spPr/>
      <dgm:t>
        <a:bodyPr/>
        <a:lstStyle/>
        <a:p>
          <a:endParaRPr lang="en-SG"/>
        </a:p>
      </dgm:t>
    </dgm:pt>
    <dgm:pt modelId="{74E7D03B-0281-4678-A417-2A9A45A214DE}" type="sibTrans" cxnId="{6CFED28D-A22D-4B2C-B2C2-5712438DF101}">
      <dgm:prSet/>
      <dgm:spPr/>
      <dgm:t>
        <a:bodyPr/>
        <a:lstStyle/>
        <a:p>
          <a:endParaRPr lang="en-SG"/>
        </a:p>
      </dgm:t>
    </dgm:pt>
    <dgm:pt modelId="{7696C4FE-4BEE-4BF4-8C27-19009E5C8E87}">
      <dgm:prSet/>
      <dgm:spPr/>
      <dgm:t>
        <a:bodyPr/>
        <a:lstStyle/>
        <a:p>
          <a:pPr>
            <a:lnSpc>
              <a:spcPct val="100000"/>
            </a:lnSpc>
          </a:pPr>
          <a:r>
            <a:rPr lang="en-US" dirty="0"/>
            <a:t>Studio Sheet</a:t>
          </a:r>
        </a:p>
      </dgm:t>
    </dgm:pt>
    <dgm:pt modelId="{E5C6BD6A-6676-417D-934E-2F6B5C804F5C}" type="parTrans" cxnId="{4F715054-842B-47EC-9492-0CF4E04D6A00}">
      <dgm:prSet/>
      <dgm:spPr/>
      <dgm:t>
        <a:bodyPr/>
        <a:lstStyle/>
        <a:p>
          <a:endParaRPr lang="en-SG"/>
        </a:p>
      </dgm:t>
    </dgm:pt>
    <dgm:pt modelId="{D24650C9-FB85-41CE-94F7-75A9643DBEC0}" type="sibTrans" cxnId="{4F715054-842B-47EC-9492-0CF4E04D6A00}">
      <dgm:prSet/>
      <dgm:spPr/>
      <dgm:t>
        <a:bodyPr/>
        <a:lstStyle/>
        <a:p>
          <a:endParaRPr lang="en-SG"/>
        </a:p>
      </dgm:t>
    </dgm:pt>
    <dgm:pt modelId="{79BA38A1-DFD7-4B22-AB38-856210F2E67A}" type="pres">
      <dgm:prSet presAssocID="{DC849BD1-C5EF-4D76-8085-495EB0099CFA}" presName="root" presStyleCnt="0">
        <dgm:presLayoutVars>
          <dgm:dir/>
          <dgm:resizeHandles val="exact"/>
        </dgm:presLayoutVars>
      </dgm:prSet>
      <dgm:spPr/>
    </dgm:pt>
    <dgm:pt modelId="{18AFA009-1B82-47C2-9FF9-CF612039DDFE}" type="pres">
      <dgm:prSet presAssocID="{1FBB8512-3B13-4445-A7F6-D1E43E38A538}" presName="compNode" presStyleCnt="0"/>
      <dgm:spPr/>
    </dgm:pt>
    <dgm:pt modelId="{5C9AD00F-55BC-49D8-B023-C3E57F186A3F}" type="pres">
      <dgm:prSet presAssocID="{1FBB8512-3B13-4445-A7F6-D1E43E38A538}" presName="bgRect" presStyleLbl="bgShp" presStyleIdx="0" presStyleCnt="5"/>
      <dgm:spPr/>
    </dgm:pt>
    <dgm:pt modelId="{56D57797-1E1F-4430-8E90-0AC038407FE9}" type="pres">
      <dgm:prSet presAssocID="{1FBB8512-3B13-4445-A7F6-D1E43E38A53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27BA6CB-F459-4552-B61E-F064A81FEE82}" type="pres">
      <dgm:prSet presAssocID="{1FBB8512-3B13-4445-A7F6-D1E43E38A538}" presName="spaceRect" presStyleCnt="0"/>
      <dgm:spPr/>
    </dgm:pt>
    <dgm:pt modelId="{64EFD95A-5454-4EBF-827E-6619A9E67867}" type="pres">
      <dgm:prSet presAssocID="{1FBB8512-3B13-4445-A7F6-D1E43E38A538}" presName="parTx" presStyleLbl="revTx" presStyleIdx="0" presStyleCnt="5">
        <dgm:presLayoutVars>
          <dgm:chMax val="0"/>
          <dgm:chPref val="0"/>
        </dgm:presLayoutVars>
      </dgm:prSet>
      <dgm:spPr/>
    </dgm:pt>
    <dgm:pt modelId="{BB1892BC-DDA1-47B4-BC2D-4C980DC1AACD}" type="pres">
      <dgm:prSet presAssocID="{DDF349DC-0425-424D-9582-C54A9D11F8DC}" presName="sibTrans" presStyleCnt="0"/>
      <dgm:spPr/>
    </dgm:pt>
    <dgm:pt modelId="{2A2DB586-AB0C-4740-BC9A-1B8787146BC7}" type="pres">
      <dgm:prSet presAssocID="{87D7CA38-2693-4402-9C78-1924F38BB252}" presName="compNode" presStyleCnt="0"/>
      <dgm:spPr/>
    </dgm:pt>
    <dgm:pt modelId="{91EE02EC-45BB-4EFE-9519-41E953AF48A1}" type="pres">
      <dgm:prSet presAssocID="{87D7CA38-2693-4402-9C78-1924F38BB252}" presName="bgRect" presStyleLbl="bgShp" presStyleIdx="1" presStyleCnt="5"/>
      <dgm:spPr/>
    </dgm:pt>
    <dgm:pt modelId="{40548140-2443-499E-9F5F-90654F449E26}" type="pres">
      <dgm:prSet presAssocID="{87D7CA38-2693-4402-9C78-1924F38BB252}"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6BEACBF-E0B4-4146-8101-8FBE5C7E8CAC}" type="pres">
      <dgm:prSet presAssocID="{87D7CA38-2693-4402-9C78-1924F38BB252}" presName="spaceRect" presStyleCnt="0"/>
      <dgm:spPr/>
    </dgm:pt>
    <dgm:pt modelId="{B55AF031-2C8E-485F-A39F-DFB7F42C62B6}" type="pres">
      <dgm:prSet presAssocID="{87D7CA38-2693-4402-9C78-1924F38BB252}" presName="parTx" presStyleLbl="revTx" presStyleIdx="1" presStyleCnt="5">
        <dgm:presLayoutVars>
          <dgm:chMax val="0"/>
          <dgm:chPref val="0"/>
        </dgm:presLayoutVars>
      </dgm:prSet>
      <dgm:spPr/>
    </dgm:pt>
    <dgm:pt modelId="{2EC391DE-7277-4291-B111-F759C143A5BE}" type="pres">
      <dgm:prSet presAssocID="{D65C1131-1F1E-4C59-ADD3-46696476F255}" presName="sibTrans" presStyleCnt="0"/>
      <dgm:spPr/>
    </dgm:pt>
    <dgm:pt modelId="{B22BDB2C-2242-4D67-A441-D39540C06792}" type="pres">
      <dgm:prSet presAssocID="{0FECF96F-DEB5-47A5-AA38-FDB15972CED4}" presName="compNode" presStyleCnt="0"/>
      <dgm:spPr/>
    </dgm:pt>
    <dgm:pt modelId="{72C217D6-45C2-4FB5-B567-DC61863BB72C}" type="pres">
      <dgm:prSet presAssocID="{0FECF96F-DEB5-47A5-AA38-FDB15972CED4}" presName="bgRect" presStyleLbl="bgShp" presStyleIdx="2" presStyleCnt="5"/>
      <dgm:spPr/>
    </dgm:pt>
    <dgm:pt modelId="{6D357F9D-7B1F-47C6-9A2D-E1E989B9A2C3}" type="pres">
      <dgm:prSet presAssocID="{0FECF96F-DEB5-47A5-AA38-FDB15972CED4}" presName="iconRect" presStyleLbl="node1" presStyleIdx="2"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07C74F77-6F95-4651-B8B7-A8D34906330F}" type="pres">
      <dgm:prSet presAssocID="{0FECF96F-DEB5-47A5-AA38-FDB15972CED4}" presName="spaceRect" presStyleCnt="0"/>
      <dgm:spPr/>
    </dgm:pt>
    <dgm:pt modelId="{5FC701D0-164B-47D0-939E-CF00E9C56DF4}" type="pres">
      <dgm:prSet presAssocID="{0FECF96F-DEB5-47A5-AA38-FDB15972CED4}" presName="parTx" presStyleLbl="revTx" presStyleIdx="2" presStyleCnt="5">
        <dgm:presLayoutVars>
          <dgm:chMax val="0"/>
          <dgm:chPref val="0"/>
        </dgm:presLayoutVars>
      </dgm:prSet>
      <dgm:spPr/>
    </dgm:pt>
    <dgm:pt modelId="{9625EC08-3CE3-43E1-89E6-324D439FC3B1}" type="pres">
      <dgm:prSet presAssocID="{8ACF2E00-657B-4C38-8A3F-52E6CB4DD951}" presName="sibTrans" presStyleCnt="0"/>
      <dgm:spPr/>
    </dgm:pt>
    <dgm:pt modelId="{C347679B-7DDD-4294-9AD0-5BB54388214A}" type="pres">
      <dgm:prSet presAssocID="{DBA221DE-D301-47A0-BD9E-BE6723C91598}" presName="compNode" presStyleCnt="0"/>
      <dgm:spPr/>
    </dgm:pt>
    <dgm:pt modelId="{F3788D61-D4D7-4B26-9671-051BB9DBFD27}" type="pres">
      <dgm:prSet presAssocID="{DBA221DE-D301-47A0-BD9E-BE6723C91598}" presName="bgRect" presStyleLbl="bgShp" presStyleIdx="3" presStyleCnt="5" custLinFactNeighborY="1940"/>
      <dgm:spPr/>
    </dgm:pt>
    <dgm:pt modelId="{6C0480C4-8E5D-4499-A3BA-075C1AB68D93}" type="pres">
      <dgm:prSet presAssocID="{DBA221DE-D301-47A0-BD9E-BE6723C91598}" presName="iconRect" presStyleLbl="node1" presStyleIdx="3"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C187922D-2656-4288-8855-05244BC71031}" type="pres">
      <dgm:prSet presAssocID="{DBA221DE-D301-47A0-BD9E-BE6723C91598}" presName="spaceRect" presStyleCnt="0"/>
      <dgm:spPr/>
    </dgm:pt>
    <dgm:pt modelId="{36922EF7-B76B-486B-8DF1-F284F3595061}" type="pres">
      <dgm:prSet presAssocID="{DBA221DE-D301-47A0-BD9E-BE6723C91598}" presName="parTx" presStyleLbl="revTx" presStyleIdx="3" presStyleCnt="5">
        <dgm:presLayoutVars>
          <dgm:chMax val="0"/>
          <dgm:chPref val="0"/>
        </dgm:presLayoutVars>
      </dgm:prSet>
      <dgm:spPr/>
    </dgm:pt>
    <dgm:pt modelId="{1900B36A-EBA3-4475-B4A8-EF9E6F335228}" type="pres">
      <dgm:prSet presAssocID="{74E7D03B-0281-4678-A417-2A9A45A214DE}" presName="sibTrans" presStyleCnt="0"/>
      <dgm:spPr/>
    </dgm:pt>
    <dgm:pt modelId="{119279E3-13BB-46AE-AD0F-64243EACECD7}" type="pres">
      <dgm:prSet presAssocID="{7696C4FE-4BEE-4BF4-8C27-19009E5C8E87}" presName="compNode" presStyleCnt="0"/>
      <dgm:spPr/>
    </dgm:pt>
    <dgm:pt modelId="{5090710C-14E0-45A9-A86F-33FA111F42D9}" type="pres">
      <dgm:prSet presAssocID="{7696C4FE-4BEE-4BF4-8C27-19009E5C8E87}" presName="bgRect" presStyleLbl="bgShp" presStyleIdx="4" presStyleCnt="5"/>
      <dgm:spPr/>
    </dgm:pt>
    <dgm:pt modelId="{5DDDB248-5E97-4444-B378-BE2CD649FAF4}" type="pres">
      <dgm:prSet presAssocID="{7696C4FE-4BEE-4BF4-8C27-19009E5C8E87}" presName="iconRect" presStyleLbl="node1" presStyleIdx="4"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E1F50BDC-7F9C-4B42-80B8-A58E42A3E590}" type="pres">
      <dgm:prSet presAssocID="{7696C4FE-4BEE-4BF4-8C27-19009E5C8E87}" presName="spaceRect" presStyleCnt="0"/>
      <dgm:spPr/>
    </dgm:pt>
    <dgm:pt modelId="{0FA95CF6-49FA-4D24-953C-8A03F04DC9B0}" type="pres">
      <dgm:prSet presAssocID="{7696C4FE-4BEE-4BF4-8C27-19009E5C8E87}" presName="parTx" presStyleLbl="revTx" presStyleIdx="4" presStyleCnt="5">
        <dgm:presLayoutVars>
          <dgm:chMax val="0"/>
          <dgm:chPref val="0"/>
        </dgm:presLayoutVars>
      </dgm:prSet>
      <dgm:spPr/>
    </dgm:pt>
  </dgm:ptLst>
  <dgm:cxnLst>
    <dgm:cxn modelId="{32730926-A6D4-4583-BC89-3DA1067D072C}" srcId="{DC849BD1-C5EF-4D76-8085-495EB0099CFA}" destId="{1FBB8512-3B13-4445-A7F6-D1E43E38A538}" srcOrd="0" destOrd="0" parTransId="{79157F22-B64E-4DC7-A501-940F3F00469E}" sibTransId="{DDF349DC-0425-424D-9582-C54A9D11F8DC}"/>
    <dgm:cxn modelId="{5CC15B30-F7FA-4381-9472-6303F60E1B0B}" type="presOf" srcId="{1FBB8512-3B13-4445-A7F6-D1E43E38A538}" destId="{64EFD95A-5454-4EBF-827E-6619A9E67867}" srcOrd="0" destOrd="0" presId="urn:microsoft.com/office/officeart/2018/2/layout/IconVerticalSolidList"/>
    <dgm:cxn modelId="{FF299F36-2965-40AF-BE16-5EA020B38CDF}" srcId="{DC849BD1-C5EF-4D76-8085-495EB0099CFA}" destId="{87D7CA38-2693-4402-9C78-1924F38BB252}" srcOrd="1" destOrd="0" parTransId="{4709F0CC-558D-4BEC-9C79-680A174CF09B}" sibTransId="{D65C1131-1F1E-4C59-ADD3-46696476F255}"/>
    <dgm:cxn modelId="{4F715054-842B-47EC-9492-0CF4E04D6A00}" srcId="{DC849BD1-C5EF-4D76-8085-495EB0099CFA}" destId="{7696C4FE-4BEE-4BF4-8C27-19009E5C8E87}" srcOrd="4" destOrd="0" parTransId="{E5C6BD6A-6676-417D-934E-2F6B5C804F5C}" sibTransId="{D24650C9-FB85-41CE-94F7-75A9643DBEC0}"/>
    <dgm:cxn modelId="{4AA0B774-EFFD-4ECD-9A76-0EB8A12F42F6}" type="presOf" srcId="{DC849BD1-C5EF-4D76-8085-495EB0099CFA}" destId="{79BA38A1-DFD7-4B22-AB38-856210F2E67A}" srcOrd="0" destOrd="0" presId="urn:microsoft.com/office/officeart/2018/2/layout/IconVerticalSolidList"/>
    <dgm:cxn modelId="{DE23FA56-3500-4A0B-84D3-43D88CD45678}" type="presOf" srcId="{7696C4FE-4BEE-4BF4-8C27-19009E5C8E87}" destId="{0FA95CF6-49FA-4D24-953C-8A03F04DC9B0}" srcOrd="0" destOrd="0" presId="urn:microsoft.com/office/officeart/2018/2/layout/IconVerticalSolidList"/>
    <dgm:cxn modelId="{6CFED28D-A22D-4B2C-B2C2-5712438DF101}" srcId="{DC849BD1-C5EF-4D76-8085-495EB0099CFA}" destId="{DBA221DE-D301-47A0-BD9E-BE6723C91598}" srcOrd="3" destOrd="0" parTransId="{AC4A972D-7060-4206-B284-4E0826253C86}" sibTransId="{74E7D03B-0281-4678-A417-2A9A45A214DE}"/>
    <dgm:cxn modelId="{4EB36F96-F9B1-4259-A5D3-0E52F4E6A2C9}" type="presOf" srcId="{DBA221DE-D301-47A0-BD9E-BE6723C91598}" destId="{36922EF7-B76B-486B-8DF1-F284F3595061}" srcOrd="0" destOrd="0" presId="urn:microsoft.com/office/officeart/2018/2/layout/IconVerticalSolidList"/>
    <dgm:cxn modelId="{05497AA0-94E3-466E-B858-263E477FC8B3}" type="presOf" srcId="{87D7CA38-2693-4402-9C78-1924F38BB252}" destId="{B55AF031-2C8E-485F-A39F-DFB7F42C62B6}" srcOrd="0" destOrd="0" presId="urn:microsoft.com/office/officeart/2018/2/layout/IconVerticalSolidList"/>
    <dgm:cxn modelId="{EC4829C6-6536-44E0-9774-A6F050101465}" type="presOf" srcId="{0FECF96F-DEB5-47A5-AA38-FDB15972CED4}" destId="{5FC701D0-164B-47D0-939E-CF00E9C56DF4}" srcOrd="0" destOrd="0" presId="urn:microsoft.com/office/officeart/2018/2/layout/IconVerticalSolidList"/>
    <dgm:cxn modelId="{A7F96CE1-2266-495C-8CE1-FEDF144D4477}" srcId="{DC849BD1-C5EF-4D76-8085-495EB0099CFA}" destId="{0FECF96F-DEB5-47A5-AA38-FDB15972CED4}" srcOrd="2" destOrd="0" parTransId="{744E8CDF-0928-44AF-9CA9-1287CA12135A}" sibTransId="{8ACF2E00-657B-4C38-8A3F-52E6CB4DD951}"/>
    <dgm:cxn modelId="{BC44F408-3E0B-47AD-B86F-76DE2205AAD2}" type="presParOf" srcId="{79BA38A1-DFD7-4B22-AB38-856210F2E67A}" destId="{18AFA009-1B82-47C2-9FF9-CF612039DDFE}" srcOrd="0" destOrd="0" presId="urn:microsoft.com/office/officeart/2018/2/layout/IconVerticalSolidList"/>
    <dgm:cxn modelId="{003FFAFD-1FC3-4462-B21F-FE873755CF5B}" type="presParOf" srcId="{18AFA009-1B82-47C2-9FF9-CF612039DDFE}" destId="{5C9AD00F-55BC-49D8-B023-C3E57F186A3F}" srcOrd="0" destOrd="0" presId="urn:microsoft.com/office/officeart/2018/2/layout/IconVerticalSolidList"/>
    <dgm:cxn modelId="{AF140546-3E51-41DD-B791-B3404AA99025}" type="presParOf" srcId="{18AFA009-1B82-47C2-9FF9-CF612039DDFE}" destId="{56D57797-1E1F-4430-8E90-0AC038407FE9}" srcOrd="1" destOrd="0" presId="urn:microsoft.com/office/officeart/2018/2/layout/IconVerticalSolidList"/>
    <dgm:cxn modelId="{AB2A05DE-F70E-4A97-AFDE-6F2B318F5269}" type="presParOf" srcId="{18AFA009-1B82-47C2-9FF9-CF612039DDFE}" destId="{127BA6CB-F459-4552-B61E-F064A81FEE82}" srcOrd="2" destOrd="0" presId="urn:microsoft.com/office/officeart/2018/2/layout/IconVerticalSolidList"/>
    <dgm:cxn modelId="{E2A1F62B-B6EF-41CE-9BBE-FBCE2F68FF12}" type="presParOf" srcId="{18AFA009-1B82-47C2-9FF9-CF612039DDFE}" destId="{64EFD95A-5454-4EBF-827E-6619A9E67867}" srcOrd="3" destOrd="0" presId="urn:microsoft.com/office/officeart/2018/2/layout/IconVerticalSolidList"/>
    <dgm:cxn modelId="{993223F0-726F-43A8-939D-8B854E6C6AAD}" type="presParOf" srcId="{79BA38A1-DFD7-4B22-AB38-856210F2E67A}" destId="{BB1892BC-DDA1-47B4-BC2D-4C980DC1AACD}" srcOrd="1" destOrd="0" presId="urn:microsoft.com/office/officeart/2018/2/layout/IconVerticalSolidList"/>
    <dgm:cxn modelId="{2BD5357A-0788-4B63-AE69-7711C0C2D7FD}" type="presParOf" srcId="{79BA38A1-DFD7-4B22-AB38-856210F2E67A}" destId="{2A2DB586-AB0C-4740-BC9A-1B8787146BC7}" srcOrd="2" destOrd="0" presId="urn:microsoft.com/office/officeart/2018/2/layout/IconVerticalSolidList"/>
    <dgm:cxn modelId="{5931B7BE-715B-4B9C-AC4E-01D4894AA3D5}" type="presParOf" srcId="{2A2DB586-AB0C-4740-BC9A-1B8787146BC7}" destId="{91EE02EC-45BB-4EFE-9519-41E953AF48A1}" srcOrd="0" destOrd="0" presId="urn:microsoft.com/office/officeart/2018/2/layout/IconVerticalSolidList"/>
    <dgm:cxn modelId="{106B1187-5551-4F30-B3FC-7855C1D704EB}" type="presParOf" srcId="{2A2DB586-AB0C-4740-BC9A-1B8787146BC7}" destId="{40548140-2443-499E-9F5F-90654F449E26}" srcOrd="1" destOrd="0" presId="urn:microsoft.com/office/officeart/2018/2/layout/IconVerticalSolidList"/>
    <dgm:cxn modelId="{BAFDB8EA-FF9A-44BF-808C-CE9379E0E105}" type="presParOf" srcId="{2A2DB586-AB0C-4740-BC9A-1B8787146BC7}" destId="{B6BEACBF-E0B4-4146-8101-8FBE5C7E8CAC}" srcOrd="2" destOrd="0" presId="urn:microsoft.com/office/officeart/2018/2/layout/IconVerticalSolidList"/>
    <dgm:cxn modelId="{CF591749-98E4-4D0A-BB3C-E0B1D991354D}" type="presParOf" srcId="{2A2DB586-AB0C-4740-BC9A-1B8787146BC7}" destId="{B55AF031-2C8E-485F-A39F-DFB7F42C62B6}" srcOrd="3" destOrd="0" presId="urn:microsoft.com/office/officeart/2018/2/layout/IconVerticalSolidList"/>
    <dgm:cxn modelId="{EDBE6665-A53D-4A65-BB61-6BAD5597D5EC}" type="presParOf" srcId="{79BA38A1-DFD7-4B22-AB38-856210F2E67A}" destId="{2EC391DE-7277-4291-B111-F759C143A5BE}" srcOrd="3" destOrd="0" presId="urn:microsoft.com/office/officeart/2018/2/layout/IconVerticalSolidList"/>
    <dgm:cxn modelId="{0BB96499-61DE-418F-BCDA-664BF698DF0C}" type="presParOf" srcId="{79BA38A1-DFD7-4B22-AB38-856210F2E67A}" destId="{B22BDB2C-2242-4D67-A441-D39540C06792}" srcOrd="4" destOrd="0" presId="urn:microsoft.com/office/officeart/2018/2/layout/IconVerticalSolidList"/>
    <dgm:cxn modelId="{0EE36FA3-3815-403F-98D0-805B92E3AB12}" type="presParOf" srcId="{B22BDB2C-2242-4D67-A441-D39540C06792}" destId="{72C217D6-45C2-4FB5-B567-DC61863BB72C}" srcOrd="0" destOrd="0" presId="urn:microsoft.com/office/officeart/2018/2/layout/IconVerticalSolidList"/>
    <dgm:cxn modelId="{3329903C-25F4-4D47-A692-025514B0BD61}" type="presParOf" srcId="{B22BDB2C-2242-4D67-A441-D39540C06792}" destId="{6D357F9D-7B1F-47C6-9A2D-E1E989B9A2C3}" srcOrd="1" destOrd="0" presId="urn:microsoft.com/office/officeart/2018/2/layout/IconVerticalSolidList"/>
    <dgm:cxn modelId="{3E97DFD0-ADB9-4D36-AF42-451B0192B6F0}" type="presParOf" srcId="{B22BDB2C-2242-4D67-A441-D39540C06792}" destId="{07C74F77-6F95-4651-B8B7-A8D34906330F}" srcOrd="2" destOrd="0" presId="urn:microsoft.com/office/officeart/2018/2/layout/IconVerticalSolidList"/>
    <dgm:cxn modelId="{3C0EA19B-5B6C-4C6D-B8FB-586ADDEE3F0B}" type="presParOf" srcId="{B22BDB2C-2242-4D67-A441-D39540C06792}" destId="{5FC701D0-164B-47D0-939E-CF00E9C56DF4}" srcOrd="3" destOrd="0" presId="urn:microsoft.com/office/officeart/2018/2/layout/IconVerticalSolidList"/>
    <dgm:cxn modelId="{FE3525D0-E554-445B-8CDE-25E37D7826EB}" type="presParOf" srcId="{79BA38A1-DFD7-4B22-AB38-856210F2E67A}" destId="{9625EC08-3CE3-43E1-89E6-324D439FC3B1}" srcOrd="5" destOrd="0" presId="urn:microsoft.com/office/officeart/2018/2/layout/IconVerticalSolidList"/>
    <dgm:cxn modelId="{34CDD342-07AA-4454-9CB4-C907D713D2EF}" type="presParOf" srcId="{79BA38A1-DFD7-4B22-AB38-856210F2E67A}" destId="{C347679B-7DDD-4294-9AD0-5BB54388214A}" srcOrd="6" destOrd="0" presId="urn:microsoft.com/office/officeart/2018/2/layout/IconVerticalSolidList"/>
    <dgm:cxn modelId="{02E2B870-A5BD-4B22-8F3A-AAB196BBD139}" type="presParOf" srcId="{C347679B-7DDD-4294-9AD0-5BB54388214A}" destId="{F3788D61-D4D7-4B26-9671-051BB9DBFD27}" srcOrd="0" destOrd="0" presId="urn:microsoft.com/office/officeart/2018/2/layout/IconVerticalSolidList"/>
    <dgm:cxn modelId="{B6EEC33F-DE64-484F-AF06-8BF444F2B04B}" type="presParOf" srcId="{C347679B-7DDD-4294-9AD0-5BB54388214A}" destId="{6C0480C4-8E5D-4499-A3BA-075C1AB68D93}" srcOrd="1" destOrd="0" presId="urn:microsoft.com/office/officeart/2018/2/layout/IconVerticalSolidList"/>
    <dgm:cxn modelId="{0FCD0C51-2C2E-4CF1-BFDE-A2D686E3BF9A}" type="presParOf" srcId="{C347679B-7DDD-4294-9AD0-5BB54388214A}" destId="{C187922D-2656-4288-8855-05244BC71031}" srcOrd="2" destOrd="0" presId="urn:microsoft.com/office/officeart/2018/2/layout/IconVerticalSolidList"/>
    <dgm:cxn modelId="{596C3FD8-9626-46AF-8A82-99F7731BBB62}" type="presParOf" srcId="{C347679B-7DDD-4294-9AD0-5BB54388214A}" destId="{36922EF7-B76B-486B-8DF1-F284F3595061}" srcOrd="3" destOrd="0" presId="urn:microsoft.com/office/officeart/2018/2/layout/IconVerticalSolidList"/>
    <dgm:cxn modelId="{3942105D-0802-4C8B-B4E1-630D06EE8695}" type="presParOf" srcId="{79BA38A1-DFD7-4B22-AB38-856210F2E67A}" destId="{1900B36A-EBA3-4475-B4A8-EF9E6F335228}" srcOrd="7" destOrd="0" presId="urn:microsoft.com/office/officeart/2018/2/layout/IconVerticalSolidList"/>
    <dgm:cxn modelId="{ACAA24F4-BA24-4DF2-9DA5-5A307D47EF26}" type="presParOf" srcId="{79BA38A1-DFD7-4B22-AB38-856210F2E67A}" destId="{119279E3-13BB-46AE-AD0F-64243EACECD7}" srcOrd="8" destOrd="0" presId="urn:microsoft.com/office/officeart/2018/2/layout/IconVerticalSolidList"/>
    <dgm:cxn modelId="{6DFBE76B-8ACF-4771-9941-B9EA70E4D38C}" type="presParOf" srcId="{119279E3-13BB-46AE-AD0F-64243EACECD7}" destId="{5090710C-14E0-45A9-A86F-33FA111F42D9}" srcOrd="0" destOrd="0" presId="urn:microsoft.com/office/officeart/2018/2/layout/IconVerticalSolidList"/>
    <dgm:cxn modelId="{B5A3E750-1023-4B44-AF1F-278F6A7721D6}" type="presParOf" srcId="{119279E3-13BB-46AE-AD0F-64243EACECD7}" destId="{5DDDB248-5E97-4444-B378-BE2CD649FAF4}" srcOrd="1" destOrd="0" presId="urn:microsoft.com/office/officeart/2018/2/layout/IconVerticalSolidList"/>
    <dgm:cxn modelId="{0EC4ECA2-A235-4D3A-B193-9E3FCAD43963}" type="presParOf" srcId="{119279E3-13BB-46AE-AD0F-64243EACECD7}" destId="{E1F50BDC-7F9C-4B42-80B8-A58E42A3E590}" srcOrd="2" destOrd="0" presId="urn:microsoft.com/office/officeart/2018/2/layout/IconVerticalSolidList"/>
    <dgm:cxn modelId="{A57DFC04-600A-434D-9743-C7DD2B38810A}" type="presParOf" srcId="{119279E3-13BB-46AE-AD0F-64243EACECD7}" destId="{0FA95CF6-49FA-4D24-953C-8A03F04DC9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D00F-55BC-49D8-B023-C3E57F186A3F}">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D57797-1E1F-4430-8E90-0AC038407FE9}">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EFD95A-5454-4EBF-827E-6619A9E67867}">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SG" sz="1900" kern="1200" dirty="0"/>
            <a:t>First Mission Feedback </a:t>
          </a:r>
        </a:p>
      </dsp:txBody>
      <dsp:txXfrm>
        <a:off x="836323" y="3399"/>
        <a:ext cx="9679276" cy="724089"/>
      </dsp:txXfrm>
    </dsp:sp>
    <dsp:sp modelId="{91EE02EC-45BB-4EFE-9519-41E953AF48A1}">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548140-2443-499E-9F5F-90654F449E26}">
      <dsp:nvSpPr>
        <dsp:cNvPr id="0" name=""/>
        <dsp:cNvSpPr/>
      </dsp:nvSpPr>
      <dsp:spPr>
        <a:xfrm>
          <a:off x="219037" y="1071431"/>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5AF031-2C8E-485F-A39F-DFB7F42C62B6}">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Function </a:t>
          </a:r>
        </a:p>
      </dsp:txBody>
      <dsp:txXfrm>
        <a:off x="836323" y="908511"/>
        <a:ext cx="9679276" cy="724089"/>
      </dsp:txXfrm>
    </dsp:sp>
    <dsp:sp modelId="{72C217D6-45C2-4FB5-B567-DC61863BB72C}">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357F9D-7B1F-47C6-9A2D-E1E989B9A2C3}">
      <dsp:nvSpPr>
        <dsp:cNvPr id="0" name=""/>
        <dsp:cNvSpPr/>
      </dsp:nvSpPr>
      <dsp:spPr>
        <a:xfrm>
          <a:off x="219037" y="1976544"/>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FC701D0-164B-47D0-939E-CF00E9C56DF4}">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Order Reduction</a:t>
          </a:r>
        </a:p>
      </dsp:txBody>
      <dsp:txXfrm>
        <a:off x="836323" y="1813624"/>
        <a:ext cx="9679276" cy="724089"/>
      </dsp:txXfrm>
    </dsp:sp>
    <dsp:sp modelId="{F3788D61-D4D7-4B26-9671-051BB9DBFD27}">
      <dsp:nvSpPr>
        <dsp:cNvPr id="0" name=""/>
        <dsp:cNvSpPr/>
      </dsp:nvSpPr>
      <dsp:spPr>
        <a:xfrm>
          <a:off x="0" y="2732783"/>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C0480C4-8E5D-4499-A3BA-075C1AB68D93}">
      <dsp:nvSpPr>
        <dsp:cNvPr id="0" name=""/>
        <dsp:cNvSpPr/>
      </dsp:nvSpPr>
      <dsp:spPr>
        <a:xfrm>
          <a:off x="219037" y="2881656"/>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6922EF7-B76B-486B-8DF1-F284F3595061}">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SG" sz="1900" kern="1200" dirty="0"/>
            <a:t>Recursive vs Iterative Process</a:t>
          </a:r>
          <a:endParaRPr lang="en-US" sz="1900" kern="1200" dirty="0"/>
        </a:p>
      </dsp:txBody>
      <dsp:txXfrm>
        <a:off x="836323" y="2718736"/>
        <a:ext cx="9679276" cy="724089"/>
      </dsp:txXfrm>
    </dsp:sp>
    <dsp:sp modelId="{5090710C-14E0-45A9-A86F-33FA111F42D9}">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DDDB248-5E97-4444-B378-BE2CD649FAF4}">
      <dsp:nvSpPr>
        <dsp:cNvPr id="0" name=""/>
        <dsp:cNvSpPr/>
      </dsp:nvSpPr>
      <dsp:spPr>
        <a:xfrm>
          <a:off x="219037" y="3786768"/>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FA95CF6-49FA-4D24-953C-8A03F04DC9B0}">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Studio Sheet</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1013C-F9F2-466A-81A4-F45FFEA30C80}" type="datetimeFigureOut">
              <a:rPr lang="en-SG" smtClean="0"/>
              <a:t>22/8/2021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421D-E840-4A30-AB69-6D577F4BDF27}" type="slidenum">
              <a:rPr lang="en-SG" smtClean="0"/>
              <a:t>‹#›</a:t>
            </a:fld>
            <a:endParaRPr lang="en-SG"/>
          </a:p>
        </p:txBody>
      </p:sp>
    </p:spTree>
    <p:extLst>
      <p:ext uri="{BB962C8B-B14F-4D97-AF65-F5344CB8AC3E}">
        <p14:creationId xmlns:p14="http://schemas.microsoft.com/office/powerpoint/2010/main" val="199060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what is parameter vs argument </a:t>
            </a:r>
            <a:endParaRPr lang="en-SG" dirty="0"/>
          </a:p>
        </p:txBody>
      </p:sp>
      <p:sp>
        <p:nvSpPr>
          <p:cNvPr id="4" name="Slide Number Placeholder 3"/>
          <p:cNvSpPr>
            <a:spLocks noGrp="1"/>
          </p:cNvSpPr>
          <p:nvPr>
            <p:ph type="sldNum" sz="quarter" idx="5"/>
          </p:nvPr>
        </p:nvSpPr>
        <p:spPr/>
        <p:txBody>
          <a:bodyPr/>
          <a:lstStyle/>
          <a:p>
            <a:fld id="{7A2D421D-E840-4A30-AB69-6D577F4BDF27}" type="slidenum">
              <a:rPr lang="en-SG" smtClean="0"/>
              <a:t>10</a:t>
            </a:fld>
            <a:endParaRPr lang="en-SG"/>
          </a:p>
        </p:txBody>
      </p:sp>
    </p:spTree>
    <p:extLst>
      <p:ext uri="{BB962C8B-B14F-4D97-AF65-F5344CB8AC3E}">
        <p14:creationId xmlns:p14="http://schemas.microsoft.com/office/powerpoint/2010/main" val="18970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 is x</a:t>
            </a:r>
          </a:p>
          <a:p>
            <a:r>
              <a:rPr lang="en-US" dirty="0"/>
              <a:t>Argument is 0.5</a:t>
            </a:r>
          </a:p>
          <a:p>
            <a:r>
              <a:rPr lang="en-US" dirty="0"/>
              <a:t>Constant Declaration </a:t>
            </a:r>
            <a:endParaRPr lang="en-SG" dirty="0"/>
          </a:p>
        </p:txBody>
      </p:sp>
      <p:sp>
        <p:nvSpPr>
          <p:cNvPr id="4" name="Slide Number Placeholder 3"/>
          <p:cNvSpPr>
            <a:spLocks noGrp="1"/>
          </p:cNvSpPr>
          <p:nvPr>
            <p:ph type="sldNum" sz="quarter" idx="5"/>
          </p:nvPr>
        </p:nvSpPr>
        <p:spPr/>
        <p:txBody>
          <a:bodyPr/>
          <a:lstStyle/>
          <a:p>
            <a:fld id="{7A2D421D-E840-4A30-AB69-6D577F4BDF27}" type="slidenum">
              <a:rPr lang="en-SG" smtClean="0"/>
              <a:t>11</a:t>
            </a:fld>
            <a:endParaRPr lang="en-SG"/>
          </a:p>
        </p:txBody>
      </p:sp>
    </p:spTree>
    <p:extLst>
      <p:ext uri="{BB962C8B-B14F-4D97-AF65-F5344CB8AC3E}">
        <p14:creationId xmlns:p14="http://schemas.microsoft.com/office/powerpoint/2010/main" val="176130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yes</a:t>
            </a:r>
          </a:p>
          <a:p>
            <a:endParaRPr lang="en-SG" dirty="0"/>
          </a:p>
        </p:txBody>
      </p:sp>
      <p:sp>
        <p:nvSpPr>
          <p:cNvPr id="4" name="Slide Number Placeholder 3"/>
          <p:cNvSpPr>
            <a:spLocks noGrp="1"/>
          </p:cNvSpPr>
          <p:nvPr>
            <p:ph type="sldNum" sz="quarter" idx="5"/>
          </p:nvPr>
        </p:nvSpPr>
        <p:spPr/>
        <p:txBody>
          <a:bodyPr/>
          <a:lstStyle/>
          <a:p>
            <a:fld id="{7A2D421D-E840-4A30-AB69-6D577F4BDF27}" type="slidenum">
              <a:rPr lang="en-SG" smtClean="0"/>
              <a:t>15</a:t>
            </a:fld>
            <a:endParaRPr lang="en-SG"/>
          </a:p>
        </p:txBody>
      </p:sp>
    </p:spTree>
    <p:extLst>
      <p:ext uri="{BB962C8B-B14F-4D97-AF65-F5344CB8AC3E}">
        <p14:creationId xmlns:p14="http://schemas.microsoft.com/office/powerpoint/2010/main" val="1609305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example</a:t>
            </a:r>
            <a:endParaRPr lang="en-SG" dirty="0"/>
          </a:p>
        </p:txBody>
      </p:sp>
      <p:sp>
        <p:nvSpPr>
          <p:cNvPr id="4" name="Slide Number Placeholder 3"/>
          <p:cNvSpPr>
            <a:spLocks noGrp="1"/>
          </p:cNvSpPr>
          <p:nvPr>
            <p:ph type="sldNum" sz="quarter" idx="5"/>
          </p:nvPr>
        </p:nvSpPr>
        <p:spPr/>
        <p:txBody>
          <a:bodyPr/>
          <a:lstStyle/>
          <a:p>
            <a:fld id="{7A2D421D-E840-4A30-AB69-6D577F4BDF27}" type="slidenum">
              <a:rPr lang="en-SG" smtClean="0"/>
              <a:t>16</a:t>
            </a:fld>
            <a:endParaRPr lang="en-SG"/>
          </a:p>
        </p:txBody>
      </p:sp>
    </p:spTree>
    <p:extLst>
      <p:ext uri="{BB962C8B-B14F-4D97-AF65-F5344CB8AC3E}">
        <p14:creationId xmlns:p14="http://schemas.microsoft.com/office/powerpoint/2010/main" val="355078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recursion works like a normal brain =&gt; for example counting money, dividing task, </a:t>
            </a:r>
            <a:r>
              <a:rPr lang="en-US" dirty="0" err="1"/>
              <a:t>etc</a:t>
            </a:r>
            <a:r>
              <a:rPr lang="en-US" dirty="0"/>
              <a:t> </a:t>
            </a:r>
            <a:endParaRPr lang="en-SG" dirty="0"/>
          </a:p>
        </p:txBody>
      </p:sp>
      <p:sp>
        <p:nvSpPr>
          <p:cNvPr id="4" name="Slide Number Placeholder 3"/>
          <p:cNvSpPr>
            <a:spLocks noGrp="1"/>
          </p:cNvSpPr>
          <p:nvPr>
            <p:ph type="sldNum" sz="quarter" idx="5"/>
          </p:nvPr>
        </p:nvSpPr>
        <p:spPr/>
        <p:txBody>
          <a:bodyPr/>
          <a:lstStyle/>
          <a:p>
            <a:fld id="{7A2D421D-E840-4A30-AB69-6D577F4BDF27}" type="slidenum">
              <a:rPr lang="en-SG" smtClean="0"/>
              <a:t>17</a:t>
            </a:fld>
            <a:endParaRPr lang="en-SG"/>
          </a:p>
        </p:txBody>
      </p:sp>
    </p:spTree>
    <p:extLst>
      <p:ext uri="{BB962C8B-B14F-4D97-AF65-F5344CB8AC3E}">
        <p14:creationId xmlns:p14="http://schemas.microsoft.com/office/powerpoint/2010/main" val="4111345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32CE-3AC9-4C7B-9C66-331E564C8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184B268-1459-47E0-8F08-5770C24F0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185D308-4666-4D58-9AF6-D8BF6D31C52E}"/>
              </a:ext>
            </a:extLst>
          </p:cNvPr>
          <p:cNvSpPr>
            <a:spLocks noGrp="1"/>
          </p:cNvSpPr>
          <p:nvPr>
            <p:ph type="dt" sz="half" idx="10"/>
          </p:nvPr>
        </p:nvSpPr>
        <p:spPr/>
        <p:txBody>
          <a:bodyPr/>
          <a:lstStyle/>
          <a:p>
            <a:fld id="{4B47CAAB-37A3-4751-B31F-1B8FACB37711}" type="datetime1">
              <a:rPr lang="en-SG" smtClean="0"/>
              <a:t>22/8/2021</a:t>
            </a:fld>
            <a:endParaRPr lang="en-SG" dirty="0"/>
          </a:p>
        </p:txBody>
      </p:sp>
      <p:sp>
        <p:nvSpPr>
          <p:cNvPr id="5" name="Footer Placeholder 4">
            <a:extLst>
              <a:ext uri="{FF2B5EF4-FFF2-40B4-BE49-F238E27FC236}">
                <a16:creationId xmlns:a16="http://schemas.microsoft.com/office/drawing/2014/main" id="{006E48C7-7651-42CC-BA26-85B060A31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B151A873-C2F4-44D7-ACCB-3752913F1208}"/>
              </a:ext>
            </a:extLst>
          </p:cNvPr>
          <p:cNvSpPr>
            <a:spLocks noGrp="1"/>
          </p:cNvSpPr>
          <p:nvPr>
            <p:ph type="sldNum" sz="quarter" idx="12"/>
          </p:nvPr>
        </p:nvSpPr>
        <p:spPr/>
        <p:txBody>
          <a:bodyPr/>
          <a:lstStyle>
            <a:lvl1pPr>
              <a:defRPr/>
            </a:lvl1pPr>
          </a:lstStyle>
          <a:p>
            <a:r>
              <a:rPr lang="en-SG" dirty="0"/>
              <a:t>&lt;#&gt;</a:t>
            </a:r>
          </a:p>
        </p:txBody>
      </p:sp>
      <p:pic>
        <p:nvPicPr>
          <p:cNvPr id="2050" name="Picture 2" descr="A webapp designed to understand behaviour | JIN Design">
            <a:extLst>
              <a:ext uri="{FF2B5EF4-FFF2-40B4-BE49-F238E27FC236}">
                <a16:creationId xmlns:a16="http://schemas.microsoft.com/office/drawing/2014/main" id="{07ABFB9C-9667-427E-B6E5-84172F570D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1EA-1E86-4B18-87DD-E89A9267CA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3245F7-ADBB-4DE1-8573-55F5370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DFFE69-2B4E-4D59-8DA8-9999B15F8543}"/>
              </a:ext>
            </a:extLst>
          </p:cNvPr>
          <p:cNvSpPr>
            <a:spLocks noGrp="1"/>
          </p:cNvSpPr>
          <p:nvPr>
            <p:ph type="dt" sz="half" idx="10"/>
          </p:nvPr>
        </p:nvSpPr>
        <p:spPr/>
        <p:txBody>
          <a:bodyPr/>
          <a:lstStyle/>
          <a:p>
            <a:fld id="{393DDF3B-3278-432F-AD0E-87767DCBA59D}" type="datetime1">
              <a:rPr lang="en-SG" smtClean="0"/>
              <a:t>22/8/2021</a:t>
            </a:fld>
            <a:endParaRPr lang="en-SG"/>
          </a:p>
        </p:txBody>
      </p:sp>
      <p:sp>
        <p:nvSpPr>
          <p:cNvPr id="5" name="Footer Placeholder 4">
            <a:extLst>
              <a:ext uri="{FF2B5EF4-FFF2-40B4-BE49-F238E27FC236}">
                <a16:creationId xmlns:a16="http://schemas.microsoft.com/office/drawing/2014/main" id="{EB1F833F-D2B2-488E-B4B2-8EB0F38014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CC1759C-10C2-4F07-B3D3-5B4D8B04F87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631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815E-48D2-4E06-96B2-D2AE6FC9B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2A375C-5A68-4234-A15D-10F583D8F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C6BFF6-B9E9-4660-B3B3-0C7CA60F92DC}"/>
              </a:ext>
            </a:extLst>
          </p:cNvPr>
          <p:cNvSpPr>
            <a:spLocks noGrp="1"/>
          </p:cNvSpPr>
          <p:nvPr>
            <p:ph type="dt" sz="half" idx="10"/>
          </p:nvPr>
        </p:nvSpPr>
        <p:spPr/>
        <p:txBody>
          <a:bodyPr/>
          <a:lstStyle/>
          <a:p>
            <a:fld id="{09D6E204-21CC-48C0-AB26-D17B1FEBD6C5}" type="datetime1">
              <a:rPr lang="en-SG" smtClean="0"/>
              <a:t>22/8/2021</a:t>
            </a:fld>
            <a:endParaRPr lang="en-SG"/>
          </a:p>
        </p:txBody>
      </p:sp>
      <p:sp>
        <p:nvSpPr>
          <p:cNvPr id="5" name="Footer Placeholder 4">
            <a:extLst>
              <a:ext uri="{FF2B5EF4-FFF2-40B4-BE49-F238E27FC236}">
                <a16:creationId xmlns:a16="http://schemas.microsoft.com/office/drawing/2014/main" id="{8D154F2C-5DEF-49D1-99C5-5BD65A65F02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6D79836-EA6E-433A-820E-65C30E434C88}"/>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67622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B83-54B1-4176-95E7-A337B2CF7401}"/>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4B6D5F2B-E4A1-43F7-A8FD-840E9406F30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89F0797-CAF7-45F0-BD2F-9CC583F370C6}"/>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20208B51-90EE-45DD-A855-1092EB1E78D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85A7C7F-FAE7-47D5-96C2-C569580FB42B}"/>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1100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3D6F-BF84-4A4C-A070-B99CD5712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73DC33-6C7D-47CE-8D99-54BF7BEA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260B4-B04F-4CA1-8615-AC55C4DBE30E}"/>
              </a:ext>
            </a:extLst>
          </p:cNvPr>
          <p:cNvSpPr>
            <a:spLocks noGrp="1"/>
          </p:cNvSpPr>
          <p:nvPr>
            <p:ph type="dt" sz="half" idx="10"/>
          </p:nvPr>
        </p:nvSpPr>
        <p:spPr/>
        <p:txBody>
          <a:bodyPr/>
          <a:lstStyle/>
          <a:p>
            <a:fld id="{F7F79F4E-5023-493B-9110-D9B972348B41}" type="datetime1">
              <a:rPr lang="en-SG" smtClean="0"/>
              <a:t>22/8/2021</a:t>
            </a:fld>
            <a:endParaRPr lang="en-SG"/>
          </a:p>
        </p:txBody>
      </p:sp>
      <p:sp>
        <p:nvSpPr>
          <p:cNvPr id="5" name="Footer Placeholder 4">
            <a:extLst>
              <a:ext uri="{FF2B5EF4-FFF2-40B4-BE49-F238E27FC236}">
                <a16:creationId xmlns:a16="http://schemas.microsoft.com/office/drawing/2014/main" id="{CBFB2E58-D494-45FB-840F-E18A73367D9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0118726-5F2C-4225-A44A-2B511716F1F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5668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59D2-A4E0-451D-A7D5-E84E6241C2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EEB674-7B1B-43E3-8626-165B40C1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191161-AB10-497B-90D9-4F25D88A3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5FCC6B-956A-426F-B444-1D09F3AC9BAD}"/>
              </a:ext>
            </a:extLst>
          </p:cNvPr>
          <p:cNvSpPr>
            <a:spLocks noGrp="1"/>
          </p:cNvSpPr>
          <p:nvPr>
            <p:ph type="dt" sz="half" idx="10"/>
          </p:nvPr>
        </p:nvSpPr>
        <p:spPr/>
        <p:txBody>
          <a:bodyPr/>
          <a:lstStyle/>
          <a:p>
            <a:fld id="{4600DA1E-F695-4F02-9561-813ED2F4954E}" type="datetime1">
              <a:rPr lang="en-SG" smtClean="0"/>
              <a:t>22/8/2021</a:t>
            </a:fld>
            <a:endParaRPr lang="en-SG" dirty="0"/>
          </a:p>
        </p:txBody>
      </p:sp>
      <p:sp>
        <p:nvSpPr>
          <p:cNvPr id="6" name="Footer Placeholder 5">
            <a:extLst>
              <a:ext uri="{FF2B5EF4-FFF2-40B4-BE49-F238E27FC236}">
                <a16:creationId xmlns:a16="http://schemas.microsoft.com/office/drawing/2014/main" id="{FF88814D-D42B-40AB-B03E-AD88EB170646}"/>
              </a:ext>
            </a:extLst>
          </p:cNvPr>
          <p:cNvSpPr>
            <a:spLocks noGrp="1"/>
          </p:cNvSpPr>
          <p:nvPr>
            <p:ph type="ftr" sz="quarter" idx="11"/>
          </p:nvPr>
        </p:nvSpPr>
        <p:spPr/>
        <p:txBody>
          <a:bodyPr/>
          <a:lstStyle/>
          <a:p>
            <a:r>
              <a:rPr lang="en-SG"/>
              <a:t>SJL/2122S1/CS1101S/4J</a:t>
            </a:r>
            <a:endParaRPr lang="en-SG" dirty="0"/>
          </a:p>
        </p:txBody>
      </p:sp>
      <p:sp>
        <p:nvSpPr>
          <p:cNvPr id="7" name="Slide Number Placeholder 6">
            <a:extLst>
              <a:ext uri="{FF2B5EF4-FFF2-40B4-BE49-F238E27FC236}">
                <a16:creationId xmlns:a16="http://schemas.microsoft.com/office/drawing/2014/main" id="{9C6421FA-8A95-40FC-B3B1-E0AE57FCB618}"/>
              </a:ext>
            </a:extLst>
          </p:cNvPr>
          <p:cNvSpPr>
            <a:spLocks noGrp="1"/>
          </p:cNvSpPr>
          <p:nvPr>
            <p:ph type="sldNum" sz="quarter" idx="12"/>
          </p:nvPr>
        </p:nvSpPr>
        <p:spPr/>
        <p:txBody>
          <a:bodyPr/>
          <a:lstStyle/>
          <a:p>
            <a:fld id="{04A9AAEA-7081-4BCC-A862-1D5154AE1B90}" type="slidenum">
              <a:rPr lang="en-SG" smtClean="0"/>
              <a:t>‹#›</a:t>
            </a:fld>
            <a:endParaRPr lang="en-SG" dirty="0"/>
          </a:p>
        </p:txBody>
      </p:sp>
    </p:spTree>
    <p:extLst>
      <p:ext uri="{BB962C8B-B14F-4D97-AF65-F5344CB8AC3E}">
        <p14:creationId xmlns:p14="http://schemas.microsoft.com/office/powerpoint/2010/main" val="69799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BADD-2C33-4871-A0F9-5A22E9B6D7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3C9010-61DB-4997-A83D-3103956C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49394-7773-48A5-B7C3-4E5FD3465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2ED675-EEBC-4827-8E1E-12D0E19D6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45E33-E4C4-4823-830A-CCAD44E63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1508E77-483E-41A4-A7D5-7B1FE2AD97E8}"/>
              </a:ext>
            </a:extLst>
          </p:cNvPr>
          <p:cNvSpPr>
            <a:spLocks noGrp="1"/>
          </p:cNvSpPr>
          <p:nvPr>
            <p:ph type="dt" sz="half" idx="10"/>
          </p:nvPr>
        </p:nvSpPr>
        <p:spPr/>
        <p:txBody>
          <a:bodyPr/>
          <a:lstStyle/>
          <a:p>
            <a:fld id="{3F073D7B-4E21-41A6-ADBE-C11E82D93972}" type="datetime1">
              <a:rPr lang="en-SG" smtClean="0"/>
              <a:t>22/8/2021</a:t>
            </a:fld>
            <a:endParaRPr lang="en-SG"/>
          </a:p>
        </p:txBody>
      </p:sp>
      <p:sp>
        <p:nvSpPr>
          <p:cNvPr id="8" name="Footer Placeholder 7">
            <a:extLst>
              <a:ext uri="{FF2B5EF4-FFF2-40B4-BE49-F238E27FC236}">
                <a16:creationId xmlns:a16="http://schemas.microsoft.com/office/drawing/2014/main" id="{54B7608A-9B0E-419C-AAEB-680B2D62639B}"/>
              </a:ext>
            </a:extLst>
          </p:cNvPr>
          <p:cNvSpPr>
            <a:spLocks noGrp="1"/>
          </p:cNvSpPr>
          <p:nvPr>
            <p:ph type="ftr" sz="quarter" idx="11"/>
          </p:nvPr>
        </p:nvSpPr>
        <p:spPr/>
        <p:txBody>
          <a:bodyPr/>
          <a:lstStyle/>
          <a:p>
            <a:r>
              <a:rPr lang="en-SG"/>
              <a:t>SJL/2122S1/CS1101S/4J</a:t>
            </a:r>
          </a:p>
        </p:txBody>
      </p:sp>
      <p:sp>
        <p:nvSpPr>
          <p:cNvPr id="9" name="Slide Number Placeholder 8">
            <a:extLst>
              <a:ext uri="{FF2B5EF4-FFF2-40B4-BE49-F238E27FC236}">
                <a16:creationId xmlns:a16="http://schemas.microsoft.com/office/drawing/2014/main" id="{A0A379D7-52B5-4E98-B08B-938B6653883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42126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190-AC7C-4933-9635-81E1E391E0F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CDCD3C-5430-44DB-A766-70ACE66E0B11}"/>
              </a:ext>
            </a:extLst>
          </p:cNvPr>
          <p:cNvSpPr>
            <a:spLocks noGrp="1"/>
          </p:cNvSpPr>
          <p:nvPr>
            <p:ph type="dt" sz="half" idx="10"/>
          </p:nvPr>
        </p:nvSpPr>
        <p:spPr/>
        <p:txBody>
          <a:bodyPr/>
          <a:lstStyle/>
          <a:p>
            <a:fld id="{50D89136-9AA0-482C-B065-CA659672B227}" type="datetime1">
              <a:rPr lang="en-SG" smtClean="0"/>
              <a:t>22/8/2021</a:t>
            </a:fld>
            <a:endParaRPr lang="en-SG"/>
          </a:p>
        </p:txBody>
      </p:sp>
      <p:sp>
        <p:nvSpPr>
          <p:cNvPr id="4" name="Footer Placeholder 3">
            <a:extLst>
              <a:ext uri="{FF2B5EF4-FFF2-40B4-BE49-F238E27FC236}">
                <a16:creationId xmlns:a16="http://schemas.microsoft.com/office/drawing/2014/main" id="{6E55D510-054A-48AA-980B-82B440CEEE79}"/>
              </a:ext>
            </a:extLst>
          </p:cNvPr>
          <p:cNvSpPr>
            <a:spLocks noGrp="1"/>
          </p:cNvSpPr>
          <p:nvPr>
            <p:ph type="ftr" sz="quarter" idx="11"/>
          </p:nvPr>
        </p:nvSpPr>
        <p:spPr/>
        <p:txBody>
          <a:bodyPr/>
          <a:lstStyle/>
          <a:p>
            <a:r>
              <a:rPr lang="en-SG"/>
              <a:t>SJL/2122S1/CS1101S/4J</a:t>
            </a:r>
          </a:p>
        </p:txBody>
      </p:sp>
      <p:sp>
        <p:nvSpPr>
          <p:cNvPr id="5" name="Slide Number Placeholder 4">
            <a:extLst>
              <a:ext uri="{FF2B5EF4-FFF2-40B4-BE49-F238E27FC236}">
                <a16:creationId xmlns:a16="http://schemas.microsoft.com/office/drawing/2014/main" id="{1AE1C973-CD16-4BEE-942C-5F4C7E3F6AB9}"/>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838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37B10-9591-4C33-B5F9-C3C2652EE16D}"/>
              </a:ext>
            </a:extLst>
          </p:cNvPr>
          <p:cNvSpPr>
            <a:spLocks noGrp="1"/>
          </p:cNvSpPr>
          <p:nvPr>
            <p:ph type="dt" sz="half" idx="10"/>
          </p:nvPr>
        </p:nvSpPr>
        <p:spPr/>
        <p:txBody>
          <a:bodyPr/>
          <a:lstStyle/>
          <a:p>
            <a:fld id="{CAA20916-D307-4776-9AFA-08DD2FCF2B02}" type="datetime1">
              <a:rPr lang="en-SG" smtClean="0"/>
              <a:t>22/8/2021</a:t>
            </a:fld>
            <a:endParaRPr lang="en-SG"/>
          </a:p>
        </p:txBody>
      </p:sp>
      <p:sp>
        <p:nvSpPr>
          <p:cNvPr id="3" name="Footer Placeholder 2">
            <a:extLst>
              <a:ext uri="{FF2B5EF4-FFF2-40B4-BE49-F238E27FC236}">
                <a16:creationId xmlns:a16="http://schemas.microsoft.com/office/drawing/2014/main" id="{FE2B98A0-307D-4B73-9A3C-B6EBE1E3EBC4}"/>
              </a:ext>
            </a:extLst>
          </p:cNvPr>
          <p:cNvSpPr>
            <a:spLocks noGrp="1"/>
          </p:cNvSpPr>
          <p:nvPr>
            <p:ph type="ftr" sz="quarter" idx="11"/>
          </p:nvPr>
        </p:nvSpPr>
        <p:spPr/>
        <p:txBody>
          <a:bodyPr/>
          <a:lstStyle/>
          <a:p>
            <a:r>
              <a:rPr lang="en-SG"/>
              <a:t>SJL/2122S1/CS1101S/4J</a:t>
            </a:r>
          </a:p>
        </p:txBody>
      </p:sp>
      <p:sp>
        <p:nvSpPr>
          <p:cNvPr id="4" name="Slide Number Placeholder 3">
            <a:extLst>
              <a:ext uri="{FF2B5EF4-FFF2-40B4-BE49-F238E27FC236}">
                <a16:creationId xmlns:a16="http://schemas.microsoft.com/office/drawing/2014/main" id="{0188A620-2A2B-47A0-82B7-EB36CDB826A1}"/>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9442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681-8F4C-4BF5-AF62-5F3411AC1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7B66EE-9660-48FF-A3BC-B003643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F1BA91-D7F3-4987-A47B-AED417E7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CECD-23C4-4ECC-A62F-AD82A082D76A}"/>
              </a:ext>
            </a:extLst>
          </p:cNvPr>
          <p:cNvSpPr>
            <a:spLocks noGrp="1"/>
          </p:cNvSpPr>
          <p:nvPr>
            <p:ph type="dt" sz="half" idx="10"/>
          </p:nvPr>
        </p:nvSpPr>
        <p:spPr/>
        <p:txBody>
          <a:bodyPr/>
          <a:lstStyle/>
          <a:p>
            <a:fld id="{1B9C76FB-1E42-4829-B229-BE6281CBD8A2}" type="datetime1">
              <a:rPr lang="en-SG" smtClean="0"/>
              <a:t>22/8/2021</a:t>
            </a:fld>
            <a:endParaRPr lang="en-SG"/>
          </a:p>
        </p:txBody>
      </p:sp>
      <p:sp>
        <p:nvSpPr>
          <p:cNvPr id="6" name="Footer Placeholder 5">
            <a:extLst>
              <a:ext uri="{FF2B5EF4-FFF2-40B4-BE49-F238E27FC236}">
                <a16:creationId xmlns:a16="http://schemas.microsoft.com/office/drawing/2014/main" id="{2FAC186D-A2E0-4056-916B-D3FAD59531A4}"/>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4B3C366C-42A6-4B9B-9CAD-4CDA6289CDFA}"/>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76964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F5A-56A7-467D-9656-B4DD9D829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050340-09F3-4317-A0D2-8AC2D110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95A792-AF30-4023-8B2E-7600AFB2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7393C-2ACD-4509-80D7-5F5C9C18D071}"/>
              </a:ext>
            </a:extLst>
          </p:cNvPr>
          <p:cNvSpPr>
            <a:spLocks noGrp="1"/>
          </p:cNvSpPr>
          <p:nvPr>
            <p:ph type="dt" sz="half" idx="10"/>
          </p:nvPr>
        </p:nvSpPr>
        <p:spPr/>
        <p:txBody>
          <a:bodyPr/>
          <a:lstStyle/>
          <a:p>
            <a:fld id="{CE064ACB-84AE-413A-91F9-0B02769B2811}" type="datetime1">
              <a:rPr lang="en-SG" smtClean="0"/>
              <a:t>22/8/2021</a:t>
            </a:fld>
            <a:endParaRPr lang="en-SG"/>
          </a:p>
        </p:txBody>
      </p:sp>
      <p:sp>
        <p:nvSpPr>
          <p:cNvPr id="6" name="Footer Placeholder 5">
            <a:extLst>
              <a:ext uri="{FF2B5EF4-FFF2-40B4-BE49-F238E27FC236}">
                <a16:creationId xmlns:a16="http://schemas.microsoft.com/office/drawing/2014/main" id="{8E72A0ED-6331-4442-A4C3-398137D06EB7}"/>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81A8096D-383A-4A15-AFE4-3E6FBE31753E}"/>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9007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CF000-023A-493A-BF8E-0A61DFAA2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989F12B2-1CEE-499D-936C-4858DEBD4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24A63264-6827-4D3E-ACBC-39A770098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8E6B-B8A1-470A-82A9-B38A84C7B6B4}" type="datetime1">
              <a:rPr lang="en-SG" smtClean="0"/>
              <a:t>22/8/2021</a:t>
            </a:fld>
            <a:endParaRPr lang="en-SG"/>
          </a:p>
        </p:txBody>
      </p:sp>
      <p:sp>
        <p:nvSpPr>
          <p:cNvPr id="5" name="Footer Placeholder 4">
            <a:extLst>
              <a:ext uri="{FF2B5EF4-FFF2-40B4-BE49-F238E27FC236}">
                <a16:creationId xmlns:a16="http://schemas.microsoft.com/office/drawing/2014/main" id="{ECE83C82-207B-45FA-BC11-6AA7962B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SJL/2122S1/CS1101S/4J</a:t>
            </a:r>
          </a:p>
        </p:txBody>
      </p:sp>
      <p:sp>
        <p:nvSpPr>
          <p:cNvPr id="6" name="Slide Number Placeholder 5">
            <a:extLst>
              <a:ext uri="{FF2B5EF4-FFF2-40B4-BE49-F238E27FC236}">
                <a16:creationId xmlns:a16="http://schemas.microsoft.com/office/drawing/2014/main" id="{117BD140-58DF-410A-8513-726EB7CC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AEA-7081-4BCC-A862-1D5154AE1B90}" type="slidenum">
              <a:rPr lang="en-SG" smtClean="0"/>
              <a:t>‹#›</a:t>
            </a:fld>
            <a:endParaRPr lang="en-SG"/>
          </a:p>
        </p:txBody>
      </p:sp>
      <p:pic>
        <p:nvPicPr>
          <p:cNvPr id="8" name="Picture 2" descr="A webapp designed to understand behaviour | JIN Design">
            <a:extLst>
              <a:ext uri="{FF2B5EF4-FFF2-40B4-BE49-F238E27FC236}">
                <a16:creationId xmlns:a16="http://schemas.microsoft.com/office/drawing/2014/main" id="{8A4BEB15-D446-404F-9B70-CF653513E6B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1101S | Facebook">
            <a:extLst>
              <a:ext uri="{FF2B5EF4-FFF2-40B4-BE49-F238E27FC236}">
                <a16:creationId xmlns:a16="http://schemas.microsoft.com/office/drawing/2014/main" id="{4C394B37-629C-4E44-84EF-FFC8AE923A4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09522" y="6424612"/>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fontScale="90000"/>
          </a:bodyPr>
          <a:lstStyle/>
          <a:p>
            <a:r>
              <a:rPr lang="en-SG" dirty="0"/>
              <a:t>CS1101S Studio Session </a:t>
            </a:r>
            <a:br>
              <a:rPr lang="en-SG" dirty="0"/>
            </a:br>
            <a:r>
              <a:rPr lang="en-SG" dirty="0"/>
              <a:t>Week 3 </a:t>
            </a:r>
            <a:br>
              <a:rPr lang="en-SG" dirty="0"/>
            </a:br>
            <a:r>
              <a:rPr lang="en-SG" dirty="0"/>
              <a:t>Substitution Model / Recursion / Order of Growth</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lstStyle/>
          <a:p>
            <a:r>
              <a:rPr lang="en-SG" dirty="0"/>
              <a:t>Simon Julian Lauw</a:t>
            </a:r>
          </a:p>
          <a:p>
            <a:r>
              <a:rPr lang="en-SG" b="1" i="1" dirty="0"/>
              <a:t>Full Info &gt; simonjulianl.github.io </a:t>
            </a:r>
          </a:p>
          <a:p>
            <a:r>
              <a:rPr lang="en-SG" dirty="0"/>
              <a:t>23 August 2021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22/8/2021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390601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21CB-0D41-44EF-8ED7-9E55F7D4E166}"/>
              </a:ext>
            </a:extLst>
          </p:cNvPr>
          <p:cNvSpPr>
            <a:spLocks noGrp="1"/>
          </p:cNvSpPr>
          <p:nvPr>
            <p:ph type="title"/>
          </p:nvPr>
        </p:nvSpPr>
        <p:spPr/>
        <p:txBody>
          <a:bodyPr/>
          <a:lstStyle/>
          <a:p>
            <a:r>
              <a:rPr lang="en-US" dirty="0"/>
              <a:t>Function terminologies </a:t>
            </a:r>
            <a:endParaRPr lang="en-SG" dirty="0"/>
          </a:p>
        </p:txBody>
      </p:sp>
      <p:sp>
        <p:nvSpPr>
          <p:cNvPr id="3" name="Content Placeholder 2">
            <a:extLst>
              <a:ext uri="{FF2B5EF4-FFF2-40B4-BE49-F238E27FC236}">
                <a16:creationId xmlns:a16="http://schemas.microsoft.com/office/drawing/2014/main" id="{0CE975CE-302A-4FD3-ABB3-FC4ABE18B1E7}"/>
              </a:ext>
            </a:extLst>
          </p:cNvPr>
          <p:cNvSpPr>
            <a:spLocks noGrp="1"/>
          </p:cNvSpPr>
          <p:nvPr>
            <p:ph idx="1"/>
          </p:nvPr>
        </p:nvSpPr>
        <p:spPr/>
        <p:txBody>
          <a:bodyPr/>
          <a:lstStyle/>
          <a:p>
            <a:r>
              <a:rPr lang="en-US" dirty="0"/>
              <a:t>A function definition consists of </a:t>
            </a:r>
          </a:p>
          <a:p>
            <a:pPr lvl="1"/>
            <a:r>
              <a:rPr lang="en-US" dirty="0"/>
              <a:t>Function name</a:t>
            </a:r>
          </a:p>
          <a:p>
            <a:pPr lvl="1"/>
            <a:r>
              <a:rPr lang="en-US" dirty="0"/>
              <a:t>Parameter list</a:t>
            </a:r>
          </a:p>
          <a:p>
            <a:pPr lvl="1"/>
            <a:r>
              <a:rPr lang="en-US" dirty="0"/>
              <a:t>Function body </a:t>
            </a:r>
          </a:p>
          <a:p>
            <a:pPr lvl="1"/>
            <a:endParaRPr lang="en-US" dirty="0"/>
          </a:p>
          <a:p>
            <a:r>
              <a:rPr lang="en-SG" dirty="0"/>
              <a:t>A function application consists of</a:t>
            </a:r>
          </a:p>
          <a:p>
            <a:pPr lvl="1"/>
            <a:r>
              <a:rPr lang="en-SG" dirty="0"/>
              <a:t>Name</a:t>
            </a:r>
          </a:p>
          <a:p>
            <a:pPr lvl="1"/>
            <a:r>
              <a:rPr lang="en-SG" dirty="0"/>
              <a:t>Argument list </a:t>
            </a:r>
          </a:p>
        </p:txBody>
      </p:sp>
      <p:sp>
        <p:nvSpPr>
          <p:cNvPr id="4" name="Date Placeholder 3">
            <a:extLst>
              <a:ext uri="{FF2B5EF4-FFF2-40B4-BE49-F238E27FC236}">
                <a16:creationId xmlns:a16="http://schemas.microsoft.com/office/drawing/2014/main" id="{EB4CCC50-A9A9-49F2-AEAE-73FB65DFBFFE}"/>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266454C5-EA5E-47F5-A6ED-862A5A651FC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70E10F66-A270-42AD-8E10-D0CCE4DAFD4C}"/>
              </a:ext>
            </a:extLst>
          </p:cNvPr>
          <p:cNvSpPr>
            <a:spLocks noGrp="1"/>
          </p:cNvSpPr>
          <p:nvPr>
            <p:ph type="sldNum" sz="quarter" idx="12"/>
          </p:nvPr>
        </p:nvSpPr>
        <p:spPr/>
        <p:txBody>
          <a:bodyPr/>
          <a:lstStyle/>
          <a:p>
            <a:fld id="{04A9AAEA-7081-4BCC-A862-1D5154AE1B90}" type="slidenum">
              <a:rPr lang="en-SG" smtClean="0"/>
              <a:t>10</a:t>
            </a:fld>
            <a:endParaRPr lang="en-SG"/>
          </a:p>
        </p:txBody>
      </p:sp>
      <p:pic>
        <p:nvPicPr>
          <p:cNvPr id="7" name="Picture 6" descr="Text&#10;&#10;Description automatically generated">
            <a:extLst>
              <a:ext uri="{FF2B5EF4-FFF2-40B4-BE49-F238E27FC236}">
                <a16:creationId xmlns:a16="http://schemas.microsoft.com/office/drawing/2014/main" id="{2FD129BD-69F6-4DF3-8773-11F81B1E2FDB}"/>
              </a:ext>
            </a:extLst>
          </p:cNvPr>
          <p:cNvPicPr>
            <a:picLocks noChangeAspect="1"/>
          </p:cNvPicPr>
          <p:nvPr/>
        </p:nvPicPr>
        <p:blipFill>
          <a:blip r:embed="rId3"/>
          <a:stretch>
            <a:fillRect/>
          </a:stretch>
        </p:blipFill>
        <p:spPr>
          <a:xfrm>
            <a:off x="6461449" y="2257425"/>
            <a:ext cx="5095208" cy="2952749"/>
          </a:xfrm>
          <a:prstGeom prst="rect">
            <a:avLst/>
          </a:prstGeom>
        </p:spPr>
      </p:pic>
    </p:spTree>
    <p:extLst>
      <p:ext uri="{BB962C8B-B14F-4D97-AF65-F5344CB8AC3E}">
        <p14:creationId xmlns:p14="http://schemas.microsoft.com/office/powerpoint/2010/main" val="116373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8B25-834E-4272-B8D2-FD7BEB0C7672}"/>
              </a:ext>
            </a:extLst>
          </p:cNvPr>
          <p:cNvSpPr>
            <a:spLocks noGrp="1"/>
          </p:cNvSpPr>
          <p:nvPr>
            <p:ph type="title"/>
          </p:nvPr>
        </p:nvSpPr>
        <p:spPr/>
        <p:txBody>
          <a:bodyPr/>
          <a:lstStyle/>
          <a:p>
            <a:r>
              <a:rPr lang="en-US" dirty="0"/>
              <a:t>Check your understanding </a:t>
            </a:r>
            <a:endParaRPr lang="en-SG" dirty="0"/>
          </a:p>
        </p:txBody>
      </p:sp>
      <p:sp>
        <p:nvSpPr>
          <p:cNvPr id="3" name="Content Placeholder 2">
            <a:extLst>
              <a:ext uri="{FF2B5EF4-FFF2-40B4-BE49-F238E27FC236}">
                <a16:creationId xmlns:a16="http://schemas.microsoft.com/office/drawing/2014/main" id="{C11E1774-998A-436A-ACD5-687243352D1C}"/>
              </a:ext>
            </a:extLst>
          </p:cNvPr>
          <p:cNvSpPr>
            <a:spLocks noGrp="1"/>
          </p:cNvSpPr>
          <p:nvPr>
            <p:ph idx="1"/>
          </p:nvPr>
        </p:nvSpPr>
        <p:spPr/>
        <p:txBody>
          <a:bodyPr/>
          <a:lstStyle/>
          <a:p>
            <a:r>
              <a:rPr lang="en-US" dirty="0"/>
              <a:t>What is the parameter ? </a:t>
            </a:r>
          </a:p>
          <a:p>
            <a:r>
              <a:rPr lang="en-US" dirty="0"/>
              <a:t>What is the arguments ?</a:t>
            </a:r>
          </a:p>
          <a:p>
            <a:r>
              <a:rPr lang="en-US" dirty="0"/>
              <a:t>Also what is `const pi = ….` called ? </a:t>
            </a:r>
            <a:endParaRPr lang="en-SG" dirty="0"/>
          </a:p>
        </p:txBody>
      </p:sp>
      <p:sp>
        <p:nvSpPr>
          <p:cNvPr id="4" name="Date Placeholder 3">
            <a:extLst>
              <a:ext uri="{FF2B5EF4-FFF2-40B4-BE49-F238E27FC236}">
                <a16:creationId xmlns:a16="http://schemas.microsoft.com/office/drawing/2014/main" id="{FE3C48F1-E255-4D23-803B-DB19FCF250F9}"/>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8CBF9037-DA67-4FA5-BA81-0C53CF781F4E}"/>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ACE73B1-E524-473C-B03B-7743196B11F6}"/>
              </a:ext>
            </a:extLst>
          </p:cNvPr>
          <p:cNvSpPr>
            <a:spLocks noGrp="1"/>
          </p:cNvSpPr>
          <p:nvPr>
            <p:ph type="sldNum" sz="quarter" idx="12"/>
          </p:nvPr>
        </p:nvSpPr>
        <p:spPr/>
        <p:txBody>
          <a:bodyPr/>
          <a:lstStyle/>
          <a:p>
            <a:fld id="{04A9AAEA-7081-4BCC-A862-1D5154AE1B90}" type="slidenum">
              <a:rPr lang="en-SG" smtClean="0"/>
              <a:t>11</a:t>
            </a:fld>
            <a:endParaRPr lang="en-SG"/>
          </a:p>
        </p:txBody>
      </p:sp>
      <p:pic>
        <p:nvPicPr>
          <p:cNvPr id="7" name="Content Placeholder 7" descr="Text&#10;&#10;Description automatically generated">
            <a:extLst>
              <a:ext uri="{FF2B5EF4-FFF2-40B4-BE49-F238E27FC236}">
                <a16:creationId xmlns:a16="http://schemas.microsoft.com/office/drawing/2014/main" id="{9C26A853-9811-4917-BAF1-95A159BA1517}"/>
              </a:ext>
            </a:extLst>
          </p:cNvPr>
          <p:cNvPicPr>
            <a:picLocks noChangeAspect="1"/>
          </p:cNvPicPr>
          <p:nvPr/>
        </p:nvPicPr>
        <p:blipFill>
          <a:blip r:embed="rId3"/>
          <a:stretch>
            <a:fillRect/>
          </a:stretch>
        </p:blipFill>
        <p:spPr>
          <a:xfrm>
            <a:off x="2709598" y="3429000"/>
            <a:ext cx="6496296" cy="2552700"/>
          </a:xfrm>
          <a:prstGeom prst="rect">
            <a:avLst/>
          </a:prstGeom>
        </p:spPr>
      </p:pic>
    </p:spTree>
    <p:extLst>
      <p:ext uri="{BB962C8B-B14F-4D97-AF65-F5344CB8AC3E}">
        <p14:creationId xmlns:p14="http://schemas.microsoft.com/office/powerpoint/2010/main" val="87821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C5A4-9F76-4BEE-B14C-D904094188B8}"/>
              </a:ext>
            </a:extLst>
          </p:cNvPr>
          <p:cNvSpPr>
            <a:spLocks noGrp="1"/>
          </p:cNvSpPr>
          <p:nvPr>
            <p:ph type="title"/>
          </p:nvPr>
        </p:nvSpPr>
        <p:spPr/>
        <p:txBody>
          <a:bodyPr/>
          <a:lstStyle/>
          <a:p>
            <a:r>
              <a:rPr lang="en-US" dirty="0"/>
              <a:t>Order of reduction </a:t>
            </a:r>
            <a:endParaRPr lang="en-SG" dirty="0"/>
          </a:p>
        </p:txBody>
      </p:sp>
      <p:sp>
        <p:nvSpPr>
          <p:cNvPr id="3" name="Content Placeholder 2">
            <a:extLst>
              <a:ext uri="{FF2B5EF4-FFF2-40B4-BE49-F238E27FC236}">
                <a16:creationId xmlns:a16="http://schemas.microsoft.com/office/drawing/2014/main" id="{59B02E50-0745-4E9B-9C4D-DB78C012EDE0}"/>
              </a:ext>
            </a:extLst>
          </p:cNvPr>
          <p:cNvSpPr>
            <a:spLocks noGrp="1"/>
          </p:cNvSpPr>
          <p:nvPr>
            <p:ph idx="1"/>
          </p:nvPr>
        </p:nvSpPr>
        <p:spPr/>
        <p:txBody>
          <a:bodyPr/>
          <a:lstStyle/>
          <a:p>
            <a:r>
              <a:rPr lang="en-US" dirty="0"/>
              <a:t>Applicative order reduction (Source uses this)</a:t>
            </a:r>
          </a:p>
          <a:p>
            <a:pPr lvl="1"/>
            <a:r>
              <a:rPr lang="en-US" dirty="0"/>
              <a:t>Evaluate the operands first whenever being applied to an operator </a:t>
            </a:r>
          </a:p>
          <a:p>
            <a:pPr lvl="1"/>
            <a:r>
              <a:rPr lang="en-US" dirty="0"/>
              <a:t>Apply the function (Reduce and Apply) </a:t>
            </a:r>
          </a:p>
          <a:p>
            <a:r>
              <a:rPr lang="en-US" dirty="0"/>
              <a:t>Normal Order Reduction</a:t>
            </a:r>
          </a:p>
          <a:p>
            <a:pPr lvl="1"/>
            <a:r>
              <a:rPr lang="en-US" dirty="0"/>
              <a:t>Evaluate the operands only if their values are needed =&gt; be lazy</a:t>
            </a:r>
          </a:p>
          <a:p>
            <a:pPr lvl="1"/>
            <a:r>
              <a:rPr lang="en-US" dirty="0"/>
              <a:t>Expand and reduce </a:t>
            </a:r>
            <a:endParaRPr lang="en-SG" dirty="0"/>
          </a:p>
        </p:txBody>
      </p:sp>
      <p:sp>
        <p:nvSpPr>
          <p:cNvPr id="4" name="Date Placeholder 3">
            <a:extLst>
              <a:ext uri="{FF2B5EF4-FFF2-40B4-BE49-F238E27FC236}">
                <a16:creationId xmlns:a16="http://schemas.microsoft.com/office/drawing/2014/main" id="{9B5ACABB-56D5-45F5-9978-ECBA0F4F18C8}"/>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0FD8AB11-4BBD-4D5C-AEFF-5BD0295BC2FC}"/>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F95F11D5-E9E9-4F7F-A849-B07997D42C1A}"/>
              </a:ext>
            </a:extLst>
          </p:cNvPr>
          <p:cNvSpPr>
            <a:spLocks noGrp="1"/>
          </p:cNvSpPr>
          <p:nvPr>
            <p:ph type="sldNum" sz="quarter" idx="12"/>
          </p:nvPr>
        </p:nvSpPr>
        <p:spPr/>
        <p:txBody>
          <a:bodyPr/>
          <a:lstStyle/>
          <a:p>
            <a:fld id="{04A9AAEA-7081-4BCC-A862-1D5154AE1B90}" type="slidenum">
              <a:rPr lang="en-SG" smtClean="0"/>
              <a:t>12</a:t>
            </a:fld>
            <a:endParaRPr lang="en-SG"/>
          </a:p>
        </p:txBody>
      </p:sp>
    </p:spTree>
    <p:extLst>
      <p:ext uri="{BB962C8B-B14F-4D97-AF65-F5344CB8AC3E}">
        <p14:creationId xmlns:p14="http://schemas.microsoft.com/office/powerpoint/2010/main" val="249412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ED5C-7707-47E7-95EE-6A4832BD4DB2}"/>
              </a:ext>
            </a:extLst>
          </p:cNvPr>
          <p:cNvSpPr>
            <a:spLocks noGrp="1"/>
          </p:cNvSpPr>
          <p:nvPr>
            <p:ph type="title"/>
          </p:nvPr>
        </p:nvSpPr>
        <p:spPr/>
        <p:txBody>
          <a:bodyPr/>
          <a:lstStyle/>
          <a:p>
            <a:r>
              <a:rPr lang="en-US" dirty="0"/>
              <a:t>Order of reduction </a:t>
            </a:r>
            <a:endParaRPr lang="en-SG" dirty="0"/>
          </a:p>
        </p:txBody>
      </p:sp>
      <p:sp>
        <p:nvSpPr>
          <p:cNvPr id="3" name="Content Placeholder 2">
            <a:extLst>
              <a:ext uri="{FF2B5EF4-FFF2-40B4-BE49-F238E27FC236}">
                <a16:creationId xmlns:a16="http://schemas.microsoft.com/office/drawing/2014/main" id="{162A95EA-A438-4055-AFA4-2DCD046A18B8}"/>
              </a:ext>
            </a:extLst>
          </p:cNvPr>
          <p:cNvSpPr>
            <a:spLocks noGrp="1"/>
          </p:cNvSpPr>
          <p:nvPr>
            <p:ph idx="1"/>
          </p:nvPr>
        </p:nvSpPr>
        <p:spPr/>
        <p:txBody>
          <a:bodyPr/>
          <a:lstStyle/>
          <a:p>
            <a:r>
              <a:rPr lang="en-US" dirty="0"/>
              <a:t>Applicative Order Reduction </a:t>
            </a:r>
          </a:p>
          <a:p>
            <a:endParaRPr lang="en-SG" dirty="0"/>
          </a:p>
        </p:txBody>
      </p:sp>
      <p:sp>
        <p:nvSpPr>
          <p:cNvPr id="4" name="Date Placeholder 3">
            <a:extLst>
              <a:ext uri="{FF2B5EF4-FFF2-40B4-BE49-F238E27FC236}">
                <a16:creationId xmlns:a16="http://schemas.microsoft.com/office/drawing/2014/main" id="{66F8EC81-A46C-4C4B-8A38-2B6FB6604887}"/>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EF487686-5744-4791-B734-F1A4CA3769D5}"/>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DC4E373-2F22-4C66-81EB-A4C8677B4FEB}"/>
              </a:ext>
            </a:extLst>
          </p:cNvPr>
          <p:cNvSpPr>
            <a:spLocks noGrp="1"/>
          </p:cNvSpPr>
          <p:nvPr>
            <p:ph type="sldNum" sz="quarter" idx="12"/>
          </p:nvPr>
        </p:nvSpPr>
        <p:spPr/>
        <p:txBody>
          <a:bodyPr/>
          <a:lstStyle/>
          <a:p>
            <a:fld id="{04A9AAEA-7081-4BCC-A862-1D5154AE1B90}" type="slidenum">
              <a:rPr lang="en-SG" smtClean="0"/>
              <a:t>13</a:t>
            </a:fld>
            <a:endParaRPr lang="en-SG"/>
          </a:p>
        </p:txBody>
      </p:sp>
      <p:pic>
        <p:nvPicPr>
          <p:cNvPr id="8" name="Picture 7" descr="Text&#10;&#10;Description automatically generated">
            <a:extLst>
              <a:ext uri="{FF2B5EF4-FFF2-40B4-BE49-F238E27FC236}">
                <a16:creationId xmlns:a16="http://schemas.microsoft.com/office/drawing/2014/main" id="{BAC22C1C-F3DC-4B69-B35B-6B0E0E8E6CAF}"/>
              </a:ext>
            </a:extLst>
          </p:cNvPr>
          <p:cNvPicPr>
            <a:picLocks noChangeAspect="1"/>
          </p:cNvPicPr>
          <p:nvPr/>
        </p:nvPicPr>
        <p:blipFill>
          <a:blip r:embed="rId2"/>
          <a:stretch>
            <a:fillRect/>
          </a:stretch>
        </p:blipFill>
        <p:spPr>
          <a:xfrm>
            <a:off x="2843005" y="2509515"/>
            <a:ext cx="6215269" cy="3757141"/>
          </a:xfrm>
          <a:prstGeom prst="rect">
            <a:avLst/>
          </a:prstGeom>
        </p:spPr>
      </p:pic>
    </p:spTree>
    <p:extLst>
      <p:ext uri="{BB962C8B-B14F-4D97-AF65-F5344CB8AC3E}">
        <p14:creationId xmlns:p14="http://schemas.microsoft.com/office/powerpoint/2010/main" val="9387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759D-52A6-4412-91BA-3D121AAADA3A}"/>
              </a:ext>
            </a:extLst>
          </p:cNvPr>
          <p:cNvSpPr>
            <a:spLocks noGrp="1"/>
          </p:cNvSpPr>
          <p:nvPr>
            <p:ph type="title"/>
          </p:nvPr>
        </p:nvSpPr>
        <p:spPr/>
        <p:txBody>
          <a:bodyPr/>
          <a:lstStyle/>
          <a:p>
            <a:r>
              <a:rPr lang="en-US" dirty="0"/>
              <a:t>Order of reduction </a:t>
            </a:r>
            <a:endParaRPr lang="en-SG" dirty="0"/>
          </a:p>
        </p:txBody>
      </p:sp>
      <p:sp>
        <p:nvSpPr>
          <p:cNvPr id="3" name="Content Placeholder 2">
            <a:extLst>
              <a:ext uri="{FF2B5EF4-FFF2-40B4-BE49-F238E27FC236}">
                <a16:creationId xmlns:a16="http://schemas.microsoft.com/office/drawing/2014/main" id="{ECC2CE4C-BE15-4EC9-AE38-EDFBB20CB04C}"/>
              </a:ext>
            </a:extLst>
          </p:cNvPr>
          <p:cNvSpPr>
            <a:spLocks noGrp="1"/>
          </p:cNvSpPr>
          <p:nvPr>
            <p:ph idx="1"/>
          </p:nvPr>
        </p:nvSpPr>
        <p:spPr/>
        <p:txBody>
          <a:bodyPr/>
          <a:lstStyle/>
          <a:p>
            <a:r>
              <a:rPr lang="en-US" dirty="0"/>
              <a:t>Normal order reduction </a:t>
            </a:r>
          </a:p>
          <a:p>
            <a:pPr marL="0" indent="0">
              <a:buNone/>
            </a:pPr>
            <a:endParaRPr lang="en-SG" dirty="0"/>
          </a:p>
        </p:txBody>
      </p:sp>
      <p:sp>
        <p:nvSpPr>
          <p:cNvPr id="4" name="Date Placeholder 3">
            <a:extLst>
              <a:ext uri="{FF2B5EF4-FFF2-40B4-BE49-F238E27FC236}">
                <a16:creationId xmlns:a16="http://schemas.microsoft.com/office/drawing/2014/main" id="{6316A6AA-9675-4652-8C53-7FB452C3C979}"/>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8DFBF76D-A89B-417A-84D2-FA0321CDC9BC}"/>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85802DF-A206-4F88-A059-003BADA0D40B}"/>
              </a:ext>
            </a:extLst>
          </p:cNvPr>
          <p:cNvSpPr>
            <a:spLocks noGrp="1"/>
          </p:cNvSpPr>
          <p:nvPr>
            <p:ph type="sldNum" sz="quarter" idx="12"/>
          </p:nvPr>
        </p:nvSpPr>
        <p:spPr/>
        <p:txBody>
          <a:bodyPr/>
          <a:lstStyle/>
          <a:p>
            <a:fld id="{04A9AAEA-7081-4BCC-A862-1D5154AE1B90}" type="slidenum">
              <a:rPr lang="en-SG" smtClean="0"/>
              <a:t>14</a:t>
            </a:fld>
            <a:endParaRPr lang="en-SG"/>
          </a:p>
        </p:txBody>
      </p:sp>
      <p:pic>
        <p:nvPicPr>
          <p:cNvPr id="10" name="Picture 9" descr="A picture containing diagram&#10;&#10;Description automatically generated">
            <a:extLst>
              <a:ext uri="{FF2B5EF4-FFF2-40B4-BE49-F238E27FC236}">
                <a16:creationId xmlns:a16="http://schemas.microsoft.com/office/drawing/2014/main" id="{93AB2C48-CBD9-46E1-9A58-28652F0C6A71}"/>
              </a:ext>
            </a:extLst>
          </p:cNvPr>
          <p:cNvPicPr>
            <a:picLocks noChangeAspect="1"/>
          </p:cNvPicPr>
          <p:nvPr/>
        </p:nvPicPr>
        <p:blipFill>
          <a:blip r:embed="rId2"/>
          <a:stretch>
            <a:fillRect/>
          </a:stretch>
        </p:blipFill>
        <p:spPr>
          <a:xfrm>
            <a:off x="3124200" y="2490666"/>
            <a:ext cx="6162675" cy="3470060"/>
          </a:xfrm>
          <a:prstGeom prst="rect">
            <a:avLst/>
          </a:prstGeom>
        </p:spPr>
      </p:pic>
    </p:spTree>
    <p:extLst>
      <p:ext uri="{BB962C8B-B14F-4D97-AF65-F5344CB8AC3E}">
        <p14:creationId xmlns:p14="http://schemas.microsoft.com/office/powerpoint/2010/main" val="283538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D5E4-A193-46D3-9AB2-78FC94E2EDCD}"/>
              </a:ext>
            </a:extLst>
          </p:cNvPr>
          <p:cNvSpPr>
            <a:spLocks noGrp="1"/>
          </p:cNvSpPr>
          <p:nvPr>
            <p:ph type="title"/>
          </p:nvPr>
        </p:nvSpPr>
        <p:spPr/>
        <p:txBody>
          <a:bodyPr/>
          <a:lstStyle/>
          <a:p>
            <a:r>
              <a:rPr lang="en-US" dirty="0"/>
              <a:t>Check your understanding </a:t>
            </a:r>
            <a:endParaRPr lang="en-SG" dirty="0"/>
          </a:p>
        </p:txBody>
      </p:sp>
      <p:sp>
        <p:nvSpPr>
          <p:cNvPr id="3" name="Content Placeholder 2">
            <a:extLst>
              <a:ext uri="{FF2B5EF4-FFF2-40B4-BE49-F238E27FC236}">
                <a16:creationId xmlns:a16="http://schemas.microsoft.com/office/drawing/2014/main" id="{8B74401A-E9A3-4B8F-AC96-31D8C61F1447}"/>
              </a:ext>
            </a:extLst>
          </p:cNvPr>
          <p:cNvSpPr>
            <a:spLocks noGrp="1"/>
          </p:cNvSpPr>
          <p:nvPr>
            <p:ph idx="1"/>
          </p:nvPr>
        </p:nvSpPr>
        <p:spPr/>
        <p:txBody>
          <a:bodyPr/>
          <a:lstStyle/>
          <a:p>
            <a:r>
              <a:rPr lang="en-US" dirty="0"/>
              <a:t>Would this function run throwing error in Source if </a:t>
            </a:r>
          </a:p>
          <a:p>
            <a:pPr lvl="1"/>
            <a:r>
              <a:rPr lang="en-US" dirty="0"/>
              <a:t>Source uses applicative order reduction ?</a:t>
            </a:r>
          </a:p>
          <a:p>
            <a:pPr lvl="1"/>
            <a:r>
              <a:rPr lang="en-US" dirty="0"/>
              <a:t>Source uses normal order reduction ? </a:t>
            </a:r>
            <a:endParaRPr lang="en-SG" dirty="0"/>
          </a:p>
        </p:txBody>
      </p:sp>
      <p:sp>
        <p:nvSpPr>
          <p:cNvPr id="4" name="Date Placeholder 3">
            <a:extLst>
              <a:ext uri="{FF2B5EF4-FFF2-40B4-BE49-F238E27FC236}">
                <a16:creationId xmlns:a16="http://schemas.microsoft.com/office/drawing/2014/main" id="{89D8B99A-22A6-4CFC-8506-65BC3D32D0B2}"/>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B8D10419-44A5-4634-8018-7DF2FB27152F}"/>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F8DB6F00-6719-4205-8616-7606A0A50F7B}"/>
              </a:ext>
            </a:extLst>
          </p:cNvPr>
          <p:cNvSpPr>
            <a:spLocks noGrp="1"/>
          </p:cNvSpPr>
          <p:nvPr>
            <p:ph type="sldNum" sz="quarter" idx="12"/>
          </p:nvPr>
        </p:nvSpPr>
        <p:spPr/>
        <p:txBody>
          <a:bodyPr/>
          <a:lstStyle/>
          <a:p>
            <a:fld id="{04A9AAEA-7081-4BCC-A862-1D5154AE1B90}" type="slidenum">
              <a:rPr lang="en-SG" smtClean="0"/>
              <a:t>15</a:t>
            </a:fld>
            <a:endParaRPr lang="en-SG"/>
          </a:p>
        </p:txBody>
      </p:sp>
      <p:pic>
        <p:nvPicPr>
          <p:cNvPr id="10" name="Picture 9" descr="Graphical user interface&#10;&#10;Description automatically generated with medium confidence">
            <a:extLst>
              <a:ext uri="{FF2B5EF4-FFF2-40B4-BE49-F238E27FC236}">
                <a16:creationId xmlns:a16="http://schemas.microsoft.com/office/drawing/2014/main" id="{961227A8-43A9-4490-9AE5-A08307929794}"/>
              </a:ext>
            </a:extLst>
          </p:cNvPr>
          <p:cNvPicPr>
            <a:picLocks noChangeAspect="1"/>
          </p:cNvPicPr>
          <p:nvPr/>
        </p:nvPicPr>
        <p:blipFill>
          <a:blip r:embed="rId3"/>
          <a:stretch>
            <a:fillRect/>
          </a:stretch>
        </p:blipFill>
        <p:spPr>
          <a:xfrm>
            <a:off x="2209800" y="3286125"/>
            <a:ext cx="7446702" cy="2343229"/>
          </a:xfrm>
          <a:prstGeom prst="rect">
            <a:avLst/>
          </a:prstGeom>
        </p:spPr>
      </p:pic>
    </p:spTree>
    <p:extLst>
      <p:ext uri="{BB962C8B-B14F-4D97-AF65-F5344CB8AC3E}">
        <p14:creationId xmlns:p14="http://schemas.microsoft.com/office/powerpoint/2010/main" val="208711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A9CE-D87F-4C0B-977D-81E2B33A0FF0}"/>
              </a:ext>
            </a:extLst>
          </p:cNvPr>
          <p:cNvSpPr>
            <a:spLocks noGrp="1"/>
          </p:cNvSpPr>
          <p:nvPr>
            <p:ph type="title"/>
          </p:nvPr>
        </p:nvSpPr>
        <p:spPr/>
        <p:txBody>
          <a:bodyPr/>
          <a:lstStyle/>
          <a:p>
            <a:r>
              <a:rPr lang="en-US" dirty="0"/>
              <a:t>Substitution Model</a:t>
            </a:r>
            <a:endParaRPr lang="en-SG" dirty="0"/>
          </a:p>
        </p:txBody>
      </p:sp>
      <p:sp>
        <p:nvSpPr>
          <p:cNvPr id="3" name="Content Placeholder 2">
            <a:extLst>
              <a:ext uri="{FF2B5EF4-FFF2-40B4-BE49-F238E27FC236}">
                <a16:creationId xmlns:a16="http://schemas.microsoft.com/office/drawing/2014/main" id="{4F3EB495-A99C-4AD8-BE2B-B764874F623C}"/>
              </a:ext>
            </a:extLst>
          </p:cNvPr>
          <p:cNvSpPr>
            <a:spLocks noGrp="1"/>
          </p:cNvSpPr>
          <p:nvPr>
            <p:ph idx="1"/>
          </p:nvPr>
        </p:nvSpPr>
        <p:spPr/>
        <p:txBody>
          <a:bodyPr/>
          <a:lstStyle/>
          <a:p>
            <a:r>
              <a:rPr lang="en-US" dirty="0"/>
              <a:t>It is a </a:t>
            </a:r>
            <a:r>
              <a:rPr lang="en-US" b="1" dirty="0"/>
              <a:t>mental</a:t>
            </a:r>
            <a:r>
              <a:rPr lang="en-US" dirty="0"/>
              <a:t> model to help you to understand how program works =&gt; </a:t>
            </a:r>
            <a:r>
              <a:rPr lang="en-US" b="1" dirty="0"/>
              <a:t>Stepper Tool</a:t>
            </a:r>
          </a:p>
          <a:p>
            <a:r>
              <a:rPr lang="en-US" dirty="0"/>
              <a:t>It just means to replace! Replace what ? Replace these : </a:t>
            </a:r>
          </a:p>
          <a:p>
            <a:pPr lvl="1"/>
            <a:r>
              <a:rPr lang="en-US" dirty="0"/>
              <a:t>Replace a function call by its function body </a:t>
            </a:r>
          </a:p>
          <a:p>
            <a:pPr lvl="1"/>
            <a:r>
              <a:rPr lang="en-US" dirty="0"/>
              <a:t>Replace formal parameters by actual arguments  </a:t>
            </a:r>
            <a:endParaRPr lang="en-SG" dirty="0"/>
          </a:p>
        </p:txBody>
      </p:sp>
      <p:sp>
        <p:nvSpPr>
          <p:cNvPr id="4" name="Date Placeholder 3">
            <a:extLst>
              <a:ext uri="{FF2B5EF4-FFF2-40B4-BE49-F238E27FC236}">
                <a16:creationId xmlns:a16="http://schemas.microsoft.com/office/drawing/2014/main" id="{AA50A632-B3BA-4DAD-B440-4D05FE1E2A57}"/>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2E6DDFC1-D1F5-4034-8EBC-841C6FD756E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DA54DD6-160B-4D05-A069-ADCD962A36D0}"/>
              </a:ext>
            </a:extLst>
          </p:cNvPr>
          <p:cNvSpPr>
            <a:spLocks noGrp="1"/>
          </p:cNvSpPr>
          <p:nvPr>
            <p:ph type="sldNum" sz="quarter" idx="12"/>
          </p:nvPr>
        </p:nvSpPr>
        <p:spPr/>
        <p:txBody>
          <a:bodyPr/>
          <a:lstStyle/>
          <a:p>
            <a:fld id="{04A9AAEA-7081-4BCC-A862-1D5154AE1B90}" type="slidenum">
              <a:rPr lang="en-SG" smtClean="0"/>
              <a:t>16</a:t>
            </a:fld>
            <a:endParaRPr lang="en-SG"/>
          </a:p>
        </p:txBody>
      </p:sp>
      <p:pic>
        <p:nvPicPr>
          <p:cNvPr id="7" name="Picture 6" descr="A picture containing diagram&#10;&#10;Description automatically generated">
            <a:extLst>
              <a:ext uri="{FF2B5EF4-FFF2-40B4-BE49-F238E27FC236}">
                <a16:creationId xmlns:a16="http://schemas.microsoft.com/office/drawing/2014/main" id="{084A55E2-0A9A-4153-BE2F-D585FDA865C8}"/>
              </a:ext>
            </a:extLst>
          </p:cNvPr>
          <p:cNvPicPr>
            <a:picLocks noChangeAspect="1"/>
          </p:cNvPicPr>
          <p:nvPr/>
        </p:nvPicPr>
        <p:blipFill>
          <a:blip r:embed="rId3"/>
          <a:stretch>
            <a:fillRect/>
          </a:stretch>
        </p:blipFill>
        <p:spPr>
          <a:xfrm>
            <a:off x="3895726" y="4116862"/>
            <a:ext cx="3409950" cy="1920064"/>
          </a:xfrm>
          <a:prstGeom prst="rect">
            <a:avLst/>
          </a:prstGeom>
        </p:spPr>
      </p:pic>
    </p:spTree>
    <p:extLst>
      <p:ext uri="{BB962C8B-B14F-4D97-AF65-F5344CB8AC3E}">
        <p14:creationId xmlns:p14="http://schemas.microsoft.com/office/powerpoint/2010/main" val="154805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84BC-04B7-43C0-82FA-AABD73335E76}"/>
              </a:ext>
            </a:extLst>
          </p:cNvPr>
          <p:cNvSpPr>
            <a:spLocks noGrp="1"/>
          </p:cNvSpPr>
          <p:nvPr>
            <p:ph type="title"/>
          </p:nvPr>
        </p:nvSpPr>
        <p:spPr/>
        <p:txBody>
          <a:bodyPr/>
          <a:lstStyle/>
          <a:p>
            <a:r>
              <a:rPr lang="en-US" dirty="0"/>
              <a:t>Recursive Process vs Iterative Process</a:t>
            </a:r>
            <a:endParaRPr lang="en-SG" dirty="0"/>
          </a:p>
        </p:txBody>
      </p:sp>
      <p:sp>
        <p:nvSpPr>
          <p:cNvPr id="3" name="Content Placeholder 2">
            <a:extLst>
              <a:ext uri="{FF2B5EF4-FFF2-40B4-BE49-F238E27FC236}">
                <a16:creationId xmlns:a16="http://schemas.microsoft.com/office/drawing/2014/main" id="{0BE1235D-86FB-43EE-89C7-881F52A66424}"/>
              </a:ext>
            </a:extLst>
          </p:cNvPr>
          <p:cNvSpPr>
            <a:spLocks noGrp="1"/>
          </p:cNvSpPr>
          <p:nvPr>
            <p:ph idx="1"/>
          </p:nvPr>
        </p:nvSpPr>
        <p:spPr/>
        <p:txBody>
          <a:bodyPr/>
          <a:lstStyle/>
          <a:p>
            <a:r>
              <a:rPr lang="en-US" dirty="0"/>
              <a:t>Not to be confused with recursion </a:t>
            </a:r>
          </a:p>
          <a:p>
            <a:r>
              <a:rPr lang="en-US" dirty="0"/>
              <a:t>Recursive Process = deferred operations </a:t>
            </a:r>
          </a:p>
          <a:p>
            <a:r>
              <a:rPr lang="en-US" dirty="0"/>
              <a:t>Iterative Process = no deferred operations</a:t>
            </a:r>
          </a:p>
          <a:p>
            <a:pPr marL="0" indent="0">
              <a:buNone/>
            </a:pPr>
            <a:r>
              <a:rPr lang="en-US" dirty="0"/>
              <a:t> </a:t>
            </a:r>
          </a:p>
          <a:p>
            <a:r>
              <a:rPr lang="en-US" b="1" dirty="0"/>
              <a:t>Not all recursion gives recursive process! Recursion is just a means in a programming language to express the thinking process</a:t>
            </a:r>
          </a:p>
          <a:p>
            <a:r>
              <a:rPr lang="en-US" b="1" dirty="0"/>
              <a:t>Recursion is just a function that calls itself and actually you do this everyday in your life</a:t>
            </a:r>
            <a:endParaRPr lang="en-SG" b="1" dirty="0"/>
          </a:p>
        </p:txBody>
      </p:sp>
      <p:sp>
        <p:nvSpPr>
          <p:cNvPr id="4" name="Date Placeholder 3">
            <a:extLst>
              <a:ext uri="{FF2B5EF4-FFF2-40B4-BE49-F238E27FC236}">
                <a16:creationId xmlns:a16="http://schemas.microsoft.com/office/drawing/2014/main" id="{E60A7FAE-6538-4DF6-91DA-8C1066D35CE0}"/>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5519B322-7868-4A08-92B2-408E5C2F7ABF}"/>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FE8E63F6-5DA2-4DB2-B2AB-5D13258D23EF}"/>
              </a:ext>
            </a:extLst>
          </p:cNvPr>
          <p:cNvSpPr>
            <a:spLocks noGrp="1"/>
          </p:cNvSpPr>
          <p:nvPr>
            <p:ph type="sldNum" sz="quarter" idx="12"/>
          </p:nvPr>
        </p:nvSpPr>
        <p:spPr/>
        <p:txBody>
          <a:bodyPr/>
          <a:lstStyle/>
          <a:p>
            <a:fld id="{04A9AAEA-7081-4BCC-A862-1D5154AE1B90}" type="slidenum">
              <a:rPr lang="en-SG" smtClean="0"/>
              <a:t>17</a:t>
            </a:fld>
            <a:endParaRPr lang="en-SG"/>
          </a:p>
        </p:txBody>
      </p:sp>
    </p:spTree>
    <p:extLst>
      <p:ext uri="{BB962C8B-B14F-4D97-AF65-F5344CB8AC3E}">
        <p14:creationId xmlns:p14="http://schemas.microsoft.com/office/powerpoint/2010/main" val="165512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C383-F706-4E2E-8820-945C29301F58}"/>
              </a:ext>
            </a:extLst>
          </p:cNvPr>
          <p:cNvSpPr>
            <a:spLocks noGrp="1"/>
          </p:cNvSpPr>
          <p:nvPr>
            <p:ph type="title"/>
          </p:nvPr>
        </p:nvSpPr>
        <p:spPr/>
        <p:txBody>
          <a:bodyPr/>
          <a:lstStyle/>
          <a:p>
            <a:r>
              <a:rPr lang="en-US" dirty="0"/>
              <a:t>Recursion</a:t>
            </a:r>
            <a:endParaRPr lang="en-SG" dirty="0"/>
          </a:p>
        </p:txBody>
      </p:sp>
      <p:sp>
        <p:nvSpPr>
          <p:cNvPr id="3" name="Content Placeholder 2">
            <a:extLst>
              <a:ext uri="{FF2B5EF4-FFF2-40B4-BE49-F238E27FC236}">
                <a16:creationId xmlns:a16="http://schemas.microsoft.com/office/drawing/2014/main" id="{ECA0EEFC-6E24-49C8-9ABA-A74388984D71}"/>
              </a:ext>
            </a:extLst>
          </p:cNvPr>
          <p:cNvSpPr>
            <a:spLocks noGrp="1"/>
          </p:cNvSpPr>
          <p:nvPr>
            <p:ph idx="1"/>
          </p:nvPr>
        </p:nvSpPr>
        <p:spPr/>
        <p:txBody>
          <a:bodyPr/>
          <a:lstStyle/>
          <a:p>
            <a:r>
              <a:rPr lang="en-US" dirty="0"/>
              <a:t>Recursive function has two most basic parts</a:t>
            </a:r>
          </a:p>
          <a:p>
            <a:pPr lvl="1"/>
            <a:r>
              <a:rPr lang="en-US" dirty="0"/>
              <a:t>Base case (when the function should stop calling itself)</a:t>
            </a:r>
          </a:p>
          <a:p>
            <a:pPr lvl="1"/>
            <a:r>
              <a:rPr lang="en-US" dirty="0"/>
              <a:t>Recursive call (which breaks down the problem into smaller problem)</a:t>
            </a:r>
          </a:p>
          <a:p>
            <a:pPr lvl="1"/>
            <a:endParaRPr lang="en-US" dirty="0"/>
          </a:p>
          <a:p>
            <a:r>
              <a:rPr lang="en-US" dirty="0"/>
              <a:t>Wishful thinking : you wish that your function works perfectly find and solve the bigger problem using the solved smaller problems </a:t>
            </a:r>
            <a:endParaRPr lang="en-SG" dirty="0"/>
          </a:p>
        </p:txBody>
      </p:sp>
      <p:sp>
        <p:nvSpPr>
          <p:cNvPr id="4" name="Date Placeholder 3">
            <a:extLst>
              <a:ext uri="{FF2B5EF4-FFF2-40B4-BE49-F238E27FC236}">
                <a16:creationId xmlns:a16="http://schemas.microsoft.com/office/drawing/2014/main" id="{FB3FA716-3488-4AF6-8A2A-2FC080C0A502}"/>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28999C0C-074F-49ED-8CBC-FE4B3A89507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83D30C6-1E3C-4624-BAC9-79B5BC96C964}"/>
              </a:ext>
            </a:extLst>
          </p:cNvPr>
          <p:cNvSpPr>
            <a:spLocks noGrp="1"/>
          </p:cNvSpPr>
          <p:nvPr>
            <p:ph type="sldNum" sz="quarter" idx="12"/>
          </p:nvPr>
        </p:nvSpPr>
        <p:spPr/>
        <p:txBody>
          <a:bodyPr/>
          <a:lstStyle/>
          <a:p>
            <a:fld id="{04A9AAEA-7081-4BCC-A862-1D5154AE1B90}" type="slidenum">
              <a:rPr lang="en-SG" smtClean="0"/>
              <a:t>18</a:t>
            </a:fld>
            <a:endParaRPr lang="en-SG"/>
          </a:p>
        </p:txBody>
      </p:sp>
    </p:spTree>
    <p:extLst>
      <p:ext uri="{BB962C8B-B14F-4D97-AF65-F5344CB8AC3E}">
        <p14:creationId xmlns:p14="http://schemas.microsoft.com/office/powerpoint/2010/main" val="224248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1C49-E236-446D-9454-30BD05BF558B}"/>
              </a:ext>
            </a:extLst>
          </p:cNvPr>
          <p:cNvSpPr>
            <a:spLocks noGrp="1"/>
          </p:cNvSpPr>
          <p:nvPr>
            <p:ph type="title"/>
          </p:nvPr>
        </p:nvSpPr>
        <p:spPr/>
        <p:txBody>
          <a:bodyPr/>
          <a:lstStyle/>
          <a:p>
            <a:r>
              <a:rPr lang="en-US" dirty="0"/>
              <a:t>Recursion (Wishful Thinking) </a:t>
            </a:r>
            <a:endParaRPr lang="en-SG" dirty="0"/>
          </a:p>
        </p:txBody>
      </p:sp>
      <p:sp>
        <p:nvSpPr>
          <p:cNvPr id="3" name="Content Placeholder 2">
            <a:extLst>
              <a:ext uri="{FF2B5EF4-FFF2-40B4-BE49-F238E27FC236}">
                <a16:creationId xmlns:a16="http://schemas.microsoft.com/office/drawing/2014/main" id="{7662A3E9-15BF-448C-81E5-75FBC4FD6522}"/>
              </a:ext>
            </a:extLst>
          </p:cNvPr>
          <p:cNvSpPr>
            <a:spLocks noGrp="1"/>
          </p:cNvSpPr>
          <p:nvPr>
            <p:ph idx="1"/>
          </p:nvPr>
        </p:nvSpPr>
        <p:spPr/>
        <p:txBody>
          <a:bodyPr/>
          <a:lstStyle/>
          <a:p>
            <a:r>
              <a:rPr lang="en-US" dirty="0"/>
              <a:t>You wish that factorial is correct, so if you can solve factorial of x – 1, you can solve factorial of x! </a:t>
            </a:r>
            <a:endParaRPr lang="en-SG" dirty="0"/>
          </a:p>
        </p:txBody>
      </p:sp>
      <p:sp>
        <p:nvSpPr>
          <p:cNvPr id="4" name="Date Placeholder 3">
            <a:extLst>
              <a:ext uri="{FF2B5EF4-FFF2-40B4-BE49-F238E27FC236}">
                <a16:creationId xmlns:a16="http://schemas.microsoft.com/office/drawing/2014/main" id="{1328341D-86BC-48B3-9B32-301C9AD569BA}"/>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9C02EF5B-F0E5-48E5-A8D2-6A6F500D0A1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38704B2-4A67-44ED-852E-4631121F1944}"/>
              </a:ext>
            </a:extLst>
          </p:cNvPr>
          <p:cNvSpPr>
            <a:spLocks noGrp="1"/>
          </p:cNvSpPr>
          <p:nvPr>
            <p:ph type="sldNum" sz="quarter" idx="12"/>
          </p:nvPr>
        </p:nvSpPr>
        <p:spPr/>
        <p:txBody>
          <a:bodyPr/>
          <a:lstStyle/>
          <a:p>
            <a:fld id="{04A9AAEA-7081-4BCC-A862-1D5154AE1B90}" type="slidenum">
              <a:rPr lang="en-SG" smtClean="0"/>
              <a:t>19</a:t>
            </a:fld>
            <a:endParaRPr lang="en-SG"/>
          </a:p>
        </p:txBody>
      </p:sp>
      <p:pic>
        <p:nvPicPr>
          <p:cNvPr id="8" name="Picture 7" descr="A screenshot of a computer&#10;&#10;Description automatically generated with low confidence">
            <a:extLst>
              <a:ext uri="{FF2B5EF4-FFF2-40B4-BE49-F238E27FC236}">
                <a16:creationId xmlns:a16="http://schemas.microsoft.com/office/drawing/2014/main" id="{7C82BA38-AD34-492D-A932-AB4F7DF9763C}"/>
              </a:ext>
            </a:extLst>
          </p:cNvPr>
          <p:cNvPicPr>
            <a:picLocks noChangeAspect="1"/>
          </p:cNvPicPr>
          <p:nvPr/>
        </p:nvPicPr>
        <p:blipFill>
          <a:blip r:embed="rId2"/>
          <a:stretch>
            <a:fillRect/>
          </a:stretch>
        </p:blipFill>
        <p:spPr>
          <a:xfrm>
            <a:off x="1609505" y="2789900"/>
            <a:ext cx="8794124" cy="3491000"/>
          </a:xfrm>
          <a:prstGeom prst="rect">
            <a:avLst/>
          </a:prstGeom>
        </p:spPr>
      </p:pic>
    </p:spTree>
    <p:extLst>
      <p:ext uri="{BB962C8B-B14F-4D97-AF65-F5344CB8AC3E}">
        <p14:creationId xmlns:p14="http://schemas.microsoft.com/office/powerpoint/2010/main" val="118654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D9F-4C9B-4030-96B8-B00169E86BA1}"/>
              </a:ext>
            </a:extLst>
          </p:cNvPr>
          <p:cNvSpPr>
            <a:spLocks noGrp="1"/>
          </p:cNvSpPr>
          <p:nvPr>
            <p:ph type="title"/>
          </p:nvPr>
        </p:nvSpPr>
        <p:spPr/>
        <p:txBody>
          <a:bodyPr/>
          <a:lstStyle/>
          <a:p>
            <a:r>
              <a:rPr lang="en-SG" dirty="0"/>
              <a:t>Table of Contents </a:t>
            </a:r>
          </a:p>
        </p:txBody>
      </p:sp>
      <p:graphicFrame>
        <p:nvGraphicFramePr>
          <p:cNvPr id="10" name="Content Placeholder 2">
            <a:extLst>
              <a:ext uri="{FF2B5EF4-FFF2-40B4-BE49-F238E27FC236}">
                <a16:creationId xmlns:a16="http://schemas.microsoft.com/office/drawing/2014/main" id="{79047EAD-A55B-41F1-87B7-6FB5504A20D8}"/>
              </a:ext>
            </a:extLst>
          </p:cNvPr>
          <p:cNvGraphicFramePr>
            <a:graphicFrameLocks noGrp="1"/>
          </p:cNvGraphicFramePr>
          <p:nvPr>
            <p:ph idx="1"/>
            <p:extLst>
              <p:ext uri="{D42A27DB-BD31-4B8C-83A1-F6EECF244321}">
                <p14:modId xmlns:p14="http://schemas.microsoft.com/office/powerpoint/2010/main" val="16804403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FF13C1-A27E-4C6B-AEFC-316757EF3E42}"/>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122B3ADA-C684-44D4-844A-F9E32EE72A8E}"/>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5EF9795E-ABF3-4001-9CDB-9460DF064940}"/>
              </a:ext>
            </a:extLst>
          </p:cNvPr>
          <p:cNvSpPr>
            <a:spLocks noGrp="1"/>
          </p:cNvSpPr>
          <p:nvPr>
            <p:ph type="sldNum" sz="quarter" idx="12"/>
          </p:nvPr>
        </p:nvSpPr>
        <p:spPr/>
        <p:txBody>
          <a:bodyPr/>
          <a:lstStyle/>
          <a:p>
            <a:fld id="{04A9AAEA-7081-4BCC-A862-1D5154AE1B90}" type="slidenum">
              <a:rPr lang="en-SG" smtClean="0"/>
              <a:t>2</a:t>
            </a:fld>
            <a:endParaRPr lang="en-SG"/>
          </a:p>
        </p:txBody>
      </p:sp>
    </p:spTree>
    <p:extLst>
      <p:ext uri="{BB962C8B-B14F-4D97-AF65-F5344CB8AC3E}">
        <p14:creationId xmlns:p14="http://schemas.microsoft.com/office/powerpoint/2010/main" val="1827267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F29C-A96E-4D00-82B5-BF9CFC23C0E6}"/>
              </a:ext>
            </a:extLst>
          </p:cNvPr>
          <p:cNvSpPr>
            <a:spLocks noGrp="1"/>
          </p:cNvSpPr>
          <p:nvPr>
            <p:ph type="title"/>
          </p:nvPr>
        </p:nvSpPr>
        <p:spPr/>
        <p:txBody>
          <a:bodyPr/>
          <a:lstStyle/>
          <a:p>
            <a:r>
              <a:rPr lang="en-US" dirty="0"/>
              <a:t>Check your understanding</a:t>
            </a:r>
            <a:endParaRPr lang="en-SG" dirty="0"/>
          </a:p>
        </p:txBody>
      </p:sp>
      <p:sp>
        <p:nvSpPr>
          <p:cNvPr id="3" name="Content Placeholder 2">
            <a:extLst>
              <a:ext uri="{FF2B5EF4-FFF2-40B4-BE49-F238E27FC236}">
                <a16:creationId xmlns:a16="http://schemas.microsoft.com/office/drawing/2014/main" id="{DF43C7D9-89F2-4AEE-BC4B-8009EC560E4D}"/>
              </a:ext>
            </a:extLst>
          </p:cNvPr>
          <p:cNvSpPr>
            <a:spLocks noGrp="1"/>
          </p:cNvSpPr>
          <p:nvPr>
            <p:ph idx="1"/>
          </p:nvPr>
        </p:nvSpPr>
        <p:spPr/>
        <p:txBody>
          <a:bodyPr/>
          <a:lstStyle/>
          <a:p>
            <a:r>
              <a:rPr lang="en-US" dirty="0"/>
              <a:t>Does this program give rise to an iterative or recursive process ? </a:t>
            </a:r>
            <a:endParaRPr lang="en-SG" dirty="0"/>
          </a:p>
        </p:txBody>
      </p:sp>
      <p:sp>
        <p:nvSpPr>
          <p:cNvPr id="4" name="Date Placeholder 3">
            <a:extLst>
              <a:ext uri="{FF2B5EF4-FFF2-40B4-BE49-F238E27FC236}">
                <a16:creationId xmlns:a16="http://schemas.microsoft.com/office/drawing/2014/main" id="{E98E5ADD-E7F3-4F8F-AFF9-4134579E2D48}"/>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89A274E2-ECFE-49FD-9C2D-085AB61480D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66B87FBF-5BCF-497D-940D-E8BFDF78A0BA}"/>
              </a:ext>
            </a:extLst>
          </p:cNvPr>
          <p:cNvSpPr>
            <a:spLocks noGrp="1"/>
          </p:cNvSpPr>
          <p:nvPr>
            <p:ph type="sldNum" sz="quarter" idx="12"/>
          </p:nvPr>
        </p:nvSpPr>
        <p:spPr/>
        <p:txBody>
          <a:bodyPr/>
          <a:lstStyle/>
          <a:p>
            <a:fld id="{04A9AAEA-7081-4BCC-A862-1D5154AE1B90}" type="slidenum">
              <a:rPr lang="en-SG" smtClean="0"/>
              <a:t>20</a:t>
            </a:fld>
            <a:endParaRPr lang="en-SG"/>
          </a:p>
        </p:txBody>
      </p:sp>
      <p:pic>
        <p:nvPicPr>
          <p:cNvPr id="8" name="Picture 7" descr="Graphical user interface&#10;&#10;Description automatically generated">
            <a:extLst>
              <a:ext uri="{FF2B5EF4-FFF2-40B4-BE49-F238E27FC236}">
                <a16:creationId xmlns:a16="http://schemas.microsoft.com/office/drawing/2014/main" id="{F60CF973-9742-43C8-8C9E-CE9912762111}"/>
              </a:ext>
            </a:extLst>
          </p:cNvPr>
          <p:cNvPicPr>
            <a:picLocks noChangeAspect="1"/>
          </p:cNvPicPr>
          <p:nvPr/>
        </p:nvPicPr>
        <p:blipFill>
          <a:blip r:embed="rId2"/>
          <a:stretch>
            <a:fillRect/>
          </a:stretch>
        </p:blipFill>
        <p:spPr>
          <a:xfrm>
            <a:off x="2674758" y="3219450"/>
            <a:ext cx="6842484" cy="2133677"/>
          </a:xfrm>
          <a:prstGeom prst="rect">
            <a:avLst/>
          </a:prstGeom>
        </p:spPr>
      </p:pic>
    </p:spTree>
    <p:extLst>
      <p:ext uri="{BB962C8B-B14F-4D97-AF65-F5344CB8AC3E}">
        <p14:creationId xmlns:p14="http://schemas.microsoft.com/office/powerpoint/2010/main" val="154747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D54C-841E-4521-9D1E-3A168AB695A9}"/>
              </a:ext>
            </a:extLst>
          </p:cNvPr>
          <p:cNvSpPr>
            <a:spLocks noGrp="1"/>
          </p:cNvSpPr>
          <p:nvPr>
            <p:ph type="title"/>
          </p:nvPr>
        </p:nvSpPr>
        <p:spPr/>
        <p:txBody>
          <a:bodyPr/>
          <a:lstStyle/>
          <a:p>
            <a:r>
              <a:rPr lang="en-US" dirty="0"/>
              <a:t>Order of Growth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818F2E-D68D-4D3F-8B3E-16B715FB8A9C}"/>
                  </a:ext>
                </a:extLst>
              </p:cNvPr>
              <p:cNvSpPr>
                <a:spLocks noGrp="1"/>
              </p:cNvSpPr>
              <p:nvPr>
                <p:ph idx="1"/>
              </p:nvPr>
            </p:nvSpPr>
            <p:spPr/>
            <p:txBody>
              <a:bodyPr/>
              <a:lstStyle/>
              <a:p>
                <a:r>
                  <a:rPr lang="en-US" dirty="0"/>
                  <a:t>g(n) = O(f(n)) informally means g(n) is </a:t>
                </a:r>
                <a:r>
                  <a:rPr lang="en-US" b="1" dirty="0"/>
                  <a:t>upper bounded </a:t>
                </a:r>
                <a:r>
                  <a:rPr lang="en-US" dirty="0"/>
                  <a:t>by k*f(n) where k is some constant</a:t>
                </a:r>
              </a:p>
              <a:p>
                <a:pPr marL="0" indent="0">
                  <a:buNone/>
                </a:pPr>
                <a:endParaRPr lang="en-US" dirty="0"/>
              </a:p>
              <a:p>
                <a:r>
                  <a:rPr lang="en-US" dirty="0"/>
                  <a:t>g(n) =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SG" dirty="0"/>
                  <a:t>(f(n)) informally means g(n) is </a:t>
                </a:r>
                <a:r>
                  <a:rPr lang="en-SG" b="1" dirty="0"/>
                  <a:t>tightly bounded </a:t>
                </a:r>
                <a:r>
                  <a:rPr lang="en-SG" dirty="0"/>
                  <a:t>by k*f(n) where k is some constant</a:t>
                </a:r>
              </a:p>
              <a:p>
                <a:endParaRPr lang="en-SG" dirty="0"/>
              </a:p>
              <a:p>
                <a:r>
                  <a:rPr lang="en-SG" dirty="0"/>
                  <a:t>g(n) = </a:t>
                </a:r>
                <a:r>
                  <a:rPr lang="el-GR" b="0" i="0" u="none" strike="noStrike" baseline="0" dirty="0"/>
                  <a:t>Ω(</a:t>
                </a:r>
                <a:r>
                  <a:rPr lang="en-US" b="0" i="0" u="none" strike="noStrike" baseline="0" dirty="0"/>
                  <a:t>f(n)) informally means g(n) is </a:t>
                </a:r>
                <a:r>
                  <a:rPr lang="en-US" b="1" i="0" u="none" strike="noStrike" baseline="0" dirty="0"/>
                  <a:t>lower bounded </a:t>
                </a:r>
                <a:r>
                  <a:rPr lang="en-US" b="0" i="0" u="none" strike="noStrike" baseline="0" dirty="0"/>
                  <a:t>by k*f(n) where k is some constant</a:t>
                </a:r>
                <a:endParaRPr lang="en-SG" dirty="0"/>
              </a:p>
            </p:txBody>
          </p:sp>
        </mc:Choice>
        <mc:Fallback xmlns="">
          <p:sp>
            <p:nvSpPr>
              <p:cNvPr id="3" name="Content Placeholder 2">
                <a:extLst>
                  <a:ext uri="{FF2B5EF4-FFF2-40B4-BE49-F238E27FC236}">
                    <a16:creationId xmlns:a16="http://schemas.microsoft.com/office/drawing/2014/main" id="{46818F2E-D68D-4D3F-8B3E-16B715FB8A9C}"/>
                  </a:ext>
                </a:extLst>
              </p:cNvPr>
              <p:cNvSpPr>
                <a:spLocks noGrp="1" noRot="1" noChangeAspect="1" noMove="1" noResize="1" noEditPoints="1" noAdjustHandles="1" noChangeArrowheads="1" noChangeShapeType="1" noTextEdit="1"/>
              </p:cNvSpPr>
              <p:nvPr>
                <p:ph idx="1"/>
              </p:nvPr>
            </p:nvSpPr>
            <p:spPr>
              <a:blipFill>
                <a:blip r:embed="rId2"/>
                <a:stretch>
                  <a:fillRect l="-1043" t="-2381" r="-2087"/>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8FC1346D-2A04-44F1-993C-A8ABB65C0107}"/>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4863BEDC-D58E-4C09-8771-2BFC21A262D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D88AE26A-8768-4951-B7B6-EDD5530D6973}"/>
              </a:ext>
            </a:extLst>
          </p:cNvPr>
          <p:cNvSpPr>
            <a:spLocks noGrp="1"/>
          </p:cNvSpPr>
          <p:nvPr>
            <p:ph type="sldNum" sz="quarter" idx="12"/>
          </p:nvPr>
        </p:nvSpPr>
        <p:spPr/>
        <p:txBody>
          <a:bodyPr/>
          <a:lstStyle/>
          <a:p>
            <a:fld id="{04A9AAEA-7081-4BCC-A862-1D5154AE1B90}" type="slidenum">
              <a:rPr lang="en-SG" smtClean="0"/>
              <a:t>21</a:t>
            </a:fld>
            <a:endParaRPr lang="en-SG"/>
          </a:p>
        </p:txBody>
      </p:sp>
    </p:spTree>
    <p:extLst>
      <p:ext uri="{BB962C8B-B14F-4D97-AF65-F5344CB8AC3E}">
        <p14:creationId xmlns:p14="http://schemas.microsoft.com/office/powerpoint/2010/main" val="131208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06D1-DE86-4B91-91CE-B8E15533D593}"/>
              </a:ext>
            </a:extLst>
          </p:cNvPr>
          <p:cNvSpPr>
            <a:spLocks noGrp="1"/>
          </p:cNvSpPr>
          <p:nvPr>
            <p:ph type="title"/>
          </p:nvPr>
        </p:nvSpPr>
        <p:spPr/>
        <p:txBody>
          <a:bodyPr/>
          <a:lstStyle/>
          <a:p>
            <a:r>
              <a:rPr lang="en-US"/>
              <a:t>Picture</a:t>
            </a:r>
            <a:endParaRPr lang="en-SG" dirty="0"/>
          </a:p>
        </p:txBody>
      </p:sp>
      <p:sp>
        <p:nvSpPr>
          <p:cNvPr id="3" name="Content Placeholder 2">
            <a:extLst>
              <a:ext uri="{FF2B5EF4-FFF2-40B4-BE49-F238E27FC236}">
                <a16:creationId xmlns:a16="http://schemas.microsoft.com/office/drawing/2014/main" id="{720E626A-BE3C-4ADB-B398-1E13BF4DF385}"/>
              </a:ext>
            </a:extLst>
          </p:cNvPr>
          <p:cNvSpPr>
            <a:spLocks noGrp="1"/>
          </p:cNvSpPr>
          <p:nvPr>
            <p:ph idx="1"/>
          </p:nvPr>
        </p:nvSpPr>
        <p:spPr/>
        <p:txBody>
          <a:bodyPr/>
          <a:lstStyle/>
          <a:p>
            <a:endParaRPr lang="en-SG"/>
          </a:p>
        </p:txBody>
      </p:sp>
      <p:sp>
        <p:nvSpPr>
          <p:cNvPr id="4" name="Date Placeholder 3">
            <a:extLst>
              <a:ext uri="{FF2B5EF4-FFF2-40B4-BE49-F238E27FC236}">
                <a16:creationId xmlns:a16="http://schemas.microsoft.com/office/drawing/2014/main" id="{B1C2E6FF-A2F0-40EF-94A8-515880153EDE}"/>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3B32A386-9CA0-41A9-B817-C8B24349EE2B}"/>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05D16244-642D-4788-B0CF-D59DF01C05C5}"/>
              </a:ext>
            </a:extLst>
          </p:cNvPr>
          <p:cNvSpPr>
            <a:spLocks noGrp="1"/>
          </p:cNvSpPr>
          <p:nvPr>
            <p:ph type="sldNum" sz="quarter" idx="12"/>
          </p:nvPr>
        </p:nvSpPr>
        <p:spPr/>
        <p:txBody>
          <a:bodyPr/>
          <a:lstStyle/>
          <a:p>
            <a:fld id="{04A9AAEA-7081-4BCC-A862-1D5154AE1B90}" type="slidenum">
              <a:rPr lang="en-SG" smtClean="0"/>
              <a:t>22</a:t>
            </a:fld>
            <a:endParaRPr lang="en-SG"/>
          </a:p>
        </p:txBody>
      </p:sp>
      <p:pic>
        <p:nvPicPr>
          <p:cNvPr id="1026" name="Picture 2" descr="Order of growth - CS 61A Wiki">
            <a:extLst>
              <a:ext uri="{FF2B5EF4-FFF2-40B4-BE49-F238E27FC236}">
                <a16:creationId xmlns:a16="http://schemas.microsoft.com/office/drawing/2014/main" id="{81E1C7A2-8092-4DB6-B036-1E62C985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16" y="1646238"/>
            <a:ext cx="10678271" cy="363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61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EFF5-C3AB-4018-A0CF-936AC0F0C03F}"/>
              </a:ext>
            </a:extLst>
          </p:cNvPr>
          <p:cNvSpPr>
            <a:spLocks noGrp="1"/>
          </p:cNvSpPr>
          <p:nvPr>
            <p:ph type="title"/>
          </p:nvPr>
        </p:nvSpPr>
        <p:spPr/>
        <p:txBody>
          <a:bodyPr/>
          <a:lstStyle/>
          <a:p>
            <a:r>
              <a:rPr lang="en-US" dirty="0"/>
              <a:t>Space and Time Complexity</a:t>
            </a:r>
            <a:endParaRPr lang="en-SG" dirty="0"/>
          </a:p>
        </p:txBody>
      </p:sp>
      <p:sp>
        <p:nvSpPr>
          <p:cNvPr id="3" name="Content Placeholder 2">
            <a:extLst>
              <a:ext uri="{FF2B5EF4-FFF2-40B4-BE49-F238E27FC236}">
                <a16:creationId xmlns:a16="http://schemas.microsoft.com/office/drawing/2014/main" id="{86C27CED-E098-4207-9FD2-376A997B8EF8}"/>
              </a:ext>
            </a:extLst>
          </p:cNvPr>
          <p:cNvSpPr>
            <a:spLocks noGrp="1"/>
          </p:cNvSpPr>
          <p:nvPr>
            <p:ph idx="1"/>
          </p:nvPr>
        </p:nvSpPr>
        <p:spPr/>
        <p:txBody>
          <a:bodyPr/>
          <a:lstStyle/>
          <a:p>
            <a:r>
              <a:rPr lang="en-US" dirty="0"/>
              <a:t>Common complexity = O(1) , O(log n), O(n), O(n log n), O(n</a:t>
            </a:r>
            <a:r>
              <a:rPr lang="en-US" baseline="30000" dirty="0"/>
              <a:t>2</a:t>
            </a:r>
            <a:r>
              <a:rPr lang="en-US" dirty="0"/>
              <a:t>), O(2</a:t>
            </a:r>
            <a:r>
              <a:rPr lang="en-US" baseline="30000" dirty="0"/>
              <a:t>n</a:t>
            </a:r>
            <a:r>
              <a:rPr lang="en-US" dirty="0"/>
              <a:t>)</a:t>
            </a:r>
          </a:p>
          <a:p>
            <a:r>
              <a:rPr lang="en-US" dirty="0"/>
              <a:t>Just need to take the highest term, for e.g. O(n</a:t>
            </a:r>
            <a:r>
              <a:rPr lang="en-US" baseline="30000" dirty="0"/>
              <a:t>2</a:t>
            </a:r>
            <a:r>
              <a:rPr lang="en-US" dirty="0"/>
              <a:t> + 5n + 10) = O(n</a:t>
            </a:r>
            <a:r>
              <a:rPr lang="en-US" baseline="30000" dirty="0"/>
              <a:t>2</a:t>
            </a:r>
            <a:r>
              <a:rPr lang="en-US" dirty="0"/>
              <a:t>)</a:t>
            </a:r>
          </a:p>
          <a:p>
            <a:r>
              <a:rPr lang="en-US" dirty="0"/>
              <a:t>Space Complexity (for now) </a:t>
            </a:r>
          </a:p>
          <a:p>
            <a:pPr marL="457200" lvl="1" indent="0">
              <a:buNone/>
            </a:pPr>
            <a:r>
              <a:rPr lang="en-US" dirty="0"/>
              <a:t>= total number of deferred operations </a:t>
            </a:r>
          </a:p>
          <a:p>
            <a:pPr marL="457200" lvl="1" indent="0">
              <a:buNone/>
            </a:pPr>
            <a:r>
              <a:rPr lang="en-US" b="1" dirty="0"/>
              <a:t>=/= total function calls  </a:t>
            </a:r>
          </a:p>
          <a:p>
            <a:r>
              <a:rPr lang="en-US" dirty="0"/>
              <a:t>Time Complexity </a:t>
            </a:r>
          </a:p>
          <a:p>
            <a:pPr marL="457200" lvl="1" indent="0">
              <a:buNone/>
            </a:pPr>
            <a:r>
              <a:rPr lang="en-US" dirty="0"/>
              <a:t>= total number of operations done </a:t>
            </a:r>
          </a:p>
          <a:p>
            <a:pPr marL="457200" lvl="1" indent="0">
              <a:buNone/>
            </a:pPr>
            <a:r>
              <a:rPr lang="en-US" dirty="0"/>
              <a:t>= (roughly) function call * total time for 1 function call </a:t>
            </a:r>
            <a:endParaRPr lang="en-SG" dirty="0"/>
          </a:p>
          <a:p>
            <a:endParaRPr lang="en-SG" dirty="0"/>
          </a:p>
        </p:txBody>
      </p:sp>
      <p:sp>
        <p:nvSpPr>
          <p:cNvPr id="4" name="Date Placeholder 3">
            <a:extLst>
              <a:ext uri="{FF2B5EF4-FFF2-40B4-BE49-F238E27FC236}">
                <a16:creationId xmlns:a16="http://schemas.microsoft.com/office/drawing/2014/main" id="{8EFF6D24-C83E-4097-B59C-B081E903BE76}"/>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1171ACD3-2EB7-441B-A539-F201F0E9570F}"/>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6987C0A-A820-4C29-BB9B-E83DF08AF7F7}"/>
              </a:ext>
            </a:extLst>
          </p:cNvPr>
          <p:cNvSpPr>
            <a:spLocks noGrp="1"/>
          </p:cNvSpPr>
          <p:nvPr>
            <p:ph type="sldNum" sz="quarter" idx="12"/>
          </p:nvPr>
        </p:nvSpPr>
        <p:spPr/>
        <p:txBody>
          <a:bodyPr/>
          <a:lstStyle/>
          <a:p>
            <a:fld id="{04A9AAEA-7081-4BCC-A862-1D5154AE1B90}" type="slidenum">
              <a:rPr lang="en-SG" smtClean="0"/>
              <a:t>23</a:t>
            </a:fld>
            <a:endParaRPr lang="en-SG"/>
          </a:p>
        </p:txBody>
      </p:sp>
    </p:spTree>
    <p:extLst>
      <p:ext uri="{BB962C8B-B14F-4D97-AF65-F5344CB8AC3E}">
        <p14:creationId xmlns:p14="http://schemas.microsoft.com/office/powerpoint/2010/main" val="1384460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02ED-628D-442F-A6C2-E78D349C0FBE}"/>
              </a:ext>
            </a:extLst>
          </p:cNvPr>
          <p:cNvSpPr>
            <a:spLocks noGrp="1"/>
          </p:cNvSpPr>
          <p:nvPr>
            <p:ph type="title"/>
          </p:nvPr>
        </p:nvSpPr>
        <p:spPr/>
        <p:txBody>
          <a:bodyPr/>
          <a:lstStyle/>
          <a:p>
            <a:r>
              <a:rPr lang="en-US" dirty="0"/>
              <a:t>Check your understanding </a:t>
            </a:r>
            <a:endParaRPr lang="en-SG" dirty="0"/>
          </a:p>
        </p:txBody>
      </p:sp>
      <p:sp>
        <p:nvSpPr>
          <p:cNvPr id="3" name="Content Placeholder 2">
            <a:extLst>
              <a:ext uri="{FF2B5EF4-FFF2-40B4-BE49-F238E27FC236}">
                <a16:creationId xmlns:a16="http://schemas.microsoft.com/office/drawing/2014/main" id="{DA3E1071-E885-433C-94E1-A4D3E5B96788}"/>
              </a:ext>
            </a:extLst>
          </p:cNvPr>
          <p:cNvSpPr>
            <a:spLocks noGrp="1"/>
          </p:cNvSpPr>
          <p:nvPr>
            <p:ph idx="1"/>
          </p:nvPr>
        </p:nvSpPr>
        <p:spPr/>
        <p:txBody>
          <a:bodyPr/>
          <a:lstStyle/>
          <a:p>
            <a:r>
              <a:rPr lang="en-US" dirty="0"/>
              <a:t>What is the space complexity of this function in big-O notation?</a:t>
            </a:r>
          </a:p>
          <a:p>
            <a:r>
              <a:rPr lang="en-US" dirty="0"/>
              <a:t>What is the time complexity of this function in big-O notation ?</a:t>
            </a:r>
            <a:endParaRPr lang="en-SG" dirty="0"/>
          </a:p>
        </p:txBody>
      </p:sp>
      <p:sp>
        <p:nvSpPr>
          <p:cNvPr id="4" name="Date Placeholder 3">
            <a:extLst>
              <a:ext uri="{FF2B5EF4-FFF2-40B4-BE49-F238E27FC236}">
                <a16:creationId xmlns:a16="http://schemas.microsoft.com/office/drawing/2014/main" id="{BFD0F1EB-1363-438E-A656-ED5F9686EA66}"/>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5F7CA636-F247-4F0C-A8A8-A5465B61411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ADA2B949-625F-407E-A65D-2E4E2F7092C3}"/>
              </a:ext>
            </a:extLst>
          </p:cNvPr>
          <p:cNvSpPr>
            <a:spLocks noGrp="1"/>
          </p:cNvSpPr>
          <p:nvPr>
            <p:ph type="sldNum" sz="quarter" idx="12"/>
          </p:nvPr>
        </p:nvSpPr>
        <p:spPr/>
        <p:txBody>
          <a:bodyPr/>
          <a:lstStyle/>
          <a:p>
            <a:fld id="{04A9AAEA-7081-4BCC-A862-1D5154AE1B90}" type="slidenum">
              <a:rPr lang="en-SG" smtClean="0"/>
              <a:t>24</a:t>
            </a:fld>
            <a:endParaRPr lang="en-SG"/>
          </a:p>
        </p:txBody>
      </p:sp>
      <p:pic>
        <p:nvPicPr>
          <p:cNvPr id="7" name="Picture 6" descr="Text&#10;&#10;Description automatically generated">
            <a:extLst>
              <a:ext uri="{FF2B5EF4-FFF2-40B4-BE49-F238E27FC236}">
                <a16:creationId xmlns:a16="http://schemas.microsoft.com/office/drawing/2014/main" id="{CB676225-1A27-4BEA-9A02-67690424656A}"/>
              </a:ext>
            </a:extLst>
          </p:cNvPr>
          <p:cNvPicPr>
            <a:picLocks noChangeAspect="1"/>
          </p:cNvPicPr>
          <p:nvPr/>
        </p:nvPicPr>
        <p:blipFill>
          <a:blip r:embed="rId2"/>
          <a:stretch>
            <a:fillRect/>
          </a:stretch>
        </p:blipFill>
        <p:spPr>
          <a:xfrm>
            <a:off x="3004792" y="3284661"/>
            <a:ext cx="5539133" cy="2892302"/>
          </a:xfrm>
          <a:prstGeom prst="rect">
            <a:avLst/>
          </a:prstGeom>
        </p:spPr>
      </p:pic>
    </p:spTree>
    <p:extLst>
      <p:ext uri="{BB962C8B-B14F-4D97-AF65-F5344CB8AC3E}">
        <p14:creationId xmlns:p14="http://schemas.microsoft.com/office/powerpoint/2010/main" val="215674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a:bodyPr>
          <a:lstStyle/>
          <a:p>
            <a:br>
              <a:rPr lang="en-SG" dirty="0"/>
            </a:br>
            <a:r>
              <a:rPr lang="en-SG" dirty="0"/>
              <a:t>Studio Sheet</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lstStyle/>
          <a:p>
            <a:endParaRPr lang="en-SG" dirty="0"/>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22/8/2021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2945756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0F5A-8AA1-4A8C-B2B3-A1E075537054}"/>
              </a:ext>
            </a:extLst>
          </p:cNvPr>
          <p:cNvSpPr>
            <a:spLocks noGrp="1"/>
          </p:cNvSpPr>
          <p:nvPr>
            <p:ph type="title"/>
          </p:nvPr>
        </p:nvSpPr>
        <p:spPr/>
        <p:txBody>
          <a:bodyPr/>
          <a:lstStyle/>
          <a:p>
            <a:r>
              <a:rPr lang="en-SG" dirty="0"/>
              <a:t>Some useful visualisation slides</a:t>
            </a:r>
          </a:p>
        </p:txBody>
      </p:sp>
      <p:sp>
        <p:nvSpPr>
          <p:cNvPr id="3" name="Content Placeholder 2">
            <a:extLst>
              <a:ext uri="{FF2B5EF4-FFF2-40B4-BE49-F238E27FC236}">
                <a16:creationId xmlns:a16="http://schemas.microsoft.com/office/drawing/2014/main" id="{97797E74-63A0-466C-81D4-E982622A16EE}"/>
              </a:ext>
            </a:extLst>
          </p:cNvPr>
          <p:cNvSpPr>
            <a:spLocks noGrp="1"/>
          </p:cNvSpPr>
          <p:nvPr>
            <p:ph idx="1"/>
          </p:nvPr>
        </p:nvSpPr>
        <p:spPr/>
        <p:txBody>
          <a:bodyPr/>
          <a:lstStyle/>
          <a:p>
            <a:r>
              <a:rPr lang="en-SG" dirty="0"/>
              <a:t>https://docs.google.com/presentation/d/1hfhCGaY6RVL43qyG-UUdFmYrAvNYHhL8iH-YHnCdo5I/edit#slide=id.ge9f28fc128_0_794</a:t>
            </a:r>
          </a:p>
        </p:txBody>
      </p:sp>
      <p:sp>
        <p:nvSpPr>
          <p:cNvPr id="4" name="Date Placeholder 3">
            <a:extLst>
              <a:ext uri="{FF2B5EF4-FFF2-40B4-BE49-F238E27FC236}">
                <a16:creationId xmlns:a16="http://schemas.microsoft.com/office/drawing/2014/main" id="{C1141FD9-4249-45CC-8EE6-24E5633757BE}"/>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76232D73-99E3-4719-A347-1018DD60D10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8EFFB40-88D4-46C0-B1FF-8246F0C38AFD}"/>
              </a:ext>
            </a:extLst>
          </p:cNvPr>
          <p:cNvSpPr>
            <a:spLocks noGrp="1"/>
          </p:cNvSpPr>
          <p:nvPr>
            <p:ph type="sldNum" sz="quarter" idx="12"/>
          </p:nvPr>
        </p:nvSpPr>
        <p:spPr/>
        <p:txBody>
          <a:bodyPr/>
          <a:lstStyle/>
          <a:p>
            <a:fld id="{04A9AAEA-7081-4BCC-A862-1D5154AE1B90}" type="slidenum">
              <a:rPr lang="en-SG" smtClean="0"/>
              <a:t>26</a:t>
            </a:fld>
            <a:endParaRPr lang="en-SG"/>
          </a:p>
        </p:txBody>
      </p:sp>
    </p:spTree>
    <p:extLst>
      <p:ext uri="{BB962C8B-B14F-4D97-AF65-F5344CB8AC3E}">
        <p14:creationId xmlns:p14="http://schemas.microsoft.com/office/powerpoint/2010/main" val="185698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DC84-9C2C-4A9C-A751-1F293AABBAFE}"/>
              </a:ext>
            </a:extLst>
          </p:cNvPr>
          <p:cNvSpPr>
            <a:spLocks noGrp="1"/>
          </p:cNvSpPr>
          <p:nvPr>
            <p:ph type="title"/>
          </p:nvPr>
        </p:nvSpPr>
        <p:spPr/>
        <p:txBody>
          <a:bodyPr/>
          <a:lstStyle/>
          <a:p>
            <a:r>
              <a:rPr lang="en-US" dirty="0"/>
              <a:t>Before we start</a:t>
            </a:r>
            <a:endParaRPr lang="en-SG" dirty="0"/>
          </a:p>
        </p:txBody>
      </p:sp>
      <p:sp>
        <p:nvSpPr>
          <p:cNvPr id="3" name="Content Placeholder 2">
            <a:extLst>
              <a:ext uri="{FF2B5EF4-FFF2-40B4-BE49-F238E27FC236}">
                <a16:creationId xmlns:a16="http://schemas.microsoft.com/office/drawing/2014/main" id="{5C1C9FCB-A046-43A1-9ECE-4FDA54F22E34}"/>
              </a:ext>
            </a:extLst>
          </p:cNvPr>
          <p:cNvSpPr>
            <a:spLocks noGrp="1"/>
          </p:cNvSpPr>
          <p:nvPr>
            <p:ph idx="1"/>
          </p:nvPr>
        </p:nvSpPr>
        <p:spPr/>
        <p:txBody>
          <a:bodyPr/>
          <a:lstStyle/>
          <a:p>
            <a:r>
              <a:rPr lang="en-US" dirty="0"/>
              <a:t>How was your first 2 weeks in NUS ? </a:t>
            </a:r>
          </a:p>
          <a:p>
            <a:r>
              <a:rPr lang="en-US" dirty="0"/>
              <a:t>What other interesting activities that you have been doing, CCA, hall stuffs, </a:t>
            </a:r>
            <a:r>
              <a:rPr lang="en-US" dirty="0" err="1"/>
              <a:t>etc</a:t>
            </a:r>
            <a:r>
              <a:rPr lang="en-US" dirty="0"/>
              <a:t> ?</a:t>
            </a:r>
          </a:p>
          <a:p>
            <a:r>
              <a:rPr lang="en-US" dirty="0"/>
              <a:t>Questions of lecture and brief ? Especially about linear recursion of Fibonacci, seems interesting !</a:t>
            </a:r>
            <a:endParaRPr lang="en-SG" dirty="0"/>
          </a:p>
        </p:txBody>
      </p:sp>
      <p:sp>
        <p:nvSpPr>
          <p:cNvPr id="4" name="Date Placeholder 3">
            <a:extLst>
              <a:ext uri="{FF2B5EF4-FFF2-40B4-BE49-F238E27FC236}">
                <a16:creationId xmlns:a16="http://schemas.microsoft.com/office/drawing/2014/main" id="{2856D20E-A4A0-4A7F-BB37-4E01A1D630D8}"/>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2940BBE7-322E-4D21-B740-25C1B7055E93}"/>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57CED25-22AC-405E-BACE-6A4BD4F86B3E}"/>
              </a:ext>
            </a:extLst>
          </p:cNvPr>
          <p:cNvSpPr>
            <a:spLocks noGrp="1"/>
          </p:cNvSpPr>
          <p:nvPr>
            <p:ph type="sldNum" sz="quarter" idx="12"/>
          </p:nvPr>
        </p:nvSpPr>
        <p:spPr/>
        <p:txBody>
          <a:bodyPr/>
          <a:lstStyle/>
          <a:p>
            <a:fld id="{04A9AAEA-7081-4BCC-A862-1D5154AE1B90}" type="slidenum">
              <a:rPr lang="en-SG" smtClean="0"/>
              <a:t>3</a:t>
            </a:fld>
            <a:endParaRPr lang="en-SG"/>
          </a:p>
        </p:txBody>
      </p:sp>
    </p:spTree>
    <p:extLst>
      <p:ext uri="{BB962C8B-B14F-4D97-AF65-F5344CB8AC3E}">
        <p14:creationId xmlns:p14="http://schemas.microsoft.com/office/powerpoint/2010/main" val="108736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718C-2DDC-4725-B4F5-AB8690F062A0}"/>
              </a:ext>
            </a:extLst>
          </p:cNvPr>
          <p:cNvSpPr>
            <a:spLocks noGrp="1"/>
          </p:cNvSpPr>
          <p:nvPr>
            <p:ph type="title"/>
          </p:nvPr>
        </p:nvSpPr>
        <p:spPr/>
        <p:txBody>
          <a:bodyPr/>
          <a:lstStyle/>
          <a:p>
            <a:r>
              <a:rPr lang="en-SG" dirty="0"/>
              <a:t>Feedback on Rune Trial </a:t>
            </a:r>
          </a:p>
        </p:txBody>
      </p:sp>
      <p:sp>
        <p:nvSpPr>
          <p:cNvPr id="3" name="Content Placeholder 2">
            <a:extLst>
              <a:ext uri="{FF2B5EF4-FFF2-40B4-BE49-F238E27FC236}">
                <a16:creationId xmlns:a16="http://schemas.microsoft.com/office/drawing/2014/main" id="{810044A4-6539-4F92-A437-70A5FBD640CC}"/>
              </a:ext>
            </a:extLst>
          </p:cNvPr>
          <p:cNvSpPr>
            <a:spLocks noGrp="1"/>
          </p:cNvSpPr>
          <p:nvPr>
            <p:ph idx="1"/>
          </p:nvPr>
        </p:nvSpPr>
        <p:spPr/>
        <p:txBody>
          <a:bodyPr>
            <a:normAutofit fontScale="92500"/>
          </a:bodyPr>
          <a:lstStyle/>
          <a:p>
            <a:r>
              <a:rPr lang="en-SG" dirty="0"/>
              <a:t>Variable naming : please use proper variable naming that people can instinctively understand, the problem with Source is that there is no type checking so if you name your variable x y z, you won’t know which one is the rune, which one is a number, etc </a:t>
            </a:r>
          </a:p>
          <a:p>
            <a:pPr lvl="1"/>
            <a:r>
              <a:rPr lang="en-SG" dirty="0"/>
              <a:t>But also don’t make it too long, it makes the code very verbose</a:t>
            </a:r>
          </a:p>
          <a:p>
            <a:r>
              <a:rPr lang="en-SG" dirty="0"/>
              <a:t>You can use multi-line comment like this btw =&gt; show demo (/** */ syntax instead of stacks of // lines) </a:t>
            </a:r>
          </a:p>
          <a:p>
            <a:r>
              <a:rPr lang="en-SG" dirty="0"/>
              <a:t>Comments are good, but please format them so people can read it easily (don’t let the comments make the code harder too read, short comments are enough unless you are building a very complex program)</a:t>
            </a:r>
          </a:p>
          <a:p>
            <a:endParaRPr lang="en-SG" dirty="0"/>
          </a:p>
        </p:txBody>
      </p:sp>
      <p:sp>
        <p:nvSpPr>
          <p:cNvPr id="4" name="Date Placeholder 3">
            <a:extLst>
              <a:ext uri="{FF2B5EF4-FFF2-40B4-BE49-F238E27FC236}">
                <a16:creationId xmlns:a16="http://schemas.microsoft.com/office/drawing/2014/main" id="{3B7DB0D6-3A05-407E-9C17-7C688CDBD7DB}"/>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16B76ADA-5656-4A89-A6DD-A8CF02842A7A}"/>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D3EAC34-7BB9-485D-9CF2-9F8E38193285}"/>
              </a:ext>
            </a:extLst>
          </p:cNvPr>
          <p:cNvSpPr>
            <a:spLocks noGrp="1"/>
          </p:cNvSpPr>
          <p:nvPr>
            <p:ph type="sldNum" sz="quarter" idx="12"/>
          </p:nvPr>
        </p:nvSpPr>
        <p:spPr/>
        <p:txBody>
          <a:bodyPr/>
          <a:lstStyle/>
          <a:p>
            <a:fld id="{04A9AAEA-7081-4BCC-A862-1D5154AE1B90}" type="slidenum">
              <a:rPr lang="en-SG" smtClean="0"/>
              <a:t>4</a:t>
            </a:fld>
            <a:endParaRPr lang="en-SG"/>
          </a:p>
        </p:txBody>
      </p:sp>
    </p:spTree>
    <p:extLst>
      <p:ext uri="{BB962C8B-B14F-4D97-AF65-F5344CB8AC3E}">
        <p14:creationId xmlns:p14="http://schemas.microsoft.com/office/powerpoint/2010/main" val="100751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30DB-4831-43E3-9F14-10C1A280B002}"/>
              </a:ext>
            </a:extLst>
          </p:cNvPr>
          <p:cNvSpPr>
            <a:spLocks noGrp="1"/>
          </p:cNvSpPr>
          <p:nvPr>
            <p:ph type="title"/>
          </p:nvPr>
        </p:nvSpPr>
        <p:spPr/>
        <p:txBody>
          <a:bodyPr/>
          <a:lstStyle/>
          <a:p>
            <a:r>
              <a:rPr lang="en-US" dirty="0"/>
              <a:t>Function </a:t>
            </a:r>
            <a:endParaRPr lang="en-SG" dirty="0"/>
          </a:p>
        </p:txBody>
      </p:sp>
      <p:sp>
        <p:nvSpPr>
          <p:cNvPr id="3" name="Content Placeholder 2">
            <a:extLst>
              <a:ext uri="{FF2B5EF4-FFF2-40B4-BE49-F238E27FC236}">
                <a16:creationId xmlns:a16="http://schemas.microsoft.com/office/drawing/2014/main" id="{84F3D759-E1D4-4A28-9FE5-73D57C84CB45}"/>
              </a:ext>
            </a:extLst>
          </p:cNvPr>
          <p:cNvSpPr>
            <a:spLocks noGrp="1"/>
          </p:cNvSpPr>
          <p:nvPr>
            <p:ph idx="1"/>
          </p:nvPr>
        </p:nvSpPr>
        <p:spPr/>
        <p:txBody>
          <a:bodyPr/>
          <a:lstStyle/>
          <a:p>
            <a:r>
              <a:rPr lang="en-US" dirty="0"/>
              <a:t>A way to </a:t>
            </a:r>
            <a:r>
              <a:rPr lang="en-US" b="1" dirty="0"/>
              <a:t>abstract</a:t>
            </a:r>
            <a:r>
              <a:rPr lang="en-US" dirty="0"/>
              <a:t> out procedure / </a:t>
            </a:r>
            <a:r>
              <a:rPr lang="en-US" dirty="0" err="1"/>
              <a:t>behaviours</a:t>
            </a:r>
            <a:r>
              <a:rPr lang="en-US" dirty="0"/>
              <a:t> and treat is a black box (take an input and produce a certain output)</a:t>
            </a:r>
          </a:p>
          <a:p>
            <a:r>
              <a:rPr lang="en-US" dirty="0"/>
              <a:t>Example in Source  </a:t>
            </a:r>
          </a:p>
          <a:p>
            <a:pPr marL="0" indent="0">
              <a:buNone/>
            </a:pPr>
            <a:r>
              <a:rPr lang="en-US" dirty="0"/>
              <a:t> </a:t>
            </a:r>
            <a:endParaRPr lang="en-SG" dirty="0"/>
          </a:p>
        </p:txBody>
      </p:sp>
      <p:sp>
        <p:nvSpPr>
          <p:cNvPr id="4" name="Date Placeholder 3">
            <a:extLst>
              <a:ext uri="{FF2B5EF4-FFF2-40B4-BE49-F238E27FC236}">
                <a16:creationId xmlns:a16="http://schemas.microsoft.com/office/drawing/2014/main" id="{DF7532D7-DB10-436F-895A-8FCDBCE808CB}"/>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4996B3A2-D0A5-4AD8-8907-A1ADD639F85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6B76A5DF-AA26-4231-BB52-2E27292E9B6C}"/>
              </a:ext>
            </a:extLst>
          </p:cNvPr>
          <p:cNvSpPr>
            <a:spLocks noGrp="1"/>
          </p:cNvSpPr>
          <p:nvPr>
            <p:ph type="sldNum" sz="quarter" idx="12"/>
          </p:nvPr>
        </p:nvSpPr>
        <p:spPr/>
        <p:txBody>
          <a:bodyPr/>
          <a:lstStyle/>
          <a:p>
            <a:fld id="{04A9AAEA-7081-4BCC-A862-1D5154AE1B90}" type="slidenum">
              <a:rPr lang="en-SG" smtClean="0"/>
              <a:t>5</a:t>
            </a:fld>
            <a:endParaRPr lang="en-SG"/>
          </a:p>
        </p:txBody>
      </p:sp>
      <p:pic>
        <p:nvPicPr>
          <p:cNvPr id="8" name="Picture 7" descr="Text&#10;&#10;Description automatically generated">
            <a:extLst>
              <a:ext uri="{FF2B5EF4-FFF2-40B4-BE49-F238E27FC236}">
                <a16:creationId xmlns:a16="http://schemas.microsoft.com/office/drawing/2014/main" id="{C2922C8E-5365-4C61-84EF-412C85CC0789}"/>
              </a:ext>
            </a:extLst>
          </p:cNvPr>
          <p:cNvPicPr>
            <a:picLocks noChangeAspect="1"/>
          </p:cNvPicPr>
          <p:nvPr/>
        </p:nvPicPr>
        <p:blipFill>
          <a:blip r:embed="rId2"/>
          <a:stretch>
            <a:fillRect/>
          </a:stretch>
        </p:blipFill>
        <p:spPr>
          <a:xfrm>
            <a:off x="3266869" y="3219450"/>
            <a:ext cx="5065353" cy="2957513"/>
          </a:xfrm>
          <a:prstGeom prst="rect">
            <a:avLst/>
          </a:prstGeom>
        </p:spPr>
      </p:pic>
    </p:spTree>
    <p:extLst>
      <p:ext uri="{BB962C8B-B14F-4D97-AF65-F5344CB8AC3E}">
        <p14:creationId xmlns:p14="http://schemas.microsoft.com/office/powerpoint/2010/main" val="219705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90AE-495F-4593-A331-A3327C79FEF8}"/>
              </a:ext>
            </a:extLst>
          </p:cNvPr>
          <p:cNvSpPr>
            <a:spLocks noGrp="1"/>
          </p:cNvSpPr>
          <p:nvPr>
            <p:ph type="title"/>
          </p:nvPr>
        </p:nvSpPr>
        <p:spPr/>
        <p:txBody>
          <a:bodyPr/>
          <a:lstStyle/>
          <a:p>
            <a:r>
              <a:rPr lang="en-US" dirty="0"/>
              <a:t>Good Abstraction </a:t>
            </a:r>
            <a:endParaRPr lang="en-SG" dirty="0"/>
          </a:p>
        </p:txBody>
      </p:sp>
      <p:sp>
        <p:nvSpPr>
          <p:cNvPr id="3" name="Content Placeholder 2">
            <a:extLst>
              <a:ext uri="{FF2B5EF4-FFF2-40B4-BE49-F238E27FC236}">
                <a16:creationId xmlns:a16="http://schemas.microsoft.com/office/drawing/2014/main" id="{90663F10-FFE7-4E72-A1BB-A6643FF794EA}"/>
              </a:ext>
            </a:extLst>
          </p:cNvPr>
          <p:cNvSpPr>
            <a:spLocks noGrp="1"/>
          </p:cNvSpPr>
          <p:nvPr>
            <p:ph idx="1"/>
          </p:nvPr>
        </p:nvSpPr>
        <p:spPr/>
        <p:txBody>
          <a:bodyPr>
            <a:normAutofit/>
          </a:bodyPr>
          <a:lstStyle/>
          <a:p>
            <a:r>
              <a:rPr lang="en-US" b="1" dirty="0"/>
              <a:t>Modularity </a:t>
            </a:r>
          </a:p>
          <a:p>
            <a:pPr lvl="1"/>
            <a:r>
              <a:rPr lang="en-US" dirty="0"/>
              <a:t>break certain procedure into reusable blocks that can be reused &gt; this also helps to minimize bugs in your code</a:t>
            </a:r>
          </a:p>
          <a:p>
            <a:r>
              <a:rPr lang="en-US" b="1" dirty="0"/>
              <a:t>Readability</a:t>
            </a:r>
          </a:p>
          <a:p>
            <a:pPr lvl="1"/>
            <a:r>
              <a:rPr lang="en-US" dirty="0"/>
              <a:t>Easy for others to read and understand</a:t>
            </a:r>
          </a:p>
          <a:p>
            <a:r>
              <a:rPr lang="en-US" b="1" dirty="0"/>
              <a:t>Maintainability </a:t>
            </a:r>
          </a:p>
          <a:p>
            <a:pPr lvl="1"/>
            <a:r>
              <a:rPr lang="en-US" dirty="0"/>
              <a:t>Comments, </a:t>
            </a:r>
            <a:r>
              <a:rPr lang="en-US" dirty="0" err="1"/>
              <a:t>etc</a:t>
            </a:r>
            <a:endParaRPr lang="en-US" dirty="0"/>
          </a:p>
          <a:p>
            <a:pPr lvl="1"/>
            <a:r>
              <a:rPr lang="en-US" dirty="0"/>
              <a:t>write the code such that you can understand it again in the future </a:t>
            </a:r>
          </a:p>
          <a:p>
            <a:r>
              <a:rPr lang="en-US" dirty="0"/>
              <a:t>For me : just remember to write code that is </a:t>
            </a:r>
            <a:r>
              <a:rPr lang="en-US" b="1" dirty="0"/>
              <a:t>easy to test and easy to understand</a:t>
            </a:r>
            <a:r>
              <a:rPr lang="en-US" dirty="0"/>
              <a:t>, this will eventually lead to good code</a:t>
            </a:r>
            <a:endParaRPr lang="en-SG" dirty="0"/>
          </a:p>
        </p:txBody>
      </p:sp>
      <p:sp>
        <p:nvSpPr>
          <p:cNvPr id="4" name="Date Placeholder 3">
            <a:extLst>
              <a:ext uri="{FF2B5EF4-FFF2-40B4-BE49-F238E27FC236}">
                <a16:creationId xmlns:a16="http://schemas.microsoft.com/office/drawing/2014/main" id="{BC3A9BF8-2FBA-428F-B5EC-539BB92E601B}"/>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2CF08AD5-1570-4B60-A05C-21E8E4A76D0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50D9901-0CA5-4179-AE00-79C31D69C603}"/>
              </a:ext>
            </a:extLst>
          </p:cNvPr>
          <p:cNvSpPr>
            <a:spLocks noGrp="1"/>
          </p:cNvSpPr>
          <p:nvPr>
            <p:ph type="sldNum" sz="quarter" idx="12"/>
          </p:nvPr>
        </p:nvSpPr>
        <p:spPr/>
        <p:txBody>
          <a:bodyPr/>
          <a:lstStyle/>
          <a:p>
            <a:fld id="{04A9AAEA-7081-4BCC-A862-1D5154AE1B90}" type="slidenum">
              <a:rPr lang="en-SG" smtClean="0"/>
              <a:t>6</a:t>
            </a:fld>
            <a:endParaRPr lang="en-SG"/>
          </a:p>
        </p:txBody>
      </p:sp>
    </p:spTree>
    <p:extLst>
      <p:ext uri="{BB962C8B-B14F-4D97-AF65-F5344CB8AC3E}">
        <p14:creationId xmlns:p14="http://schemas.microsoft.com/office/powerpoint/2010/main" val="79510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DD97-A4F3-46ED-A5AB-FBC3A0AA28FD}"/>
              </a:ext>
            </a:extLst>
          </p:cNvPr>
          <p:cNvSpPr>
            <a:spLocks noGrp="1"/>
          </p:cNvSpPr>
          <p:nvPr>
            <p:ph type="title"/>
          </p:nvPr>
        </p:nvSpPr>
        <p:spPr/>
        <p:txBody>
          <a:bodyPr/>
          <a:lstStyle/>
          <a:p>
            <a:r>
              <a:rPr lang="en-US" dirty="0"/>
              <a:t>Function terminologies </a:t>
            </a:r>
            <a:endParaRPr lang="en-SG" dirty="0"/>
          </a:p>
        </p:txBody>
      </p:sp>
      <p:sp>
        <p:nvSpPr>
          <p:cNvPr id="3" name="Content Placeholder 2">
            <a:extLst>
              <a:ext uri="{FF2B5EF4-FFF2-40B4-BE49-F238E27FC236}">
                <a16:creationId xmlns:a16="http://schemas.microsoft.com/office/drawing/2014/main" id="{CC3D728A-955F-4517-BC5C-917E05E23445}"/>
              </a:ext>
            </a:extLst>
          </p:cNvPr>
          <p:cNvSpPr>
            <a:spLocks noGrp="1"/>
          </p:cNvSpPr>
          <p:nvPr>
            <p:ph idx="1"/>
          </p:nvPr>
        </p:nvSpPr>
        <p:spPr/>
        <p:txBody>
          <a:bodyPr/>
          <a:lstStyle/>
          <a:p>
            <a:r>
              <a:rPr lang="en-US" dirty="0"/>
              <a:t>Function definition (or declaration) =&gt; use the keyword function</a:t>
            </a:r>
          </a:p>
          <a:p>
            <a:r>
              <a:rPr lang="en-US" dirty="0"/>
              <a:t>Function application =&gt; apply the defined function by using its name and supply the necessary arguments </a:t>
            </a:r>
          </a:p>
          <a:p>
            <a:endParaRPr lang="en-US" dirty="0"/>
          </a:p>
          <a:p>
            <a:endParaRPr lang="en-SG" dirty="0"/>
          </a:p>
        </p:txBody>
      </p:sp>
      <p:sp>
        <p:nvSpPr>
          <p:cNvPr id="4" name="Date Placeholder 3">
            <a:extLst>
              <a:ext uri="{FF2B5EF4-FFF2-40B4-BE49-F238E27FC236}">
                <a16:creationId xmlns:a16="http://schemas.microsoft.com/office/drawing/2014/main" id="{12140AC4-174A-4C83-A264-71BB98D5BA0A}"/>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30CBCEB2-463B-4AAF-8CB7-10C6A948ACD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3F583E3-ED77-4206-85B0-D27BEDBBCA09}"/>
              </a:ext>
            </a:extLst>
          </p:cNvPr>
          <p:cNvSpPr>
            <a:spLocks noGrp="1"/>
          </p:cNvSpPr>
          <p:nvPr>
            <p:ph type="sldNum" sz="quarter" idx="12"/>
          </p:nvPr>
        </p:nvSpPr>
        <p:spPr/>
        <p:txBody>
          <a:bodyPr/>
          <a:lstStyle/>
          <a:p>
            <a:fld id="{04A9AAEA-7081-4BCC-A862-1D5154AE1B90}" type="slidenum">
              <a:rPr lang="en-SG" smtClean="0"/>
              <a:t>7</a:t>
            </a:fld>
            <a:endParaRPr lang="en-SG"/>
          </a:p>
        </p:txBody>
      </p:sp>
      <p:pic>
        <p:nvPicPr>
          <p:cNvPr id="9" name="Picture 8" descr="Text&#10;&#10;Description automatically generated">
            <a:extLst>
              <a:ext uri="{FF2B5EF4-FFF2-40B4-BE49-F238E27FC236}">
                <a16:creationId xmlns:a16="http://schemas.microsoft.com/office/drawing/2014/main" id="{A2049500-70A2-4B28-B082-66515324898D}"/>
              </a:ext>
            </a:extLst>
          </p:cNvPr>
          <p:cNvPicPr>
            <a:picLocks noChangeAspect="1"/>
          </p:cNvPicPr>
          <p:nvPr/>
        </p:nvPicPr>
        <p:blipFill>
          <a:blip r:embed="rId2"/>
          <a:stretch>
            <a:fillRect/>
          </a:stretch>
        </p:blipFill>
        <p:spPr>
          <a:xfrm>
            <a:off x="7072066" y="3352801"/>
            <a:ext cx="4298302" cy="2490930"/>
          </a:xfrm>
          <a:prstGeom prst="rect">
            <a:avLst/>
          </a:prstGeom>
        </p:spPr>
      </p:pic>
    </p:spTree>
    <p:extLst>
      <p:ext uri="{BB962C8B-B14F-4D97-AF65-F5344CB8AC3E}">
        <p14:creationId xmlns:p14="http://schemas.microsoft.com/office/powerpoint/2010/main" val="234546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DD97-A4F3-46ED-A5AB-FBC3A0AA28FD}"/>
              </a:ext>
            </a:extLst>
          </p:cNvPr>
          <p:cNvSpPr>
            <a:spLocks noGrp="1"/>
          </p:cNvSpPr>
          <p:nvPr>
            <p:ph type="title"/>
          </p:nvPr>
        </p:nvSpPr>
        <p:spPr/>
        <p:txBody>
          <a:bodyPr/>
          <a:lstStyle/>
          <a:p>
            <a:r>
              <a:rPr lang="en-US" dirty="0"/>
              <a:t>Function terminologies </a:t>
            </a:r>
            <a:endParaRPr lang="en-SG" dirty="0"/>
          </a:p>
        </p:txBody>
      </p:sp>
      <p:sp>
        <p:nvSpPr>
          <p:cNvPr id="3" name="Content Placeholder 2">
            <a:extLst>
              <a:ext uri="{FF2B5EF4-FFF2-40B4-BE49-F238E27FC236}">
                <a16:creationId xmlns:a16="http://schemas.microsoft.com/office/drawing/2014/main" id="{CC3D728A-955F-4517-BC5C-917E05E23445}"/>
              </a:ext>
            </a:extLst>
          </p:cNvPr>
          <p:cNvSpPr>
            <a:spLocks noGrp="1"/>
          </p:cNvSpPr>
          <p:nvPr>
            <p:ph idx="1"/>
          </p:nvPr>
        </p:nvSpPr>
        <p:spPr/>
        <p:txBody>
          <a:bodyPr/>
          <a:lstStyle/>
          <a:p>
            <a:r>
              <a:rPr lang="en-US" dirty="0"/>
              <a:t>Function definition (or declaration) =&gt; use the keyword function</a:t>
            </a:r>
          </a:p>
          <a:p>
            <a:r>
              <a:rPr lang="en-US" dirty="0"/>
              <a:t>Function application =&gt; apply the defined function by using its name and supply the necessary arguments </a:t>
            </a:r>
          </a:p>
          <a:p>
            <a:endParaRPr lang="en-US" dirty="0"/>
          </a:p>
          <a:p>
            <a:endParaRPr lang="en-SG" dirty="0"/>
          </a:p>
        </p:txBody>
      </p:sp>
      <p:sp>
        <p:nvSpPr>
          <p:cNvPr id="4" name="Date Placeholder 3">
            <a:extLst>
              <a:ext uri="{FF2B5EF4-FFF2-40B4-BE49-F238E27FC236}">
                <a16:creationId xmlns:a16="http://schemas.microsoft.com/office/drawing/2014/main" id="{12140AC4-174A-4C83-A264-71BB98D5BA0A}"/>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30CBCEB2-463B-4AAF-8CB7-10C6A948ACD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3F583E3-ED77-4206-85B0-D27BEDBBCA09}"/>
              </a:ext>
            </a:extLst>
          </p:cNvPr>
          <p:cNvSpPr>
            <a:spLocks noGrp="1"/>
          </p:cNvSpPr>
          <p:nvPr>
            <p:ph type="sldNum" sz="quarter" idx="12"/>
          </p:nvPr>
        </p:nvSpPr>
        <p:spPr/>
        <p:txBody>
          <a:bodyPr/>
          <a:lstStyle/>
          <a:p>
            <a:fld id="{04A9AAEA-7081-4BCC-A862-1D5154AE1B90}" type="slidenum">
              <a:rPr lang="en-SG" smtClean="0"/>
              <a:t>8</a:t>
            </a:fld>
            <a:endParaRPr lang="en-SG"/>
          </a:p>
        </p:txBody>
      </p:sp>
      <p:pic>
        <p:nvPicPr>
          <p:cNvPr id="9" name="Picture 8" descr="Text&#10;&#10;Description automatically generated">
            <a:extLst>
              <a:ext uri="{FF2B5EF4-FFF2-40B4-BE49-F238E27FC236}">
                <a16:creationId xmlns:a16="http://schemas.microsoft.com/office/drawing/2014/main" id="{A2049500-70A2-4B28-B082-66515324898D}"/>
              </a:ext>
            </a:extLst>
          </p:cNvPr>
          <p:cNvPicPr>
            <a:picLocks noChangeAspect="1"/>
          </p:cNvPicPr>
          <p:nvPr/>
        </p:nvPicPr>
        <p:blipFill>
          <a:blip r:embed="rId2"/>
          <a:stretch>
            <a:fillRect/>
          </a:stretch>
        </p:blipFill>
        <p:spPr>
          <a:xfrm>
            <a:off x="7072066" y="3352801"/>
            <a:ext cx="4298302" cy="2490930"/>
          </a:xfrm>
          <a:prstGeom prst="rect">
            <a:avLst/>
          </a:prstGeom>
        </p:spPr>
      </p:pic>
      <p:cxnSp>
        <p:nvCxnSpPr>
          <p:cNvPr id="14" name="Straight Arrow Connector 13">
            <a:extLst>
              <a:ext uri="{FF2B5EF4-FFF2-40B4-BE49-F238E27FC236}">
                <a16:creationId xmlns:a16="http://schemas.microsoft.com/office/drawing/2014/main" id="{03C01A09-2831-4D84-B5FB-6CCD5B97FC05}"/>
              </a:ext>
            </a:extLst>
          </p:cNvPr>
          <p:cNvCxnSpPr/>
          <p:nvPr/>
        </p:nvCxnSpPr>
        <p:spPr>
          <a:xfrm>
            <a:off x="4038600" y="2247900"/>
            <a:ext cx="3390900" cy="153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06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DD97-A4F3-46ED-A5AB-FBC3A0AA28FD}"/>
              </a:ext>
            </a:extLst>
          </p:cNvPr>
          <p:cNvSpPr>
            <a:spLocks noGrp="1"/>
          </p:cNvSpPr>
          <p:nvPr>
            <p:ph type="title"/>
          </p:nvPr>
        </p:nvSpPr>
        <p:spPr/>
        <p:txBody>
          <a:bodyPr/>
          <a:lstStyle/>
          <a:p>
            <a:r>
              <a:rPr lang="en-US" dirty="0"/>
              <a:t>Function terminologies </a:t>
            </a:r>
            <a:endParaRPr lang="en-SG" dirty="0"/>
          </a:p>
        </p:txBody>
      </p:sp>
      <p:sp>
        <p:nvSpPr>
          <p:cNvPr id="3" name="Content Placeholder 2">
            <a:extLst>
              <a:ext uri="{FF2B5EF4-FFF2-40B4-BE49-F238E27FC236}">
                <a16:creationId xmlns:a16="http://schemas.microsoft.com/office/drawing/2014/main" id="{CC3D728A-955F-4517-BC5C-917E05E23445}"/>
              </a:ext>
            </a:extLst>
          </p:cNvPr>
          <p:cNvSpPr>
            <a:spLocks noGrp="1"/>
          </p:cNvSpPr>
          <p:nvPr>
            <p:ph idx="1"/>
          </p:nvPr>
        </p:nvSpPr>
        <p:spPr/>
        <p:txBody>
          <a:bodyPr/>
          <a:lstStyle/>
          <a:p>
            <a:r>
              <a:rPr lang="en-US" dirty="0"/>
              <a:t>Function definition (or declaration) =&gt; use the keyword function</a:t>
            </a:r>
          </a:p>
          <a:p>
            <a:r>
              <a:rPr lang="en-US" dirty="0"/>
              <a:t>Function application =&gt; apply the defined function by using its name and supply the necessary arguments </a:t>
            </a:r>
          </a:p>
          <a:p>
            <a:endParaRPr lang="en-US" dirty="0"/>
          </a:p>
          <a:p>
            <a:endParaRPr lang="en-SG" dirty="0"/>
          </a:p>
        </p:txBody>
      </p:sp>
      <p:sp>
        <p:nvSpPr>
          <p:cNvPr id="4" name="Date Placeholder 3">
            <a:extLst>
              <a:ext uri="{FF2B5EF4-FFF2-40B4-BE49-F238E27FC236}">
                <a16:creationId xmlns:a16="http://schemas.microsoft.com/office/drawing/2014/main" id="{12140AC4-174A-4C83-A264-71BB98D5BA0A}"/>
              </a:ext>
            </a:extLst>
          </p:cNvPr>
          <p:cNvSpPr>
            <a:spLocks noGrp="1"/>
          </p:cNvSpPr>
          <p:nvPr>
            <p:ph type="dt" sz="half" idx="10"/>
          </p:nvPr>
        </p:nvSpPr>
        <p:spPr/>
        <p:txBody>
          <a:bodyPr/>
          <a:lstStyle/>
          <a:p>
            <a:fld id="{3CD7D432-0721-49AA-AAFE-59110EB3901F}" type="datetime1">
              <a:rPr lang="en-SG" smtClean="0"/>
              <a:t>22/8/2021</a:t>
            </a:fld>
            <a:endParaRPr lang="en-SG"/>
          </a:p>
        </p:txBody>
      </p:sp>
      <p:sp>
        <p:nvSpPr>
          <p:cNvPr id="5" name="Footer Placeholder 4">
            <a:extLst>
              <a:ext uri="{FF2B5EF4-FFF2-40B4-BE49-F238E27FC236}">
                <a16:creationId xmlns:a16="http://schemas.microsoft.com/office/drawing/2014/main" id="{30CBCEB2-463B-4AAF-8CB7-10C6A948ACD7}"/>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3F583E3-ED77-4206-85B0-D27BEDBBCA09}"/>
              </a:ext>
            </a:extLst>
          </p:cNvPr>
          <p:cNvSpPr>
            <a:spLocks noGrp="1"/>
          </p:cNvSpPr>
          <p:nvPr>
            <p:ph type="sldNum" sz="quarter" idx="12"/>
          </p:nvPr>
        </p:nvSpPr>
        <p:spPr/>
        <p:txBody>
          <a:bodyPr/>
          <a:lstStyle/>
          <a:p>
            <a:fld id="{04A9AAEA-7081-4BCC-A862-1D5154AE1B90}" type="slidenum">
              <a:rPr lang="en-SG" smtClean="0"/>
              <a:t>9</a:t>
            </a:fld>
            <a:endParaRPr lang="en-SG"/>
          </a:p>
        </p:txBody>
      </p:sp>
      <p:pic>
        <p:nvPicPr>
          <p:cNvPr id="9" name="Picture 8" descr="Text&#10;&#10;Description automatically generated">
            <a:extLst>
              <a:ext uri="{FF2B5EF4-FFF2-40B4-BE49-F238E27FC236}">
                <a16:creationId xmlns:a16="http://schemas.microsoft.com/office/drawing/2014/main" id="{A2049500-70A2-4B28-B082-66515324898D}"/>
              </a:ext>
            </a:extLst>
          </p:cNvPr>
          <p:cNvPicPr>
            <a:picLocks noChangeAspect="1"/>
          </p:cNvPicPr>
          <p:nvPr/>
        </p:nvPicPr>
        <p:blipFill>
          <a:blip r:embed="rId2"/>
          <a:stretch>
            <a:fillRect/>
          </a:stretch>
        </p:blipFill>
        <p:spPr>
          <a:xfrm>
            <a:off x="7072066" y="3352801"/>
            <a:ext cx="4298302" cy="2490930"/>
          </a:xfrm>
          <a:prstGeom prst="rect">
            <a:avLst/>
          </a:prstGeom>
        </p:spPr>
      </p:pic>
      <p:cxnSp>
        <p:nvCxnSpPr>
          <p:cNvPr id="15" name="Straight Arrow Connector 14">
            <a:extLst>
              <a:ext uri="{FF2B5EF4-FFF2-40B4-BE49-F238E27FC236}">
                <a16:creationId xmlns:a16="http://schemas.microsoft.com/office/drawing/2014/main" id="{0A77D417-1B69-4764-9380-5F719D296A95}"/>
              </a:ext>
            </a:extLst>
          </p:cNvPr>
          <p:cNvCxnSpPr>
            <a:cxnSpLocks/>
          </p:cNvCxnSpPr>
          <p:nvPr/>
        </p:nvCxnSpPr>
        <p:spPr>
          <a:xfrm>
            <a:off x="4191000" y="2600328"/>
            <a:ext cx="3505200" cy="284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362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1265</Words>
  <Application>Microsoft Office PowerPoint</Application>
  <PresentationFormat>Widescreen</PresentationFormat>
  <Paragraphs>203</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Times New Roman</vt:lpstr>
      <vt:lpstr>Office Theme</vt:lpstr>
      <vt:lpstr>CS1101S Studio Session  Week 3  Substitution Model / Recursion / Order of Growth</vt:lpstr>
      <vt:lpstr>Table of Contents </vt:lpstr>
      <vt:lpstr>Before we start</vt:lpstr>
      <vt:lpstr>Feedback on Rune Trial </vt:lpstr>
      <vt:lpstr>Function </vt:lpstr>
      <vt:lpstr>Good Abstraction </vt:lpstr>
      <vt:lpstr>Function terminologies </vt:lpstr>
      <vt:lpstr>Function terminologies </vt:lpstr>
      <vt:lpstr>Function terminologies </vt:lpstr>
      <vt:lpstr>Function terminologies </vt:lpstr>
      <vt:lpstr>Check your understanding </vt:lpstr>
      <vt:lpstr>Order of reduction </vt:lpstr>
      <vt:lpstr>Order of reduction </vt:lpstr>
      <vt:lpstr>Order of reduction </vt:lpstr>
      <vt:lpstr>Check your understanding </vt:lpstr>
      <vt:lpstr>Substitution Model</vt:lpstr>
      <vt:lpstr>Recursive Process vs Iterative Process</vt:lpstr>
      <vt:lpstr>Recursion</vt:lpstr>
      <vt:lpstr>Recursion (Wishful Thinking) </vt:lpstr>
      <vt:lpstr>Check your understanding</vt:lpstr>
      <vt:lpstr>Order of Growth</vt:lpstr>
      <vt:lpstr>Picture</vt:lpstr>
      <vt:lpstr>Space and Time Complexity</vt:lpstr>
      <vt:lpstr>Check your understanding </vt:lpstr>
      <vt:lpstr> Studio Sheet</vt:lpstr>
      <vt:lpstr>Some useful visualisation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Lauw</dc:creator>
  <cp:lastModifiedBy>Simon Julian Lauw</cp:lastModifiedBy>
  <cp:revision>9</cp:revision>
  <dcterms:created xsi:type="dcterms:W3CDTF">2021-08-12T02:15:55Z</dcterms:created>
  <dcterms:modified xsi:type="dcterms:W3CDTF">2021-08-22T15:37:58Z</dcterms:modified>
</cp:coreProperties>
</file>