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59" r:id="rId3"/>
    <p:sldId id="292" r:id="rId4"/>
    <p:sldId id="293" r:id="rId5"/>
    <p:sldId id="277" r:id="rId6"/>
    <p:sldId id="278" r:id="rId7"/>
    <p:sldId id="276" r:id="rId8"/>
    <p:sldId id="279" r:id="rId9"/>
    <p:sldId id="282" r:id="rId10"/>
    <p:sldId id="280" r:id="rId11"/>
    <p:sldId id="281" r:id="rId12"/>
    <p:sldId id="260" r:id="rId13"/>
    <p:sldId id="283" r:id="rId14"/>
    <p:sldId id="261" r:id="rId15"/>
    <p:sldId id="284" r:id="rId16"/>
    <p:sldId id="263" r:id="rId17"/>
    <p:sldId id="264" r:id="rId18"/>
    <p:sldId id="265" r:id="rId19"/>
    <p:sldId id="285" r:id="rId20"/>
    <p:sldId id="266" r:id="rId21"/>
    <p:sldId id="286" r:id="rId22"/>
    <p:sldId id="287" r:id="rId23"/>
    <p:sldId id="290" r:id="rId24"/>
    <p:sldId id="291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C5E7B13C-92A4-4FDA-BB99-7A628A4D1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Simultaneous Equations</a:t>
          </a:r>
        </a:p>
      </dgm:t>
    </dgm:pt>
    <dgm:pt modelId="{0EE029B9-D159-4482-9F92-E3CAB57609CE}" type="parTrans" cxnId="{A93CDC1B-6EF6-42C0-A3BE-CCCD486E02FB}">
      <dgm:prSet/>
      <dgm:spPr/>
      <dgm:t>
        <a:bodyPr/>
        <a:lstStyle/>
        <a:p>
          <a:endParaRPr lang="en-SG"/>
        </a:p>
      </dgm:t>
    </dgm:pt>
    <dgm:pt modelId="{68BD4E24-5C75-488B-8EDE-61F0DBFEBA8B}" type="sibTrans" cxnId="{A93CDC1B-6EF6-42C0-A3BE-CCCD486E02FB}">
      <dgm:prSet/>
      <dgm:spPr/>
      <dgm:t>
        <a:bodyPr/>
        <a:lstStyle/>
        <a:p>
          <a:endParaRPr lang="en-SG"/>
        </a:p>
      </dgm:t>
    </dgm:pt>
    <dgm:pt modelId="{76D68E9A-6CF9-45D3-AD4F-D25F427AB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Exercise</a:t>
          </a:r>
        </a:p>
      </dgm:t>
    </dgm:pt>
    <dgm:pt modelId="{515BE0E4-3361-457E-A968-2D4443D0BD82}" type="parTrans" cxnId="{928EA5A0-279C-43C0-9370-79D8925C3559}">
      <dgm:prSet/>
      <dgm:spPr/>
      <dgm:t>
        <a:bodyPr/>
        <a:lstStyle/>
        <a:p>
          <a:endParaRPr lang="en-SG"/>
        </a:p>
      </dgm:t>
    </dgm:pt>
    <dgm:pt modelId="{1ACEE9D4-35D3-4D2F-8D2E-B4B1E52275A2}" type="sibTrans" cxnId="{928EA5A0-279C-43C0-9370-79D8925C3559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3"/>
      <dgm:spPr/>
    </dgm:pt>
    <dgm:pt modelId="{56D57797-1E1F-4430-8E90-0AC038407FE9}" type="pres">
      <dgm:prSet presAssocID="{1FBB8512-3B13-4445-A7F6-D1E43E38A5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3">
        <dgm:presLayoutVars>
          <dgm:chMax val="0"/>
          <dgm:chPref val="0"/>
        </dgm:presLayoutVars>
      </dgm:prSet>
      <dgm:spPr/>
    </dgm:pt>
    <dgm:pt modelId="{AA795C2C-CDD3-483A-87C7-D41E04469B2D}" type="pres">
      <dgm:prSet presAssocID="{DDF349DC-0425-424D-9582-C54A9D11F8DC}" presName="sibTrans" presStyleCnt="0"/>
      <dgm:spPr/>
    </dgm:pt>
    <dgm:pt modelId="{5AAC686A-B748-48ED-B2C1-1DED89EBF18F}" type="pres">
      <dgm:prSet presAssocID="{C5E7B13C-92A4-4FDA-BB99-7A628A4D1CAF}" presName="compNode" presStyleCnt="0"/>
      <dgm:spPr/>
    </dgm:pt>
    <dgm:pt modelId="{DBDC13F0-EEB5-4130-B595-9C69101DC7CA}" type="pres">
      <dgm:prSet presAssocID="{C5E7B13C-92A4-4FDA-BB99-7A628A4D1CAF}" presName="bgRect" presStyleLbl="bgShp" presStyleIdx="1" presStyleCnt="3"/>
      <dgm:spPr/>
    </dgm:pt>
    <dgm:pt modelId="{408927A2-72F4-429D-9123-33BD0A279C31}" type="pres">
      <dgm:prSet presAssocID="{C5E7B13C-92A4-4FDA-BB99-7A628A4D1CAF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54B77B4-2F5E-446D-99EA-7528CAAAF055}" type="pres">
      <dgm:prSet presAssocID="{C5E7B13C-92A4-4FDA-BB99-7A628A4D1CAF}" presName="spaceRect" presStyleCnt="0"/>
      <dgm:spPr/>
    </dgm:pt>
    <dgm:pt modelId="{7B186D5E-E4B5-4109-91C9-6C0E461DB3FB}" type="pres">
      <dgm:prSet presAssocID="{C5E7B13C-92A4-4FDA-BB99-7A628A4D1CAF}" presName="parTx" presStyleLbl="revTx" presStyleIdx="1" presStyleCnt="3">
        <dgm:presLayoutVars>
          <dgm:chMax val="0"/>
          <dgm:chPref val="0"/>
        </dgm:presLayoutVars>
      </dgm:prSet>
      <dgm:spPr/>
    </dgm:pt>
    <dgm:pt modelId="{76EDE9AC-5B45-4F47-8805-F7AF28BDF319}" type="pres">
      <dgm:prSet presAssocID="{68BD4E24-5C75-488B-8EDE-61F0DBFEBA8B}" presName="sibTrans" presStyleCnt="0"/>
      <dgm:spPr/>
    </dgm:pt>
    <dgm:pt modelId="{6D089BB0-2F4E-4C5D-A3DB-D93C83A947B7}" type="pres">
      <dgm:prSet presAssocID="{76D68E9A-6CF9-45D3-AD4F-D25F427AB4DB}" presName="compNode" presStyleCnt="0"/>
      <dgm:spPr/>
    </dgm:pt>
    <dgm:pt modelId="{7CBB7D7F-C91B-4594-A8A4-F4081A23B35A}" type="pres">
      <dgm:prSet presAssocID="{76D68E9A-6CF9-45D3-AD4F-D25F427AB4DB}" presName="bgRect" presStyleLbl="bgShp" presStyleIdx="2" presStyleCnt="3"/>
      <dgm:spPr/>
    </dgm:pt>
    <dgm:pt modelId="{A856EA1D-1525-475D-AA52-0A5610688712}" type="pres">
      <dgm:prSet presAssocID="{76D68E9A-6CF9-45D3-AD4F-D25F427AB4DB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4DB8-24F0-478D-86FC-6C111292437D}" type="pres">
      <dgm:prSet presAssocID="{76D68E9A-6CF9-45D3-AD4F-D25F427AB4DB}" presName="spaceRect" presStyleCnt="0"/>
      <dgm:spPr/>
    </dgm:pt>
    <dgm:pt modelId="{7CC5ABDA-88AE-4FB7-B036-8D8E9E31E4D9}" type="pres">
      <dgm:prSet presAssocID="{76D68E9A-6CF9-45D3-AD4F-D25F427AB4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6E814-2FDD-40F4-A398-074B7B6A3C0F}" type="presOf" srcId="{C5E7B13C-92A4-4FDA-BB99-7A628A4D1CAF}" destId="{7B186D5E-E4B5-4109-91C9-6C0E461DB3FB}" srcOrd="0" destOrd="0" presId="urn:microsoft.com/office/officeart/2018/2/layout/IconVerticalSolidList"/>
    <dgm:cxn modelId="{A93CDC1B-6EF6-42C0-A3BE-CCCD486E02FB}" srcId="{DC849BD1-C5EF-4D76-8085-495EB0099CFA}" destId="{C5E7B13C-92A4-4FDA-BB99-7A628A4D1CAF}" srcOrd="1" destOrd="0" parTransId="{0EE029B9-D159-4482-9F92-E3CAB57609CE}" sibTransId="{68BD4E24-5C75-488B-8EDE-61F0DBFEBA8B}"/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904BD030-0E4E-46E5-A8E4-31F420FFE526}" type="presOf" srcId="{76D68E9A-6CF9-45D3-AD4F-D25F427AB4DB}" destId="{7CC5ABDA-88AE-4FB7-B036-8D8E9E31E4D9}" srcOrd="0" destOrd="0" presId="urn:microsoft.com/office/officeart/2018/2/layout/IconVerticalSolidList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928EA5A0-279C-43C0-9370-79D8925C3559}" srcId="{DC849BD1-C5EF-4D76-8085-495EB0099CFA}" destId="{76D68E9A-6CF9-45D3-AD4F-D25F427AB4DB}" srcOrd="2" destOrd="0" parTransId="{515BE0E4-3361-457E-A968-2D4443D0BD82}" sibTransId="{1ACEE9D4-35D3-4D2F-8D2E-B4B1E52275A2}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0F3E5458-EECA-4FA2-97C1-EB2C233F369E}" type="presParOf" srcId="{79BA38A1-DFD7-4B22-AB38-856210F2E67A}" destId="{AA795C2C-CDD3-483A-87C7-D41E04469B2D}" srcOrd="1" destOrd="0" presId="urn:microsoft.com/office/officeart/2018/2/layout/IconVerticalSolidList"/>
    <dgm:cxn modelId="{E92F3A25-5EE3-4ECF-9510-D8760D81C2E7}" type="presParOf" srcId="{79BA38A1-DFD7-4B22-AB38-856210F2E67A}" destId="{5AAC686A-B748-48ED-B2C1-1DED89EBF18F}" srcOrd="2" destOrd="0" presId="urn:microsoft.com/office/officeart/2018/2/layout/IconVerticalSolidList"/>
    <dgm:cxn modelId="{A780A1D9-2D80-4B83-8D3E-605368865739}" type="presParOf" srcId="{5AAC686A-B748-48ED-B2C1-1DED89EBF18F}" destId="{DBDC13F0-EEB5-4130-B595-9C69101DC7CA}" srcOrd="0" destOrd="0" presId="urn:microsoft.com/office/officeart/2018/2/layout/IconVerticalSolidList"/>
    <dgm:cxn modelId="{1173C16A-6F52-4C57-AF1A-20A1FED73B92}" type="presParOf" srcId="{5AAC686A-B748-48ED-B2C1-1DED89EBF18F}" destId="{408927A2-72F4-429D-9123-33BD0A279C31}" srcOrd="1" destOrd="0" presId="urn:microsoft.com/office/officeart/2018/2/layout/IconVerticalSolidList"/>
    <dgm:cxn modelId="{EC2427C6-B7B8-4F5F-865D-D5B215B015BD}" type="presParOf" srcId="{5AAC686A-B748-48ED-B2C1-1DED89EBF18F}" destId="{554B77B4-2F5E-446D-99EA-7528CAAAF055}" srcOrd="2" destOrd="0" presId="urn:microsoft.com/office/officeart/2018/2/layout/IconVerticalSolidList"/>
    <dgm:cxn modelId="{F1C6F663-FEDF-41BD-876E-D391F682D23E}" type="presParOf" srcId="{5AAC686A-B748-48ED-B2C1-1DED89EBF18F}" destId="{7B186D5E-E4B5-4109-91C9-6C0E461DB3FB}" srcOrd="3" destOrd="0" presId="urn:microsoft.com/office/officeart/2018/2/layout/IconVerticalSolidList"/>
    <dgm:cxn modelId="{F6657B78-CB44-4A16-9CFF-F56A8C49005D}" type="presParOf" srcId="{79BA38A1-DFD7-4B22-AB38-856210F2E67A}" destId="{76EDE9AC-5B45-4F47-8805-F7AF28BDF319}" srcOrd="3" destOrd="0" presId="urn:microsoft.com/office/officeart/2018/2/layout/IconVerticalSolidList"/>
    <dgm:cxn modelId="{91A0A0B8-74EE-4076-BD12-233429292E38}" type="presParOf" srcId="{79BA38A1-DFD7-4B22-AB38-856210F2E67A}" destId="{6D089BB0-2F4E-4C5D-A3DB-D93C83A947B7}" srcOrd="4" destOrd="0" presId="urn:microsoft.com/office/officeart/2018/2/layout/IconVerticalSolidList"/>
    <dgm:cxn modelId="{08522640-DBDA-4B2F-B827-175FB0480110}" type="presParOf" srcId="{6D089BB0-2F4E-4C5D-A3DB-D93C83A947B7}" destId="{7CBB7D7F-C91B-4594-A8A4-F4081A23B35A}" srcOrd="0" destOrd="0" presId="urn:microsoft.com/office/officeart/2018/2/layout/IconVerticalSolidList"/>
    <dgm:cxn modelId="{BA80649E-087A-4271-9C6C-66F97E4293DE}" type="presParOf" srcId="{6D089BB0-2F4E-4C5D-A3DB-D93C83A947B7}" destId="{A856EA1D-1525-475D-AA52-0A5610688712}" srcOrd="1" destOrd="0" presId="urn:microsoft.com/office/officeart/2018/2/layout/IconVerticalSolidList"/>
    <dgm:cxn modelId="{71DDBE74-C266-452B-8244-524CED3D699B}" type="presParOf" srcId="{6D089BB0-2F4E-4C5D-A3DB-D93C83A947B7}" destId="{EE014DB8-24F0-478D-86FC-6C111292437D}" srcOrd="2" destOrd="0" presId="urn:microsoft.com/office/officeart/2018/2/layout/IconVerticalSolidList"/>
    <dgm:cxn modelId="{C8B66DB2-4503-4CC3-BF95-FD65195F70C1}" type="presParOf" srcId="{6D089BB0-2F4E-4C5D-A3DB-D93C83A947B7}" destId="{7CC5ABDA-88AE-4FB7-B036-8D8E9E31E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</a:t>
          </a:r>
        </a:p>
      </dsp:txBody>
      <dsp:txXfrm>
        <a:off x="1435590" y="531"/>
        <a:ext cx="9080009" cy="1242935"/>
      </dsp:txXfrm>
    </dsp:sp>
    <dsp:sp modelId="{DBDC13F0-EEB5-4130-B595-9C69101DC7C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8927A2-72F4-429D-9123-33BD0A279C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86D5E-E4B5-4109-91C9-6C0E461DB3F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Simultaneous Equations</a:t>
          </a:r>
        </a:p>
      </dsp:txBody>
      <dsp:txXfrm>
        <a:off x="1435590" y="1554201"/>
        <a:ext cx="9080009" cy="1242935"/>
      </dsp:txXfrm>
    </dsp:sp>
    <dsp:sp modelId="{7CBB7D7F-C91B-4594-A8A4-F4081A23B35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56EA1D-1525-475D-AA52-0A561068871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C5ABDA-88AE-4FB7-B036-8D8E9E31E4D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Exercise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7DD16-D1A7-4BCB-8CDE-0A7BC982E3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6A0DA-589C-4EA9-9950-5B41C64579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E2221-CB59-44D7-9A51-4B3BD70066F6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84CC-133F-48FC-9A5D-FA5B00DB1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49F0F-2C3D-4C14-A35D-6E3CDDAAD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6FC4C-3E27-4AAE-97AF-9D84038B6E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CF24-2603-4BD8-BB3E-D0C142FE4A13}" type="datetime1">
              <a:rPr lang="en-SG" smtClean="0"/>
              <a:t>14/9/2021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3BF-8F64-40E8-8FFA-46A56D337AE2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9E46-0031-47D1-A5E0-555A8C6B5435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E7C1-05E7-4652-B9EB-CA8CE8C71350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7D42-ACAA-482C-9290-B197B16C88BB}" type="datetime1">
              <a:rPr lang="en-SG" smtClean="0"/>
              <a:t>14/9/2021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F097-91C2-4AAC-8CC4-A41D5891FFAD}" type="datetime1">
              <a:rPr lang="en-SG" smtClean="0"/>
              <a:t>14/9/2021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10B-9CB9-4632-A9E8-31568C1803B9}" type="datetime1">
              <a:rPr lang="en-SG" smtClean="0"/>
              <a:t>14/9/2021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B37-76B1-41F2-BD43-65A73EBD42BA}" type="datetime1">
              <a:rPr lang="en-SG" smtClean="0"/>
              <a:t>14/9/2021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E49-B6F3-4F5E-A95E-4B7F2C74C191}" type="datetime1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49A1-C403-4E64-A7E9-565DFC05B90B}" type="datetime1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CC55-C4C3-4483-92A3-DC355CD1B276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357EF4-82C4-494A-9A67-0D465A8B8E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553" y="197844"/>
            <a:ext cx="660647" cy="6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A-math </a:t>
            </a:r>
            <a:br>
              <a:rPr lang="en-SG" dirty="0"/>
            </a:br>
            <a:r>
              <a:rPr lang="en-SG" dirty="0"/>
              <a:t>Simultaneous Equations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2C1-D491-4B04-8C70-3DFA79DDDE41}" type="datetime1">
              <a:rPr lang="en-SG" smtClean="0"/>
              <a:t>14/9/2021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72C819-28E2-48D7-8B39-217AA5B8E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Elimination Method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4C8B99FD-59C1-44A7-A5D4-80177B998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1643063"/>
            <a:ext cx="217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 – y = 1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0F595642-273F-4C95-8233-8A759D00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282825"/>
            <a:ext cx="219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3x + y = 9</a:t>
            </a:r>
          </a:p>
        </p:txBody>
      </p:sp>
      <p:sp>
        <p:nvSpPr>
          <p:cNvPr id="7174" name="AutoShape 6">
            <a:extLst>
              <a:ext uri="{FF2B5EF4-FFF2-40B4-BE49-F238E27FC236}">
                <a16:creationId xmlns:a16="http://schemas.microsoft.com/office/drawing/2014/main" id="{2EB5001E-D744-482F-8AD1-FF2B4A144957}"/>
              </a:ext>
            </a:extLst>
          </p:cNvPr>
          <p:cNvSpPr>
            <a:spLocks/>
          </p:cNvSpPr>
          <p:nvPr/>
        </p:nvSpPr>
        <p:spPr bwMode="auto">
          <a:xfrm>
            <a:off x="6243639" y="1370014"/>
            <a:ext cx="3381375" cy="1050925"/>
          </a:xfrm>
          <a:prstGeom prst="callout2">
            <a:avLst>
              <a:gd name="adj1" fmla="val 10875"/>
              <a:gd name="adj2" fmla="val -2255"/>
              <a:gd name="adj3" fmla="val 10875"/>
              <a:gd name="adj4" fmla="val -30421"/>
              <a:gd name="adj5" fmla="val 79458"/>
              <a:gd name="adj6" fmla="val -59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GB" altLang="en-US" sz="2400"/>
              <a:t>We have the same number of y’s in each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6822D90B-BB62-4BCD-973E-D56E47445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1989139"/>
            <a:ext cx="481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4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ED4360AD-D112-45B3-A28E-5655A92F9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9972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6920495E-6C5F-4DBC-9AF9-529D4C2AC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074988"/>
            <a:ext cx="66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5x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E67E38F0-CAF5-4892-A6AD-630646584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068638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10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8701ADEA-4EAF-4884-A407-6629FA11C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3141664"/>
            <a:ext cx="2668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000" dirty="0">
                <a:solidFill>
                  <a:srgbClr val="FF0000"/>
                </a:solidFill>
              </a:rPr>
              <a:t>Divide both sides by 5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B9F5CA52-E0D8-4278-90A2-EF16FDBF8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379571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x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49124D5A-1DBF-4D5F-925B-B9DA2072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3789363"/>
            <a:ext cx="83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2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4324E1AF-270C-49F3-80B9-3B0FA15A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0021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F11978FB-9684-4340-A614-D9CACB13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276475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703F9D8C-75D8-45AF-8A11-680E65E7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4437063"/>
            <a:ext cx="415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>
                <a:solidFill>
                  <a:srgbClr val="FF0000"/>
                </a:solidFill>
              </a:rPr>
              <a:t>Substitute x = 2 in equation A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8F88D9B5-0BAD-4706-B7C7-C0D4C74A3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437063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 x 2 – y = 1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816F06D8-DC26-4E74-AAB1-4D76246F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025" y="5084763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4 – y = 1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182176F9-BFEC-4975-987B-D0DA2D85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24500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y = 3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EDA001AA-58D6-4A9D-BB73-1D83316E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5099051"/>
            <a:ext cx="2444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Answer</a:t>
            </a:r>
          </a:p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x = 2, y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4" grpId="1" animBg="1"/>
      <p:bldP spid="7176" grpId="0"/>
      <p:bldP spid="7178" grpId="0"/>
      <p:bldP spid="7179" grpId="0"/>
      <p:bldP spid="7180" grpId="0"/>
      <p:bldP spid="7181" grpId="0"/>
      <p:bldP spid="7182" grpId="0"/>
      <p:bldP spid="7183" grpId="0"/>
      <p:bldP spid="7184" grpId="0"/>
      <p:bldP spid="7185" grpId="0"/>
      <p:bldP spid="7186" grpId="0"/>
      <p:bldP spid="7187" grpId="0"/>
      <p:bldP spid="7188" grpId="0"/>
      <p:bldP spid="71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>
            <a:extLst>
              <a:ext uri="{FF2B5EF4-FFF2-40B4-BE49-F238E27FC236}">
                <a16:creationId xmlns:a16="http://schemas.microsoft.com/office/drawing/2014/main" id="{D8E13BB1-F1B1-468B-AE06-034A0C1F0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1643063"/>
            <a:ext cx="244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5x + y = 17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FBB67B0A-3E0F-407F-B0ED-E891E254E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282825"/>
            <a:ext cx="244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3x + y = 11</a:t>
            </a:r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4C2D2F83-8E99-487A-BD7B-77541A3E5FF5}"/>
              </a:ext>
            </a:extLst>
          </p:cNvPr>
          <p:cNvSpPr>
            <a:spLocks/>
          </p:cNvSpPr>
          <p:nvPr/>
        </p:nvSpPr>
        <p:spPr bwMode="auto">
          <a:xfrm>
            <a:off x="6243639" y="1370014"/>
            <a:ext cx="3381375" cy="1050925"/>
          </a:xfrm>
          <a:prstGeom prst="callout2">
            <a:avLst>
              <a:gd name="adj1" fmla="val 10875"/>
              <a:gd name="adj2" fmla="val -2255"/>
              <a:gd name="adj3" fmla="val 10875"/>
              <a:gd name="adj4" fmla="val -30421"/>
              <a:gd name="adj5" fmla="val 79458"/>
              <a:gd name="adj6" fmla="val -59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GB" altLang="en-US" sz="2400"/>
              <a:t>We have the same number of y’s in each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C74547B3-A2B1-4E9D-82E7-19F5C00C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6" y="2420939"/>
            <a:ext cx="3895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000">
                <a:solidFill>
                  <a:srgbClr val="FF0000"/>
                </a:solidFill>
              </a:rPr>
              <a:t>If we SUBTRACT the equations, </a:t>
            </a:r>
          </a:p>
          <a:p>
            <a:pPr eaLnBrk="1" hangingPunct="1"/>
            <a:r>
              <a:rPr lang="en-GB" altLang="en-US" sz="2000">
                <a:solidFill>
                  <a:srgbClr val="FF0000"/>
                </a:solidFill>
              </a:rPr>
              <a:t>the y’s disappear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BD7230CF-B799-4613-B6AD-1EAC42843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2225675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4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8A92857F-A676-4749-A26F-A4AE4070E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9972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C65E7D88-7C7F-4076-B3F2-2A37D7C9C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074988"/>
            <a:ext cx="66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35C74580-39DA-4684-A52F-7D71F9CC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068638"/>
            <a:ext cx="83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6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2CAC5FA1-C02B-4C0E-907E-C14C3F93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3141664"/>
            <a:ext cx="2668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000">
                <a:solidFill>
                  <a:srgbClr val="FF0000"/>
                </a:solidFill>
              </a:rPr>
              <a:t>Divide both sides by 2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A22F8DFB-2A74-4932-9B65-75D0EB60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379571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x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87AC197D-435B-474D-A7A4-FCB4F357C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3789363"/>
            <a:ext cx="83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3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D4352E19-E147-49E6-A6EA-21876065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0021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1700A329-EA2B-405A-846D-085C9D929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276475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04C1E789-C52D-49DB-B1B0-33E7B28AA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4437063"/>
            <a:ext cx="415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>
                <a:solidFill>
                  <a:srgbClr val="FF0000"/>
                </a:solidFill>
              </a:rPr>
              <a:t>Substitute x = 3 in equation A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785F8C0B-0296-4A6D-A5E4-22520D946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437063"/>
            <a:ext cx="295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 x 3 + y = 17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F467007C-483E-4878-A2C4-EE63C870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50927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15 + y = 17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3F3AC15B-7B7B-40C9-82A9-B433AC9C3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24500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y = 2</a:t>
            </a:r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84E8B5ED-0F9B-4178-B118-35A7BBA73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5099051"/>
            <a:ext cx="2444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Answer</a:t>
            </a:r>
          </a:p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x = 3, y = 2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545D23B4-6BAF-49C0-A2C9-F6647932607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40401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altLang="en-US" dirty="0"/>
              <a:t>Elimination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3" grpId="1" animBg="1"/>
      <p:bldP spid="9224" grpId="0"/>
      <p:bldP spid="9224" grpId="1"/>
      <p:bldP spid="9225" grpId="0"/>
      <p:bldP spid="9227" grpId="0"/>
      <p:bldP spid="9228" grpId="0"/>
      <p:bldP spid="9229" grpId="0"/>
      <p:bldP spid="9230" grpId="0"/>
      <p:bldP spid="9231" grpId="0"/>
      <p:bldP spid="9232" grpId="0"/>
      <p:bldP spid="9233" grpId="0"/>
      <p:bldP spid="9234" grpId="0"/>
      <p:bldP spid="9235" grpId="0"/>
      <p:bldP spid="9236" grpId="0"/>
      <p:bldP spid="9237" grpId="0"/>
      <p:bldP spid="92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>
            <a:extLst>
              <a:ext uri="{FF2B5EF4-FFF2-40B4-BE49-F238E27FC236}">
                <a16:creationId xmlns:a16="http://schemas.microsoft.com/office/drawing/2014/main" id="{8C645EAC-7E53-4ED2-B993-953264D5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1643063"/>
            <a:ext cx="244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 + 3y = 9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C95FB4E5-6FBF-4C47-BB47-5D06B7C5A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282825"/>
            <a:ext cx="244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 +   y = 7</a:t>
            </a:r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909077C4-6725-443A-AF79-59E249EAD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9972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DEE1CE0C-71A5-4CA3-8D51-5B681700C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0021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02DA855D-E3B9-486F-A4E4-FEDD0F9EB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276475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B7C03516-E5C0-4A80-ABFA-2ACF71E088D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altLang="en-US" dirty="0"/>
              <a:t>Elimination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/>
      <p:bldP spid="102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>
            <a:extLst>
              <a:ext uri="{FF2B5EF4-FFF2-40B4-BE49-F238E27FC236}">
                <a16:creationId xmlns:a16="http://schemas.microsoft.com/office/drawing/2014/main" id="{8C645EAC-7E53-4ED2-B993-953264D5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1643063"/>
            <a:ext cx="244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 + 3y = 9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C95FB4E5-6FBF-4C47-BB47-5D06B7C5A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282825"/>
            <a:ext cx="244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 +   y = 7</a:t>
            </a:r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0D48A001-61F4-49D7-AE52-DEB839D0E27D}"/>
              </a:ext>
            </a:extLst>
          </p:cNvPr>
          <p:cNvSpPr>
            <a:spLocks/>
          </p:cNvSpPr>
          <p:nvPr/>
        </p:nvSpPr>
        <p:spPr bwMode="auto">
          <a:xfrm>
            <a:off x="6243639" y="1370014"/>
            <a:ext cx="3381375" cy="1050925"/>
          </a:xfrm>
          <a:prstGeom prst="callout2">
            <a:avLst>
              <a:gd name="adj1" fmla="val 10875"/>
              <a:gd name="adj2" fmla="val -2255"/>
              <a:gd name="adj3" fmla="val 10875"/>
              <a:gd name="adj4" fmla="val -42208"/>
              <a:gd name="adj5" fmla="val 40787"/>
              <a:gd name="adj6" fmla="val -83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GB" altLang="en-US" sz="2400"/>
              <a:t>We have the same number of x’s in each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E680E432-3DDD-4CA6-818C-901B61D4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492376"/>
            <a:ext cx="3825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000">
                <a:solidFill>
                  <a:srgbClr val="FF0000"/>
                </a:solidFill>
              </a:rPr>
              <a:t>If we SUBTRACT the equations,</a:t>
            </a:r>
          </a:p>
          <a:p>
            <a:pPr eaLnBrk="1" hangingPunct="1"/>
            <a:r>
              <a:rPr lang="en-GB" altLang="en-US" sz="2000">
                <a:solidFill>
                  <a:srgbClr val="FF0000"/>
                </a:solidFill>
              </a:rPr>
              <a:t>the x’s disappear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0C4DB94C-20F5-48A7-98D2-586890CD3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968" y="22225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4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909077C4-6725-443A-AF79-59E249EAD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9972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6132CB91-04A0-4737-9792-DE5F97FA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63" y="3074988"/>
            <a:ext cx="66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2y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2A8CEBAA-B38B-4905-8AAB-784D24C82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3068638"/>
            <a:ext cx="83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2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A95B8AB4-FD5A-4A61-AA55-AE1435A3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3141664"/>
            <a:ext cx="2668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000">
                <a:solidFill>
                  <a:srgbClr val="FF0000"/>
                </a:solidFill>
              </a:rPr>
              <a:t>Divide both sides by 2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EC5C7262-01FB-46CC-B1E2-68E04BB8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163" y="372268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y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7CAD7902-9764-42EA-819B-100C657D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3716338"/>
            <a:ext cx="83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1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DEE1CE0C-71A5-4CA3-8D51-5B681700C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0021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02DA855D-E3B9-486F-A4E4-FEDD0F9EB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276475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A479B211-A60F-4DA8-B200-CD22A1AC0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4437063"/>
            <a:ext cx="415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>
                <a:solidFill>
                  <a:srgbClr val="FF0000"/>
                </a:solidFill>
              </a:rPr>
              <a:t>Substitute y = 1 in equation A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54C8ADB9-67B8-43EA-8224-7C2B13DC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437063"/>
            <a:ext cx="221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 + 3 = 9</a:t>
            </a:r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A2A179F9-A8F1-4A47-9DEF-3571E0F78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50847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 = 6</a:t>
            </a:r>
          </a:p>
        </p:txBody>
      </p:sp>
      <p:sp>
        <p:nvSpPr>
          <p:cNvPr id="10261" name="Text Box 21">
            <a:extLst>
              <a:ext uri="{FF2B5EF4-FFF2-40B4-BE49-F238E27FC236}">
                <a16:creationId xmlns:a16="http://schemas.microsoft.com/office/drawing/2014/main" id="{C58AF9F1-3A6E-4220-9056-A0270BA7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5595938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x = 3</a:t>
            </a: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7F581ADF-AB4A-4DF7-B755-2FBCBE308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5099051"/>
            <a:ext cx="2444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Answer</a:t>
            </a:r>
          </a:p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x = 3, y = 1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74AED5-4D13-40E1-B6AE-11F8F7ED16F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altLang="en-US"/>
              <a:t>Elimination Method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194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47" grpId="1" animBg="1"/>
      <p:bldP spid="10248" grpId="0"/>
      <p:bldP spid="10248" grpId="1"/>
      <p:bldP spid="10249" grpId="0"/>
      <p:bldP spid="10251" grpId="0"/>
      <p:bldP spid="10252" grpId="0"/>
      <p:bldP spid="10253" grpId="0"/>
      <p:bldP spid="10254" grpId="0"/>
      <p:bldP spid="10255" grpId="0"/>
      <p:bldP spid="10256" grpId="0"/>
      <p:bldP spid="10257" grpId="0"/>
      <p:bldP spid="10258" grpId="0"/>
      <p:bldP spid="10259" grpId="0"/>
      <p:bldP spid="10260" grpId="0"/>
      <p:bldP spid="10261" grpId="0"/>
      <p:bldP spid="102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>
            <a:extLst>
              <a:ext uri="{FF2B5EF4-FFF2-40B4-BE49-F238E27FC236}">
                <a16:creationId xmlns:a16="http://schemas.microsoft.com/office/drawing/2014/main" id="{2E484C51-7F84-47FC-B499-5243C394D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1643063"/>
            <a:ext cx="258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4x - 3y = 14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575A9D3E-22D9-4F95-80D0-54F794FC3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282825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 + 3y = 16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13C0A547-E541-4D60-9675-2FC6DE02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997" y="2144714"/>
            <a:ext cx="481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4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CE7672E7-67B3-47E4-8846-9FEFF4C69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9972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5201F595-639B-4841-A768-3885C65EE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0021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EA54FB17-2CBB-41A5-BE8B-6274365E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276475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710F3781-EB32-4FC3-B4FF-BC674CF01E3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altLang="en-US"/>
              <a:t>Elimination Method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11280" grpId="0"/>
      <p:bldP spid="112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>
            <a:extLst>
              <a:ext uri="{FF2B5EF4-FFF2-40B4-BE49-F238E27FC236}">
                <a16:creationId xmlns:a16="http://schemas.microsoft.com/office/drawing/2014/main" id="{2E484C51-7F84-47FC-B499-5243C394D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1643063"/>
            <a:ext cx="258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4x - 3y = 14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575A9D3E-22D9-4F95-80D0-54F794FC3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282825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2x + 3y = 16</a:t>
            </a:r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C92A7FBC-9FDB-4322-BCDE-E377C9746E0E}"/>
              </a:ext>
            </a:extLst>
          </p:cNvPr>
          <p:cNvSpPr>
            <a:spLocks/>
          </p:cNvSpPr>
          <p:nvPr/>
        </p:nvSpPr>
        <p:spPr bwMode="auto">
          <a:xfrm>
            <a:off x="6243639" y="1370014"/>
            <a:ext cx="3381375" cy="1050925"/>
          </a:xfrm>
          <a:prstGeom prst="callout2">
            <a:avLst>
              <a:gd name="adj1" fmla="val 10875"/>
              <a:gd name="adj2" fmla="val -2255"/>
              <a:gd name="adj3" fmla="val 10875"/>
              <a:gd name="adj4" fmla="val -30236"/>
              <a:gd name="adj5" fmla="val 40787"/>
              <a:gd name="adj6" fmla="val -59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GB" altLang="en-US" sz="2400"/>
              <a:t>We have the same number of y’s in each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7E26B605-D02F-4F09-A8EC-BC906A96A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2492376"/>
            <a:ext cx="299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000">
                <a:solidFill>
                  <a:srgbClr val="FF0000"/>
                </a:solidFill>
              </a:rPr>
              <a:t>If we ADD the equations,</a:t>
            </a:r>
          </a:p>
          <a:p>
            <a:pPr eaLnBrk="1" hangingPunct="1"/>
            <a:r>
              <a:rPr lang="en-GB" altLang="en-US" sz="2000">
                <a:solidFill>
                  <a:srgbClr val="FF0000"/>
                </a:solidFill>
              </a:rPr>
              <a:t>the y’s disappear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13C0A547-E541-4D60-9675-2FC6DE02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997" y="2144714"/>
            <a:ext cx="481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4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CE7672E7-67B3-47E4-8846-9FEFF4C69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9972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94544CCF-8C8B-4544-B206-C3E5E9407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997200"/>
            <a:ext cx="66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6x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38D98C08-3D8E-4E2C-AB3D-A158A100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3068638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30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AED8C2B5-9F26-4894-A6E9-F1195C02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3141664"/>
            <a:ext cx="2668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000">
                <a:solidFill>
                  <a:srgbClr val="FF0000"/>
                </a:solidFill>
              </a:rPr>
              <a:t>Divide both sides by 6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C9E54600-2CE2-4A99-AED0-14C34E47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644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x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F7E63430-9B3E-4730-AD52-3B72B5639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3644900"/>
            <a:ext cx="83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5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5201F595-639B-4841-A768-3885C65EE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0021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EA54FB17-2CBB-41A5-BE8B-6274365E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276475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E3ABBE4B-636E-49A8-8108-FB27CC9E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4437063"/>
            <a:ext cx="415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>
                <a:solidFill>
                  <a:srgbClr val="FF0000"/>
                </a:solidFill>
              </a:rPr>
              <a:t>Substitute x = 5 in equation A</a:t>
            </a:r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6F0B17F9-5BDA-4C42-89AE-AF4ACF96C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437063"/>
            <a:ext cx="271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20 – 3y = 14</a:t>
            </a:r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AE7765C1-6E3F-44AC-A124-26BD69C6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50847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3y = 6</a:t>
            </a:r>
          </a:p>
        </p:txBody>
      </p:sp>
      <p:sp>
        <p:nvSpPr>
          <p:cNvPr id="11285" name="Text Box 21">
            <a:extLst>
              <a:ext uri="{FF2B5EF4-FFF2-40B4-BE49-F238E27FC236}">
                <a16:creationId xmlns:a16="http://schemas.microsoft.com/office/drawing/2014/main" id="{0C11BB91-234D-4BCE-A509-623F77678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5595938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y = 2</a:t>
            </a:r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E5763290-9879-4C81-B70F-CA3AC8F5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5099051"/>
            <a:ext cx="2444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Answer</a:t>
            </a:r>
          </a:p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x = 5, y = 2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77889E1-6698-4868-A1D7-FC206B06A10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altLang="en-US"/>
              <a:t>Elimination Method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0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1" grpId="1" animBg="1"/>
      <p:bldP spid="11272" grpId="0"/>
      <p:bldP spid="11272" grpId="1"/>
      <p:bldP spid="11273" grpId="0"/>
      <p:bldP spid="11275" grpId="0"/>
      <p:bldP spid="11276" grpId="0"/>
      <p:bldP spid="11277" grpId="0"/>
      <p:bldP spid="11278" grpId="0"/>
      <p:bldP spid="11279" grpId="0"/>
      <p:bldP spid="11280" grpId="0"/>
      <p:bldP spid="11281" grpId="0"/>
      <p:bldP spid="11282" grpId="0"/>
      <p:bldP spid="11283" grpId="0"/>
      <p:bldP spid="11284" grpId="0"/>
      <p:bldP spid="11285" grpId="0"/>
      <p:bldP spid="112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01D7AC-9F1B-4D14-8DDF-63190F483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2845" y="615156"/>
            <a:ext cx="7343775" cy="846138"/>
          </a:xfrm>
        </p:spPr>
        <p:txBody>
          <a:bodyPr/>
          <a:lstStyle/>
          <a:p>
            <a:r>
              <a:rPr lang="en-GB" altLang="en-US" sz="2800" dirty="0"/>
              <a:t>What if NOT same number of x’s or y’s?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968594FA-C646-4BCA-A038-800B470D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924050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5x + 2y = 17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68E6562E-9486-486C-9913-ADE41151F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347788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3x +   y = 10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520979C1-1DB2-4141-B67B-085754B39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3005138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6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37DC399C-98F7-47C2-924D-B62B2308D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40767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E1C31018-4218-443B-B52C-AB40A4E5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395128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x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02049D87-48CE-49F1-914C-D4F1731F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4011613"/>
            <a:ext cx="83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3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FD2DEB55-4E39-4B1F-9EA5-1047E6BC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4508500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In B</a:t>
            </a: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DFFE6989-D13F-4B70-8B5F-31CF77F6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3335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9023449C-092F-4C91-8154-9AC067D71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90976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1CC12288-1D43-4391-9F73-6F6527BE3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508500"/>
            <a:ext cx="320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 x 3 + 2y = 17</a:t>
            </a: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0E8AABAA-F893-4806-A7BC-A42108CC9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084763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15 + 2y = 17</a:t>
            </a: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DB1F1C10-1B0A-4AFE-92E0-950E7CEBA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5734050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y = 1</a:t>
            </a:r>
          </a:p>
        </p:txBody>
      </p:sp>
      <p:sp>
        <p:nvSpPr>
          <p:cNvPr id="19478" name="Text Box 22">
            <a:extLst>
              <a:ext uri="{FF2B5EF4-FFF2-40B4-BE49-F238E27FC236}">
                <a16:creationId xmlns:a16="http://schemas.microsoft.com/office/drawing/2014/main" id="{A2D16CAD-E951-4EE0-BF0D-80121DEB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941889"/>
            <a:ext cx="2444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Answer</a:t>
            </a:r>
          </a:p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x = 3, y = 1</a:t>
            </a:r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13A4404C-EE2B-4728-A8BE-D21B176D3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1412876"/>
            <a:ext cx="36964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 b="1">
                <a:solidFill>
                  <a:srgbClr val="FF0000"/>
                </a:solidFill>
              </a:rPr>
              <a:t>If we multiply A by 2 we </a:t>
            </a:r>
          </a:p>
          <a:p>
            <a:pPr eaLnBrk="1" hangingPunct="1"/>
            <a:r>
              <a:rPr lang="en-GB" altLang="en-US" sz="2400" b="1">
                <a:solidFill>
                  <a:srgbClr val="FF0000"/>
                </a:solidFill>
              </a:rPr>
              <a:t>get 2y in each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914BF514-FC6D-449F-9EA3-6A406A7D7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3355975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5x + 2y = 17</a:t>
            </a: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6A61C997-947F-45F4-8901-2864BBBB1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781300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6x + 2y = 20</a:t>
            </a:r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18658CD6-5BE0-4CC9-9F4E-E963D8FC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355975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BA631EC5-F798-47B3-B956-149B9CC30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651125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" dur="2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7" grpId="0"/>
      <p:bldP spid="19468" grpId="0"/>
      <p:bldP spid="19470" grpId="0"/>
      <p:bldP spid="19472" grpId="0"/>
      <p:bldP spid="19473" grpId="0"/>
      <p:bldP spid="19475" grpId="0"/>
      <p:bldP spid="19476" grpId="0"/>
      <p:bldP spid="19477" grpId="0"/>
      <p:bldP spid="19478" grpId="0"/>
      <p:bldP spid="19479" grpId="0"/>
      <p:bldP spid="19479" grpId="1"/>
      <p:bldP spid="19480" grpId="0"/>
      <p:bldP spid="19481" grpId="0"/>
      <p:bldP spid="19482" grpId="0"/>
      <p:bldP spid="194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>
            <a:extLst>
              <a:ext uri="{FF2B5EF4-FFF2-40B4-BE49-F238E27FC236}">
                <a16:creationId xmlns:a16="http://schemas.microsoft.com/office/drawing/2014/main" id="{EE32BFFC-0134-4483-91D1-DB7FE5E0D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498600"/>
            <a:ext cx="282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3x +  6y = 21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F2833083-EC30-4C71-9307-0BD30613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922338"/>
            <a:ext cx="258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4x  -  2y = 8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ED17B06C-7AEB-4C02-9B9D-2F47C1115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2854326"/>
            <a:ext cx="6286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60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D2956166-7D2D-4AC6-96D7-842298E64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36449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9C4B5FF7-73C8-411E-9664-040B3E97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665538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15x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E623F9A7-1D50-4D96-9525-E84B8F25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3665538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45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3F51CB9D-A51D-4C0A-BBBF-A261FE34E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4724400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In B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915C72C7-11AF-4438-AAE0-67469442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90805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32570414-0112-40CE-BD62-79076006A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8431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FEF5267F-2DDC-468D-9C4E-EBD1B3234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4724400"/>
            <a:ext cx="320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 x 3 + 6y = 21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9C762322-D7FF-45A6-9D87-E12EB52BD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5300663"/>
            <a:ext cx="1695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6y = 12</a:t>
            </a: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891D4BEB-757E-48B9-A6CE-688908021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5949950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y = 2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D24A7388-5881-4276-826A-06076F56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941889"/>
            <a:ext cx="2444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Answer</a:t>
            </a:r>
          </a:p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x = 3, y = 2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7FC0E545-4CE0-4066-82E4-7128CDF50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1412876"/>
            <a:ext cx="36964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 b="1">
                <a:solidFill>
                  <a:srgbClr val="FF0000"/>
                </a:solidFill>
              </a:rPr>
              <a:t>If we multiply A by 3 we </a:t>
            </a:r>
          </a:p>
          <a:p>
            <a:pPr eaLnBrk="1" hangingPunct="1"/>
            <a:r>
              <a:rPr lang="en-GB" altLang="en-US" sz="2400" b="1">
                <a:solidFill>
                  <a:srgbClr val="FF0000"/>
                </a:solidFill>
              </a:rPr>
              <a:t>get 6y in each</a:t>
            </a: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069BFDCB-6EEF-4379-BB20-27BAA046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3009900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3x + 6y = 21</a:t>
            </a:r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DCCAD6B7-B28F-43B5-9BA1-66C3277F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2435225"/>
            <a:ext cx="2838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12x - 6y = 24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EFC55BF3-41AF-4098-9D78-490E06FF1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0099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FE78827D-76F7-48CF-BD92-3ADEA8E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30505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F6B9748E-3A03-4663-9D68-4E3B8FFBB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4149725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x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" dur="2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3" grpId="0"/>
      <p:bldP spid="21514" grpId="0"/>
      <p:bldP spid="21515" grpId="0"/>
      <p:bldP spid="21516" grpId="0"/>
      <p:bldP spid="21517" grpId="0"/>
      <p:bldP spid="21518" grpId="0"/>
      <p:bldP spid="21519" grpId="0"/>
      <p:bldP spid="21520" grpId="0"/>
      <p:bldP spid="21521" grpId="0"/>
      <p:bldP spid="21522" grpId="0"/>
      <p:bldP spid="21522" grpId="1"/>
      <p:bldP spid="21523" grpId="0"/>
      <p:bldP spid="21524" grpId="0"/>
      <p:bldP spid="21525" grpId="0"/>
      <p:bldP spid="21526" grpId="0"/>
      <p:bldP spid="215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>
            <a:extLst>
              <a:ext uri="{FF2B5EF4-FFF2-40B4-BE49-F238E27FC236}">
                <a16:creationId xmlns:a16="http://schemas.microsoft.com/office/drawing/2014/main" id="{A8A0310C-24CC-4389-9F1E-9FFAF3A29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268413"/>
            <a:ext cx="282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3x +  7y = 26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A15589BA-3F1D-43C8-A5E9-64DC2643B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844675"/>
            <a:ext cx="282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5x  + 2y = 24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DA34100E-0110-449C-A227-7AA4E387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2565401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6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1E026546-F6A0-48C7-95A0-5FE4FE385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36449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D1810613-8142-4B1D-BDB6-3B341452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18903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95B28C1A-BD5E-4889-B1F1-AC5108779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7653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2744C844-6E6C-4EB3-A3BB-551C1A61B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2427288"/>
            <a:ext cx="346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15x + 35y = 130</a:t>
            </a: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221ED9DD-3B68-44E2-A286-BFE852C1F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2997200"/>
            <a:ext cx="320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15x +   6y = 72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3E8E836C-182D-4B25-8BE1-4CA61D52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997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D0615B47-DF36-45DE-8D6E-7A83329F6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242728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40" grpId="0"/>
      <p:bldP spid="22541" grpId="0"/>
      <p:bldP spid="22547" grpId="0"/>
      <p:bldP spid="22548" grpId="0"/>
      <p:bldP spid="22549" grpId="0"/>
      <p:bldP spid="225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>
            <a:extLst>
              <a:ext uri="{FF2B5EF4-FFF2-40B4-BE49-F238E27FC236}">
                <a16:creationId xmlns:a16="http://schemas.microsoft.com/office/drawing/2014/main" id="{A8A0310C-24CC-4389-9F1E-9FFAF3A29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268413"/>
            <a:ext cx="282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3x +  7y = 26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A15589BA-3F1D-43C8-A5E9-64DC2643B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844675"/>
            <a:ext cx="282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5x  + 2y = 24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DA34100E-0110-449C-A227-7AA4E387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2565401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6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1E026546-F6A0-48C7-95A0-5FE4FE385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36449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E6F7D38E-4DA0-46AD-9388-8DAE3583C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3716338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/>
              <a:t>29y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EA25A441-9860-4017-9C23-7CDE65CB3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3665538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/>
              <a:t>= 58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44CA0BFD-A90C-444E-AEE9-8FBBEBF0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4724400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/>
              <a:t>In B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D1810613-8142-4B1D-BDB6-3B341452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18903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95B28C1A-BD5E-4889-B1F1-AC5108779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7653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EF8D0838-1E44-4982-83D6-AD2F5214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4724400"/>
            <a:ext cx="333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/>
              <a:t>5x + 2 x 2  = 24</a:t>
            </a:r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EEDE046A-0B64-4A13-8C20-81C5C57D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5300663"/>
            <a:ext cx="1695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/>
              <a:t>5x = 20</a:t>
            </a: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F262C59D-B86E-4898-9F79-77BBAAFF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5949950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/>
              <a:t>x = 4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EA4A3736-8B87-45AB-8C8F-06475CB81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941889"/>
            <a:ext cx="2444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>
                <a:solidFill>
                  <a:srgbClr val="000066"/>
                </a:solidFill>
              </a:rPr>
              <a:t>Answer</a:t>
            </a:r>
          </a:p>
          <a:p>
            <a:pPr eaLnBrk="1" hangingPunct="1"/>
            <a:r>
              <a:rPr lang="en-GB" altLang="en-US" sz="3600" dirty="0">
                <a:solidFill>
                  <a:srgbClr val="000066"/>
                </a:solidFill>
              </a:rPr>
              <a:t>x = 4, y = 2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3C4B5CB1-D454-4C34-8B79-833DC9B4F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743076"/>
            <a:ext cx="38166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 b="1" dirty="0">
                <a:solidFill>
                  <a:srgbClr val="FF0000"/>
                </a:solidFill>
              </a:rPr>
              <a:t>Multiply A by 5 &amp; B by 3, </a:t>
            </a:r>
          </a:p>
          <a:p>
            <a:pPr eaLnBrk="1" hangingPunct="1"/>
            <a:r>
              <a:rPr lang="en-GB" altLang="en-US" sz="2400" b="1" dirty="0">
                <a:solidFill>
                  <a:srgbClr val="FF0000"/>
                </a:solidFill>
              </a:rPr>
              <a:t>we get 15x in each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2744C844-6E6C-4EB3-A3BB-551C1A61B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2427288"/>
            <a:ext cx="346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15x + 35y = 130</a:t>
            </a: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221ED9DD-3B68-44E2-A286-BFE852C1F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2997200"/>
            <a:ext cx="320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15x +   6y = 72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3E8E836C-182D-4B25-8BE1-4CA61D52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997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D0615B47-DF36-45DE-8D6E-7A83329F6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242728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480C4A28-29A4-4C35-BFAE-BECE8F04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4149725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/>
              <a:t>y = 2</a:t>
            </a: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49EF170A-9002-423A-A0D2-613A69E81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3357564"/>
            <a:ext cx="39192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 b="1" dirty="0">
                <a:solidFill>
                  <a:srgbClr val="FF0000"/>
                </a:solidFill>
              </a:rPr>
              <a:t>Could multiply A by 2 &amp; B</a:t>
            </a:r>
          </a:p>
          <a:p>
            <a:pPr eaLnBrk="1" hangingPunct="1"/>
            <a:r>
              <a:rPr lang="en-GB" altLang="en-US" sz="2400" b="1" dirty="0">
                <a:solidFill>
                  <a:srgbClr val="FF0000"/>
                </a:solidFill>
              </a:rPr>
              <a:t>by 7 to get 14y in each</a:t>
            </a:r>
          </a:p>
        </p:txBody>
      </p:sp>
    </p:spTree>
    <p:extLst>
      <p:ext uri="{BB962C8B-B14F-4D97-AF65-F5344CB8AC3E}">
        <p14:creationId xmlns:p14="http://schemas.microsoft.com/office/powerpoint/2010/main" val="356966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" dur="2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37" grpId="0"/>
      <p:bldP spid="22538" grpId="0"/>
      <p:bldP spid="22539" grpId="0"/>
      <p:bldP spid="22540" grpId="0"/>
      <p:bldP spid="22541" grpId="0"/>
      <p:bldP spid="22542" grpId="0"/>
      <p:bldP spid="22543" grpId="0"/>
      <p:bldP spid="22544" grpId="0"/>
      <p:bldP spid="22545" grpId="0"/>
      <p:bldP spid="22546" grpId="0"/>
      <p:bldP spid="22546" grpId="1"/>
      <p:bldP spid="22547" grpId="0"/>
      <p:bldP spid="22548" grpId="0"/>
      <p:bldP spid="22549" grpId="0"/>
      <p:bldP spid="22550" grpId="0"/>
      <p:bldP spid="22551" grpId="0"/>
      <p:bldP spid="225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5185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BF4-4AF5-4425-9E6E-DF187B46E721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>
            <a:extLst>
              <a:ext uri="{FF2B5EF4-FFF2-40B4-BE49-F238E27FC236}">
                <a16:creationId xmlns:a16="http://schemas.microsoft.com/office/drawing/2014/main" id="{0667C0A4-5824-4E39-9508-0B4D47DB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268413"/>
            <a:ext cx="258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 dirty="0"/>
              <a:t>3x  -  2y = 7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75F71EB6-6434-4442-9F34-5D465CF01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844675"/>
            <a:ext cx="282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5x  + 3y = 37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40D9448D-7CA4-4C33-8525-78B2E3DFD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2775013"/>
            <a:ext cx="6286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6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8C52B9FD-C098-4B71-B71A-8288193CE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36449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B32B8E10-397C-4B79-B1F6-441990122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18903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665F8A6D-0D3A-4C97-8D50-23CE7CBC5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7653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440A222E-EA87-4AFA-B554-5693872E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2427288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9x – 6y = 21</a:t>
            </a: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9D67B0A5-828F-4B95-B492-7A44DD5E0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2997200"/>
            <a:ext cx="307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10x +  6y = 74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B03B2BC0-5D95-47F9-844F-DF8D1BD7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997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E6901172-B4B1-4C9C-9C94-7C852039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242728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4" grpId="0"/>
      <p:bldP spid="23565" grpId="0"/>
      <p:bldP spid="23571" grpId="0"/>
      <p:bldP spid="23572" grpId="0"/>
      <p:bldP spid="23573" grpId="0"/>
      <p:bldP spid="235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>
            <a:extLst>
              <a:ext uri="{FF2B5EF4-FFF2-40B4-BE49-F238E27FC236}">
                <a16:creationId xmlns:a16="http://schemas.microsoft.com/office/drawing/2014/main" id="{0667C0A4-5824-4E39-9508-0B4D47DB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268413"/>
            <a:ext cx="258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3x  -  2y = 7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75F71EB6-6434-4442-9F34-5D465CF01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844675"/>
            <a:ext cx="282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5x  + 3y = 37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40D9448D-7CA4-4C33-8525-78B2E3DFD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2775013"/>
            <a:ext cx="6286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6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8C52B9FD-C098-4B71-B71A-8288193CE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36449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F03266BF-45C4-466E-AAA0-BF39CFE82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716338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19x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269AB50E-3EF0-47EF-84A9-78E09E6DC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3665538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= 95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B6FFC4C0-7A0E-4BFA-BDA7-7BC154F4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4724400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In B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B32B8E10-397C-4B79-B1F6-441990122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18903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665F8A6D-0D3A-4C97-8D50-23CE7CBC5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7653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4E5F2381-CDA0-4667-AB82-A594B7D6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4724400"/>
            <a:ext cx="333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5 x 5 + 3y  = 37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DBD412F0-41C0-435D-AE29-2B3A27E1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5300663"/>
            <a:ext cx="1695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3y = 12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0B25501F-E0F8-45E6-9097-BCF7B7CFE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5949950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y = 4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9F23D7C4-F3B0-4DB1-9EB7-67F3CEEFC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941889"/>
            <a:ext cx="2444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Answer</a:t>
            </a:r>
          </a:p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x = 5, y = 4</a:t>
            </a: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EBF35CEA-0F4D-49AD-BD29-7AE175F6A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743076"/>
            <a:ext cx="38166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 b="1">
                <a:solidFill>
                  <a:srgbClr val="FF0000"/>
                </a:solidFill>
              </a:rPr>
              <a:t>Multiply A by 3 &amp; B by 2, </a:t>
            </a:r>
          </a:p>
          <a:p>
            <a:pPr eaLnBrk="1" hangingPunct="1"/>
            <a:r>
              <a:rPr lang="en-GB" altLang="en-US" sz="2400" b="1">
                <a:solidFill>
                  <a:srgbClr val="FF0000"/>
                </a:solidFill>
              </a:rPr>
              <a:t>we get +6y &amp; -6y</a:t>
            </a: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440A222E-EA87-4AFA-B554-5693872E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2427288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9x – 6y = 21</a:t>
            </a: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9D67B0A5-828F-4B95-B492-7A44DD5E0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2997200"/>
            <a:ext cx="307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10x +  6y = 74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B03B2BC0-5D95-47F9-844F-DF8D1BD7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997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E6901172-B4B1-4C9C-9C94-7C852039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242728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D60D86C5-5E18-4237-BED3-BF69C247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4149725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3600"/>
              <a:t>x = 5</a:t>
            </a: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47939B23-A4AB-4146-BD0F-B1F38560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3357564"/>
            <a:ext cx="39192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sz="2400" b="1">
                <a:solidFill>
                  <a:srgbClr val="FF0000"/>
                </a:solidFill>
              </a:rPr>
              <a:t>Could multiply A by 5 &amp; B</a:t>
            </a:r>
          </a:p>
          <a:p>
            <a:pPr eaLnBrk="1" hangingPunct="1"/>
            <a:r>
              <a:rPr lang="en-GB" altLang="en-US" sz="2400" b="1">
                <a:solidFill>
                  <a:srgbClr val="FF0000"/>
                </a:solidFill>
              </a:rPr>
              <a:t>by 3 to get 15x in each</a:t>
            </a:r>
          </a:p>
        </p:txBody>
      </p:sp>
    </p:spTree>
    <p:extLst>
      <p:ext uri="{BB962C8B-B14F-4D97-AF65-F5344CB8AC3E}">
        <p14:creationId xmlns:p14="http://schemas.microsoft.com/office/powerpoint/2010/main" val="37063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" dur="2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1" grpId="0"/>
      <p:bldP spid="23562" grpId="0"/>
      <p:bldP spid="23563" grpId="0"/>
      <p:bldP spid="23564" grpId="0"/>
      <p:bldP spid="23565" grpId="0"/>
      <p:bldP spid="23566" grpId="0"/>
      <p:bldP spid="23567" grpId="0"/>
      <p:bldP spid="23568" grpId="0"/>
      <p:bldP spid="23569" grpId="0"/>
      <p:bldP spid="23570" grpId="0"/>
      <p:bldP spid="23570" grpId="1"/>
      <p:bldP spid="23571" grpId="0"/>
      <p:bldP spid="23572" grpId="0"/>
      <p:bldP spid="23573" grpId="0"/>
      <p:bldP spid="23574" grpId="0"/>
      <p:bldP spid="23575" grpId="0"/>
      <p:bldP spid="235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A1E5-1015-483F-A5F6-385D131E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Substitution method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EBF28-954A-44D9-8B1F-DB370B495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Solve the following simultaneous equations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SG" dirty="0"/>
                  <a:t> –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SG" dirty="0"/>
                  <a:t> – (2)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EBF28-954A-44D9-8B1F-DB370B495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5917-983B-4D57-BA2E-7E89B0FF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9386-863A-4626-A122-35FC015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5096-F18B-4D0D-BF2A-352B4EBC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686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A1E5-1015-483F-A5F6-385D131E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Substitution method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EBF28-954A-44D9-8B1F-DB370B495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 fontScale="92500" lnSpcReduction="10000"/>
              </a:bodyPr>
              <a:lstStyle/>
              <a:p>
                <a:r>
                  <a:rPr lang="en-SG" dirty="0"/>
                  <a:t>Solve the following simultaneous equations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SG" dirty="0"/>
                  <a:t> –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SG" dirty="0"/>
                  <a:t> – (2)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Solution 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⇒2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−3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SG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=−1+ 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0" indent="0">
                  <a:buNone/>
                </a:pPr>
                <a:r>
                  <a:rPr lang="en-SG" dirty="0"/>
                  <a:t>Sub x into 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−4+6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⇒7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SG" dirty="0"/>
                  <a:t> , So what is x 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EBF28-954A-44D9-8B1F-DB370B495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5917-983B-4D57-BA2E-7E89B0FF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9386-863A-4626-A122-35FC015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5096-F18B-4D0D-BF2A-352B4EBC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939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DD95-66DC-4AEC-86DB-B605289D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28F4-BDC1-49BF-ADBA-B70C7C36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Remember that all the given examples, all the x and y are linear (only have power of 1 like x and y)</a:t>
            </a:r>
          </a:p>
          <a:p>
            <a:r>
              <a:rPr lang="en-SG" dirty="0"/>
              <a:t>In fact, its pretty common to have x and y raised to the power of n like y</a:t>
            </a:r>
            <a:r>
              <a:rPr lang="en-SG" baseline="30000" dirty="0"/>
              <a:t>2</a:t>
            </a:r>
            <a:r>
              <a:rPr lang="en-SG" dirty="0"/>
              <a:t>, x</a:t>
            </a:r>
            <a:r>
              <a:rPr lang="en-SG" baseline="30000" dirty="0"/>
              <a:t>2</a:t>
            </a:r>
          </a:p>
          <a:p>
            <a:r>
              <a:rPr lang="en-SG" dirty="0"/>
              <a:t>In this case, it’s much better to use the substitution model to solve the equation, which you will do in the following exercises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0798-8CA5-4DBC-A3F7-1E1FFE96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48C1-5DA2-4C88-BFED-FBFD3772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BA91-73EA-454A-8718-213857C7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30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A1E5-1015-483F-A5F6-385D131E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EBF28-954A-44D9-8B1F-DB370B495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Solve the following equations :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+3, 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=13+2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SG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=−17,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=−4 </m:t>
                    </m:r>
                  </m:oMath>
                </a14:m>
                <a:r>
                  <a:rPr lang="en-SG" dirty="0"/>
                  <a:t>, Remember your factorization technique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=5, 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−29=0</m:t>
                    </m:r>
                  </m:oMath>
                </a14:m>
                <a:endParaRPr lang="en-SG" dirty="0"/>
              </a:p>
              <a:p>
                <a:pPr marL="514350" indent="-514350">
                  <a:buAutoNum type="arabicPeriod"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EBF28-954A-44D9-8B1F-DB370B495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5917-983B-4D57-BA2E-7E89B0FF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9386-863A-4626-A122-35FC015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5096-F18B-4D0D-BF2A-352B4EBC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2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7971-25A4-438C-B44A-E6E8AA38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64841-8EBE-4487-8242-FE228EF0E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SG" dirty="0"/>
                  <a:t>Before coming to class, it’s good if you can review on how to factorization of quadratic equation (meaning how to separate for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SG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 i="1" dirty="0"/>
                  <a:t> </a:t>
                </a:r>
                <a:r>
                  <a:rPr lang="en-SG" dirty="0"/>
                  <a:t>I attach some of the picture for references for you to review </a:t>
                </a:r>
                <a:endParaRPr lang="en-SG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64841-8EBE-4487-8242-FE228EF0E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96E5-3FA7-4990-945A-6C685E29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3F05-342A-4563-9E82-10E0029B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6D71-A1B1-46E5-8B5F-AF36DE5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786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6CCE6-AF62-4B37-8EE0-3182BD6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SG" sz="4600"/>
              <a:t>Factorization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3F281-08FF-42BA-BC60-A6190ADD0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699326" cy="3410712"/>
              </a:xfrm>
            </p:spPr>
            <p:txBody>
              <a:bodyPr anchor="t">
                <a:normAutofit fontScale="92500"/>
              </a:bodyPr>
              <a:lstStyle/>
              <a:p>
                <a:r>
                  <a:rPr lang="en-SG" sz="2200" dirty="0"/>
                  <a:t>If the quadratic equation is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SG" sz="2200" dirty="0"/>
              </a:p>
              <a:p>
                <a:r>
                  <a:rPr lang="en-SG" sz="2200" dirty="0"/>
                  <a:t>The way is, find two numbers (m and n) such that m * n = c , and m + n = b</a:t>
                </a:r>
              </a:p>
              <a:p>
                <a:r>
                  <a:rPr lang="en-SG" sz="2200" dirty="0"/>
                  <a:t>In this case, </a:t>
                </a:r>
                <a:r>
                  <a:rPr lang="en-SG" sz="2200" dirty="0" err="1"/>
                  <a:t>mn</a:t>
                </a:r>
                <a:r>
                  <a:rPr lang="en-SG" sz="2200" dirty="0"/>
                  <a:t> = -4 and m + n = 3, the two numbers are 4 and -1 </a:t>
                </a:r>
              </a:p>
              <a:p>
                <a:r>
                  <a:rPr lang="en-SG" sz="2200" dirty="0"/>
                  <a:t>So the factors are (x + 4) and (x – 1)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3F281-08FF-42BA-BC60-A6190ADD0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699326" cy="3410712"/>
              </a:xfrm>
              <a:blipFill>
                <a:blip r:embed="rId2"/>
                <a:stretch>
                  <a:fillRect l="-1485" t="-1789" r="-37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124100B-3237-458A-B9A7-8A55858C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80217"/>
            <a:ext cx="6903720" cy="42975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73E4-F869-4141-B488-762444CE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571C02-29BE-4DBA-80B8-BB8C37D10079}" type="datetime1">
              <a:rPr lang="en-SG" smtClean="0"/>
              <a:pPr>
                <a:spcAft>
                  <a:spcPts val="600"/>
                </a:spcAft>
              </a:pPr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050B-DA2C-4AE8-BC44-B0C74539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/>
              <a:t>SJL/AMath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EF19-2B86-45EB-AD1C-AEF5676D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9AAEA-7081-4BCC-A862-1D5154AE1B90}" type="slidenum">
              <a:rPr lang="en-SG" smtClean="0"/>
              <a:pPr>
                <a:spcAft>
                  <a:spcPts val="600"/>
                </a:spcAft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8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2EEF-44BC-4699-BCCD-30DD2FC2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6556-59EF-49E4-86C2-303CD05E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Simultaneous equations are just a bunch of equations where they all must hold true </a:t>
            </a:r>
          </a:p>
          <a:p>
            <a:pPr lvl="1"/>
            <a:r>
              <a:rPr lang="en-SG" dirty="0"/>
              <a:t>For example x + y = 2, x – y = 3</a:t>
            </a:r>
          </a:p>
          <a:p>
            <a:pPr lvl="1"/>
            <a:r>
              <a:rPr lang="en-SG" dirty="0"/>
              <a:t>To solve these two equations, the x and y must satisfy both conditions</a:t>
            </a:r>
          </a:p>
          <a:p>
            <a:pPr lvl="1"/>
            <a:r>
              <a:rPr lang="en-SG" dirty="0"/>
              <a:t>This called </a:t>
            </a:r>
            <a:r>
              <a:rPr lang="en-SG" i="1" dirty="0"/>
              <a:t>simultaneous</a:t>
            </a:r>
            <a:r>
              <a:rPr lang="en-SG" dirty="0"/>
              <a:t> equations (they must be simultaneously true)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3A28C-F50C-4BA4-8561-62551043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9927-F8F5-4A11-BD30-2AD4527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8C00-F6B2-4409-984D-ACA646B7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  <p:pic>
        <p:nvPicPr>
          <p:cNvPr id="2050" name="Picture 2" descr="Solving Simultaneous Equations: The Substitution Method and the Addition  Method | Algebra Reference | Electronics Textbook">
            <a:extLst>
              <a:ext uri="{FF2B5EF4-FFF2-40B4-BE49-F238E27FC236}">
                <a16:creationId xmlns:a16="http://schemas.microsoft.com/office/drawing/2014/main" id="{6B24C92C-DD54-4EE9-A85B-2D38BBA0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01294"/>
            <a:ext cx="3107924" cy="19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5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5A6B-7A84-4C74-9417-33C0F57D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8EB5-F0AF-4C52-9C9C-E6B5620F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In fact, in real life, its almost impossible for you to model a stuff merely with a single variable without a set of equations </a:t>
            </a:r>
          </a:p>
          <a:p>
            <a:pPr lvl="1"/>
            <a:r>
              <a:rPr lang="en-SG" dirty="0"/>
              <a:t>For example, lets say a factory in a car can only produce 100 vehicles (including cars and motorcycle)</a:t>
            </a:r>
          </a:p>
          <a:p>
            <a:pPr lvl="1"/>
            <a:r>
              <a:rPr lang="en-SG" dirty="0"/>
              <a:t>Let C be cars, and M be motorcycle </a:t>
            </a:r>
          </a:p>
          <a:p>
            <a:pPr lvl="1"/>
            <a:r>
              <a:rPr lang="en-SG" dirty="0"/>
              <a:t>Then C + M = 100</a:t>
            </a:r>
          </a:p>
          <a:p>
            <a:pPr lvl="1"/>
            <a:r>
              <a:rPr lang="en-SG" dirty="0"/>
              <a:t>but we want the difference between cars and motorcycle be 10 </a:t>
            </a:r>
          </a:p>
          <a:p>
            <a:pPr lvl="1"/>
            <a:r>
              <a:rPr lang="en-SG" dirty="0"/>
              <a:t>C – M = 10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6F1D-DF04-4A5C-8CC7-04FD29FD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59D2-F3A3-40F3-A257-23D19B63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BC7A-7803-435C-9547-BD860F8C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26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6B3D-DFDA-4784-8FA6-DA86560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Simultaneous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6D6A4-C6CD-4C16-8061-3A0EA9171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If we have an equation like this with just 1 variable, we can solve it pretty easily</a:t>
                </a:r>
              </a:p>
              <a:p>
                <a:r>
                  <a:rPr lang="en-SG" dirty="0"/>
                  <a:t>For example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+2=8</m:t>
                    </m:r>
                  </m:oMath>
                </a14:m>
                <a:r>
                  <a:rPr lang="en-SG" dirty="0"/>
                  <a:t>, What is x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=8 −2=6</m:t>
                      </m:r>
                    </m:oMath>
                  </m:oMathPara>
                </a14:m>
                <a:endParaRPr lang="en-SG" dirty="0"/>
              </a:p>
              <a:p>
                <a:r>
                  <a:rPr lang="en-SG" dirty="0"/>
                  <a:t>This is pretty easy!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6D6A4-C6CD-4C16-8061-3A0EA9171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FE8F-8460-4481-AD61-97CF910B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F46C-A0F0-42DF-96E2-9B5678B5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0012-2BB5-414C-B594-DE582002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2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6B3D-DFDA-4784-8FA6-DA86560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Simultaneous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6D6A4-C6CD-4C16-8061-3A0EA9171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But what happens if we have more than 1 variable, for example consider this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r>
                  <a:rPr lang="en-SG" dirty="0"/>
                  <a:t>What is x and y ?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 dirty="0"/>
                  <a:t>x = 1, y = 4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 dirty="0"/>
                  <a:t>x = 2, y = 3,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 dirty="0"/>
                  <a:t>Etc, all of them are equally valid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6D6A4-C6CD-4C16-8061-3A0EA9171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FE8F-8460-4481-AD61-97CF910B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F46C-A0F0-42DF-96E2-9B5678B5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0012-2BB5-414C-B594-DE582002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4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6084-93EA-4FBA-937E-1DB88B88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Simultaneous equations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7DB3-5A77-4150-966D-32CD3A6D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Therefore, the purpose of having a lot of equations, is to solve all of them to give us the exact value</a:t>
            </a:r>
          </a:p>
          <a:p>
            <a:r>
              <a:rPr lang="en-SG" dirty="0"/>
              <a:t>In general, the rule of thumb is if you have </a:t>
            </a:r>
            <a:r>
              <a:rPr lang="en-SG" b="1" dirty="0"/>
              <a:t>n</a:t>
            </a:r>
            <a:r>
              <a:rPr lang="en-SG" dirty="0"/>
              <a:t> variables, you should have </a:t>
            </a:r>
            <a:r>
              <a:rPr lang="en-SG" b="1" dirty="0"/>
              <a:t>at least n </a:t>
            </a:r>
            <a:r>
              <a:rPr lang="en-SG" dirty="0"/>
              <a:t>equations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9883-3F6A-4C40-AF8C-9230BD3E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848B-4762-4175-A9ED-2F445E1F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95B7-3940-4BC4-860C-7EA13306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419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1384</Words>
  <Application>Microsoft Office PowerPoint</Application>
  <PresentationFormat>Widescreen</PresentationFormat>
  <Paragraphs>305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Office Theme</vt:lpstr>
      <vt:lpstr>A-math  Simultaneous Equations </vt:lpstr>
      <vt:lpstr>Table of Contents </vt:lpstr>
      <vt:lpstr>Review </vt:lpstr>
      <vt:lpstr>Factorization</vt:lpstr>
      <vt:lpstr>Motivation</vt:lpstr>
      <vt:lpstr>Motivation</vt:lpstr>
      <vt:lpstr>Simultaneous Equation</vt:lpstr>
      <vt:lpstr>Simultaneous Equation</vt:lpstr>
      <vt:lpstr>Simultaneous equations </vt:lpstr>
      <vt:lpstr>Elimination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NOT same number of x’s or y’s?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Substitution method </vt:lpstr>
      <vt:lpstr>Substitution method </vt:lpstr>
      <vt:lpstr>Notes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12</cp:revision>
  <dcterms:created xsi:type="dcterms:W3CDTF">2021-08-12T02:15:55Z</dcterms:created>
  <dcterms:modified xsi:type="dcterms:W3CDTF">2021-09-14T15:48:20Z</dcterms:modified>
</cp:coreProperties>
</file>