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5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D08D4-94FF-4D42-96E7-B5C8DE78E85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Introduction </a:t>
          </a:r>
          <a:endParaRPr lang="en-US" dirty="0"/>
        </a:p>
      </dgm:t>
    </dgm:pt>
    <dgm:pt modelId="{D6B9CDAA-2ED2-4034-80A3-AB1AF9F82B02}" type="parTrans" cxnId="{12D63289-3912-4BFA-8B10-31CCD134F9A8}">
      <dgm:prSet/>
      <dgm:spPr/>
      <dgm:t>
        <a:bodyPr/>
        <a:lstStyle/>
        <a:p>
          <a:endParaRPr lang="en-US"/>
        </a:p>
      </dgm:t>
    </dgm:pt>
    <dgm:pt modelId="{81DB5541-DE30-41DC-8921-1036904EE94E}" type="sibTrans" cxnId="{12D63289-3912-4BFA-8B10-31CCD134F9A8}">
      <dgm:prSet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Admin</a:t>
          </a:r>
          <a:endParaRPr lang="en-US" dirty="0"/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689AA004-F767-4517-8BDC-2D63C28E9542}" type="pres">
      <dgm:prSet presAssocID="{FA6D08D4-94FF-4D42-96E7-B5C8DE78E85A}" presName="compNode" presStyleCnt="0"/>
      <dgm:spPr/>
    </dgm:pt>
    <dgm:pt modelId="{86E7815F-CD59-4A6E-A61B-9930D11DAA92}" type="pres">
      <dgm:prSet presAssocID="{FA6D08D4-94FF-4D42-96E7-B5C8DE78E85A}" presName="bgRect" presStyleLbl="bgShp" presStyleIdx="0" presStyleCnt="2" custLinFactNeighborY="-2189"/>
      <dgm:spPr/>
    </dgm:pt>
    <dgm:pt modelId="{E9A1E263-C15D-429C-BF6E-593A39A9A414}" type="pres">
      <dgm:prSet presAssocID="{FA6D08D4-94FF-4D42-96E7-B5C8DE78E8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428BF1C-4BB0-48E1-9D52-B7C3DF7A58B0}" type="pres">
      <dgm:prSet presAssocID="{FA6D08D4-94FF-4D42-96E7-B5C8DE78E85A}" presName="spaceRect" presStyleCnt="0"/>
      <dgm:spPr/>
    </dgm:pt>
    <dgm:pt modelId="{02D318E5-3134-4F88-BD22-10CC447AA86D}" type="pres">
      <dgm:prSet presAssocID="{FA6D08D4-94FF-4D42-96E7-B5C8DE78E85A}" presName="parTx" presStyleLbl="revTx" presStyleIdx="0" presStyleCnt="2">
        <dgm:presLayoutVars>
          <dgm:chMax val="0"/>
          <dgm:chPref val="0"/>
        </dgm:presLayoutVars>
      </dgm:prSet>
      <dgm:spPr/>
    </dgm:pt>
    <dgm:pt modelId="{13B0274D-13F6-44C1-BDA5-2370BF634E48}" type="pres">
      <dgm:prSet presAssocID="{81DB5541-DE30-41DC-8921-1036904EE94E}" presName="sibTrans" presStyleCnt="0"/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1" presStyleCnt="2"/>
      <dgm:spPr/>
    </dgm:pt>
    <dgm:pt modelId="{56D57797-1E1F-4430-8E90-0AC038407FE9}" type="pres">
      <dgm:prSet presAssocID="{1FBB8512-3B13-4445-A7F6-D1E43E38A5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730926-A6D4-4583-BC89-3DA1067D072C}" srcId="{DC849BD1-C5EF-4D76-8085-495EB0099CFA}" destId="{1FBB8512-3B13-4445-A7F6-D1E43E38A538}" srcOrd="1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12D63289-3912-4BFA-8B10-31CCD134F9A8}" srcId="{DC849BD1-C5EF-4D76-8085-495EB0099CFA}" destId="{FA6D08D4-94FF-4D42-96E7-B5C8DE78E85A}" srcOrd="0" destOrd="0" parTransId="{D6B9CDAA-2ED2-4034-80A3-AB1AF9F82B02}" sibTransId="{81DB5541-DE30-41DC-8921-1036904EE94E}"/>
    <dgm:cxn modelId="{BED60AE1-B6F2-4024-8E8E-BA6493D19A4A}" type="presOf" srcId="{FA6D08D4-94FF-4D42-96E7-B5C8DE78E85A}" destId="{02D318E5-3134-4F88-BD22-10CC447AA86D}" srcOrd="0" destOrd="0" presId="urn:microsoft.com/office/officeart/2018/2/layout/IconVerticalSolidList"/>
    <dgm:cxn modelId="{1D805373-F065-4F33-A189-B63A13B0A67E}" type="presParOf" srcId="{79BA38A1-DFD7-4B22-AB38-856210F2E67A}" destId="{689AA004-F767-4517-8BDC-2D63C28E9542}" srcOrd="0" destOrd="0" presId="urn:microsoft.com/office/officeart/2018/2/layout/IconVerticalSolidList"/>
    <dgm:cxn modelId="{BD515C76-BF7A-4F60-8611-C7F7BFDC08A7}" type="presParOf" srcId="{689AA004-F767-4517-8BDC-2D63C28E9542}" destId="{86E7815F-CD59-4A6E-A61B-9930D11DAA92}" srcOrd="0" destOrd="0" presId="urn:microsoft.com/office/officeart/2018/2/layout/IconVerticalSolidList"/>
    <dgm:cxn modelId="{8E38B746-4610-448A-8A4A-352E47C22705}" type="presParOf" srcId="{689AA004-F767-4517-8BDC-2D63C28E9542}" destId="{E9A1E263-C15D-429C-BF6E-593A39A9A414}" srcOrd="1" destOrd="0" presId="urn:microsoft.com/office/officeart/2018/2/layout/IconVerticalSolidList"/>
    <dgm:cxn modelId="{F2A6893D-6FD5-4023-B373-F9CFB387793D}" type="presParOf" srcId="{689AA004-F767-4517-8BDC-2D63C28E9542}" destId="{7428BF1C-4BB0-48E1-9D52-B7C3DF7A58B0}" srcOrd="2" destOrd="0" presId="urn:microsoft.com/office/officeart/2018/2/layout/IconVerticalSolidList"/>
    <dgm:cxn modelId="{50E4D7F0-FADA-46E8-B080-EE2D6DA964F9}" type="presParOf" srcId="{689AA004-F767-4517-8BDC-2D63C28E9542}" destId="{02D318E5-3134-4F88-BD22-10CC447AA86D}" srcOrd="3" destOrd="0" presId="urn:microsoft.com/office/officeart/2018/2/layout/IconVerticalSolidList"/>
    <dgm:cxn modelId="{89801FB7-7029-468E-BA8D-69D424A8B219}" type="presParOf" srcId="{79BA38A1-DFD7-4B22-AB38-856210F2E67A}" destId="{13B0274D-13F6-44C1-BDA5-2370BF634E48}" srcOrd="1" destOrd="0" presId="urn:microsoft.com/office/officeart/2018/2/layout/IconVerticalSolidList"/>
    <dgm:cxn modelId="{BC44F408-3E0B-47AD-B86F-76DE2205AAD2}" type="presParOf" srcId="{79BA38A1-DFD7-4B22-AB38-856210F2E67A}" destId="{18AFA009-1B82-47C2-9FF9-CF612039DDFE}" srcOrd="2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7815F-CD59-4A6E-A61B-9930D11DAA92}">
      <dsp:nvSpPr>
        <dsp:cNvPr id="0" name=""/>
        <dsp:cNvSpPr/>
      </dsp:nvSpPr>
      <dsp:spPr>
        <a:xfrm>
          <a:off x="0" y="678517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A1E263-C15D-429C-BF6E-593A39A9A41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318E5-3134-4F88-BD22-10CC447AA86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Introduction 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5C9AD00F-55BC-49D8-B023-C3E57F186A3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Admin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15/8/2021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15/8/2021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15/8/2021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.me/joinchat/6lBObOTM48U4MWE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2 </a:t>
            </a:r>
            <a:br>
              <a:rPr lang="en-SG" dirty="0"/>
            </a:br>
            <a:r>
              <a:rPr lang="en-SG" dirty="0"/>
              <a:t>Intro &amp; Admin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  <a:p>
            <a:r>
              <a:rPr lang="en-SG" dirty="0"/>
              <a:t>16 August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i="1" dirty="0"/>
              <a:t>Acknowledgement (for their inspiring slides):</a:t>
            </a:r>
          </a:p>
          <a:p>
            <a:r>
              <a:rPr lang="en-SG" b="1" i="1" dirty="0"/>
              <a:t> Amadeus Aristo </a:t>
            </a:r>
            <a:r>
              <a:rPr lang="en-SG" b="1" i="1" dirty="0" err="1"/>
              <a:t>Winarto</a:t>
            </a:r>
            <a:r>
              <a:rPr lang="en-SG" b="1" i="1" dirty="0"/>
              <a:t> </a:t>
            </a:r>
          </a:p>
          <a:p>
            <a:r>
              <a:rPr lang="en-SG" b="1" i="1" dirty="0" err="1"/>
              <a:t>Niu</a:t>
            </a:r>
            <a:r>
              <a:rPr lang="en-SG" b="1" i="1" dirty="0"/>
              <a:t> </a:t>
            </a:r>
            <a:r>
              <a:rPr lang="en-SG" b="1" i="1" dirty="0" err="1"/>
              <a:t>Yunpeng</a:t>
            </a:r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A937-5A8E-4E0E-80FA-31C64EC1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8B23-5191-400A-A81B-08C5C9EE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Plagiarism</a:t>
            </a:r>
            <a:r>
              <a:rPr lang="en-SG" dirty="0"/>
              <a:t> : Don’t try to copy your friends’ answers even if you are desperate! If you get caught, you will have a very hard time in NUS and in your life since the F grade will stick to your transcript and it will be reflected in the disciplinary note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4F3E-0B5D-4356-9A12-BBC8969B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DA44-D20E-4C9E-AA3D-3DE3764A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7503-ED9B-49DB-A60A-D590438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85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7AD-0D1F-4AAE-8D4D-6FD39F2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Communication Channel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786E-C89A-479B-B829-4B720157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Piazza Q&amp;A forum (https://piazza.com/class/krvh5l6ipib380)</a:t>
            </a:r>
          </a:p>
          <a:p>
            <a:r>
              <a:rPr lang="en-SG" dirty="0"/>
              <a:t>Look out for announcements in </a:t>
            </a:r>
            <a:r>
              <a:rPr lang="en-SG" dirty="0" err="1"/>
              <a:t>Luminus</a:t>
            </a:r>
            <a:r>
              <a:rPr lang="en-SG" dirty="0"/>
              <a:t> </a:t>
            </a:r>
          </a:p>
          <a:p>
            <a:r>
              <a:rPr lang="en-SG" dirty="0"/>
              <a:t>The Studio Group Telegram Group (try to put your questions here first before messaging me directly because others might be able benefit from your questions too, and I encourage you guys to support each other ! unless its very personal question)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D6E0-4CB4-4B88-BF46-ED1FF757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1160-A31E-4318-A11A-916700E1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C171-36CF-4B6D-9983-7941F84F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6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75ED-9C87-422C-BA49-EFBF8435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D800-701C-4B09-89B0-042F833E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Code : 4J </a:t>
            </a:r>
          </a:p>
          <a:p>
            <a:r>
              <a:rPr lang="en-SG" dirty="0"/>
              <a:t>Time: Weekly, Monday 14:00 – 16:00</a:t>
            </a:r>
          </a:p>
          <a:p>
            <a:pPr lvl="1"/>
            <a:r>
              <a:rPr lang="en-SG" dirty="0"/>
              <a:t>I am unable to stay after class because another lecture, and hence I’ll make it up by coming 15-30 mins earlier just in case some of you have questions about the lecture, etc</a:t>
            </a:r>
          </a:p>
          <a:p>
            <a:r>
              <a:rPr lang="en-SG" dirty="0"/>
              <a:t>Attendance will be taken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A994-0926-4224-9186-EFAFF3F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5B18-4295-4AA5-A4B8-22DE117C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FFBE-A006-43A9-AF64-D3B57985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84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A4F8-6181-4EED-8D60-1B04C12F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52DA-E021-4324-8BA8-B444DA2C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participate actively, I don’t like a dead class</a:t>
            </a:r>
          </a:p>
          <a:p>
            <a:pPr lvl="1"/>
            <a:r>
              <a:rPr lang="en-SG" dirty="0"/>
              <a:t>Be prepared before class</a:t>
            </a:r>
          </a:p>
          <a:p>
            <a:pPr lvl="1"/>
            <a:r>
              <a:rPr lang="en-SG" dirty="0"/>
              <a:t>Frequently ask questions </a:t>
            </a:r>
          </a:p>
          <a:p>
            <a:pPr lvl="1"/>
            <a:r>
              <a:rPr lang="en-SG" dirty="0"/>
              <a:t>Frequently</a:t>
            </a:r>
            <a:r>
              <a:rPr lang="en-SG" b="1" dirty="0"/>
              <a:t> answer </a:t>
            </a:r>
            <a:r>
              <a:rPr lang="en-SG" dirty="0"/>
              <a:t>questions from your classmates, this will help to reinforce your understanding too </a:t>
            </a:r>
          </a:p>
          <a:p>
            <a:pPr lvl="1"/>
            <a:r>
              <a:rPr lang="en-SG" dirty="0"/>
              <a:t>Tell funny jokes </a:t>
            </a:r>
          </a:p>
          <a:p>
            <a:pPr lvl="1"/>
            <a:r>
              <a:rPr lang="en-SG" dirty="0"/>
              <a:t>Have fun in tele group, studio is also a chance for you guys to find friends (maybe some of them become your future teammates in other mods, CCAs or work)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EBD5-41F8-48AD-A2C1-E4CB4AD9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7CF8-E0BE-4D27-A06D-EBB6096E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A265-B795-4D78-90F9-2198802C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3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336E-ED24-40B2-BE77-C6B56549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Big ideas of CS1101S (Summary)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0B2A-81F9-4C1C-AA9A-ABE997BB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Scope and visibility of names / variables </a:t>
            </a:r>
          </a:p>
          <a:p>
            <a:r>
              <a:rPr lang="en-SG" dirty="0"/>
              <a:t>Functional programming &gt; substitution model, function as first-class citizen/value, abstractions</a:t>
            </a:r>
          </a:p>
          <a:p>
            <a:r>
              <a:rPr lang="en-SG" dirty="0"/>
              <a:t>Computational process &gt; iterative vs recursive </a:t>
            </a:r>
          </a:p>
          <a:p>
            <a:r>
              <a:rPr lang="en-SG" dirty="0"/>
              <a:t>Mental model &gt; substitution model and environment model</a:t>
            </a:r>
          </a:p>
          <a:p>
            <a:r>
              <a:rPr lang="en-SG" dirty="0"/>
              <a:t>Metaprogramming &gt; metacircular evaluator </a:t>
            </a:r>
          </a:p>
          <a:p>
            <a:r>
              <a:rPr lang="en-SG" dirty="0"/>
              <a:t>Data structure &gt; list, pair, array </a:t>
            </a:r>
          </a:p>
          <a:p>
            <a:r>
              <a:rPr lang="en-SG" dirty="0"/>
              <a:t>Optimization &gt; </a:t>
            </a:r>
            <a:r>
              <a:rPr lang="en-SG" dirty="0" err="1"/>
              <a:t>Memoization</a:t>
            </a:r>
            <a:endParaRPr lang="en-SG" dirty="0"/>
          </a:p>
          <a:p>
            <a:r>
              <a:rPr lang="en-SG" b="1" dirty="0"/>
              <a:t>Communicating your computational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97D3-7D1A-4CBB-B7E8-CAA60B0B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FD6F-598E-40B9-8471-4875243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6B2D-3667-48C4-93D0-8676A3E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9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2401-F8A0-4F4A-ACD6-3C5A2531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can you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7C9E-A21E-4BF4-929E-E0C34A3F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Rune programming (currently)</a:t>
            </a:r>
          </a:p>
          <a:p>
            <a:r>
              <a:rPr lang="en-SG" dirty="0"/>
              <a:t>Sound programming</a:t>
            </a:r>
          </a:p>
          <a:p>
            <a:r>
              <a:rPr lang="en-SG" dirty="0"/>
              <a:t>Robot programming &gt; you will play with EV3</a:t>
            </a:r>
          </a:p>
          <a:p>
            <a:r>
              <a:rPr lang="en-SG" dirty="0"/>
              <a:t>etc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6489-6782-4B16-937D-576FD2B1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2DA1-23B7-4AB3-B7FA-75C3481A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1954-E692-4038-830D-AD6A11B7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2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Let’s the journey begin!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22481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2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419C-D22E-4CDE-862B-D04DFA8A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85A8-6918-4BD3-B0C2-3E1007CF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74" y="1825625"/>
            <a:ext cx="6753225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Simon Julian Lauw </a:t>
            </a:r>
          </a:p>
          <a:p>
            <a:r>
              <a:rPr lang="en-SG" dirty="0"/>
              <a:t>Computer Science, Year 2 </a:t>
            </a:r>
          </a:p>
          <a:p>
            <a:r>
              <a:rPr lang="en-SG" dirty="0"/>
              <a:t>Interest : Squash and Software Engineering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Website : </a:t>
            </a:r>
            <a:r>
              <a:rPr lang="en-SG" b="1" dirty="0"/>
              <a:t>simonjulianl.github.io </a:t>
            </a:r>
          </a:p>
          <a:p>
            <a:pPr lvl="1"/>
            <a:r>
              <a:rPr lang="en-SG" dirty="0"/>
              <a:t>I’m sorry guys, some shameless plugs over here but I’m going to post my slides and extra notes over here since I made this website for CS1101S (yes you guys! … also me) LMAO! </a:t>
            </a:r>
            <a:endParaRPr lang="en-SG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520C-F9CF-4016-AC49-8F0243F9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48A8-2AB4-4903-AE7A-6AA9430F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1C52-F766-47A2-8562-EC2F1714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  <p:pic>
        <p:nvPicPr>
          <p:cNvPr id="7" name="Content Placeholder 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0393CD2-0851-4807-94D3-29CAE921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6300"/>
            <a:ext cx="349616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CD7F-6D4E-4C9C-A947-BE0026C0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Teaching 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D493-B773-4E83-A416-4E5FE03D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dirty="0"/>
              <a:t>NONE </a:t>
            </a:r>
          </a:p>
          <a:p>
            <a:pPr marL="0" indent="0" algn="ctr">
              <a:buNone/>
            </a:pPr>
            <a:r>
              <a:rPr lang="en-SG" sz="4800" dirty="0"/>
              <a:t>…Unfortunately </a:t>
            </a:r>
          </a:p>
          <a:p>
            <a:pPr marL="0" indent="0" algn="ctr">
              <a:buNone/>
            </a:pPr>
            <a:r>
              <a:rPr lang="en-SG" sz="4800" dirty="0"/>
              <a:t>first module, first group of students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E0A2-D03D-495B-BD82-B57B833E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304C-717D-40E1-8BCF-6342BF0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97F3-F9C6-4AFB-8603-238FDA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998-A101-4015-9541-28453E6C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01E-38EF-4372-8717-4F361FA3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So now, please introduce yourself !</a:t>
            </a:r>
          </a:p>
          <a:p>
            <a:r>
              <a:rPr lang="en-SG" dirty="0"/>
              <a:t>Things to cover : </a:t>
            </a:r>
          </a:p>
          <a:p>
            <a:pPr lvl="1"/>
            <a:r>
              <a:rPr lang="en-SG" dirty="0"/>
              <a:t>Your Name </a:t>
            </a:r>
          </a:p>
          <a:p>
            <a:pPr lvl="1"/>
            <a:r>
              <a:rPr lang="en-SG" dirty="0"/>
              <a:t>Your Major ( ..maybe some of you are not form SoC, never assume)</a:t>
            </a:r>
          </a:p>
          <a:p>
            <a:pPr lvl="1"/>
            <a:r>
              <a:rPr lang="en-SG" dirty="0"/>
              <a:t>Your background or experience in programming if any ? </a:t>
            </a:r>
          </a:p>
          <a:p>
            <a:pPr lvl="1"/>
            <a:r>
              <a:rPr lang="en-SG" dirty="0"/>
              <a:t>Why do you decide to take your major ? </a:t>
            </a:r>
          </a:p>
          <a:p>
            <a:pPr lvl="1"/>
            <a:r>
              <a:rPr lang="en-SG" dirty="0"/>
              <a:t>What’s your expectation from CS1101S ? </a:t>
            </a:r>
          </a:p>
          <a:p>
            <a:pPr lvl="1"/>
            <a:endParaRPr lang="en-SG" dirty="0"/>
          </a:p>
          <a:p>
            <a:r>
              <a:rPr lang="en-SG" dirty="0"/>
              <a:t>By the way, please join this telegram group : </a:t>
            </a:r>
            <a:r>
              <a:rPr lang="en-SG" dirty="0">
                <a:hlinkClick r:id="rId2"/>
              </a:rPr>
              <a:t>https://t.me/joinchat/6lBObOTM48U4MWE9</a:t>
            </a:r>
            <a:r>
              <a:rPr lang="en-SG" dirty="0"/>
              <a:t> (will be shared in the zoom chat)  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93F2-316D-48DF-871D-1707D0CE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EE6C-3652-4CEE-8271-633E8934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5354-09FA-4827-A028-783C909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  <p:pic>
        <p:nvPicPr>
          <p:cNvPr id="1026" name="Picture 2" descr="Man Saying Hi Emoji [Free Download iPhone Emojis] | Emoji Island">
            <a:extLst>
              <a:ext uri="{FF2B5EF4-FFF2-40B4-BE49-F238E27FC236}">
                <a16:creationId xmlns:a16="http://schemas.microsoft.com/office/drawing/2014/main" id="{15CA968C-2E3A-4A0C-BF9F-2DF30BFF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65125"/>
            <a:ext cx="2534286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C89-EBEC-4A49-8F7B-82DEB7BB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this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3E3-EB8A-4942-8787-C6286D58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Originated from MIT 6.001, and used Scheme which was invented by Gerald Sussman and Guy Steele in 1975 as a dialect of Lisp </a:t>
            </a:r>
          </a:p>
          <a:p>
            <a:r>
              <a:rPr lang="en-SG" dirty="0"/>
              <a:t>Hal Abelson and Gerald Sussman published their famous textbook SICP in 1985</a:t>
            </a:r>
          </a:p>
          <a:p>
            <a:r>
              <a:rPr lang="en-SG" dirty="0"/>
              <a:t>CS1101S introduced to NUS in AY97/98 S1 and initially was also taught in Scheme </a:t>
            </a:r>
          </a:p>
          <a:p>
            <a:r>
              <a:rPr lang="en-SG" dirty="0"/>
              <a:t>Prof Ben Leong attempted to gamify this module, and hence was born the Jedi Academy</a:t>
            </a:r>
          </a:p>
          <a:p>
            <a:r>
              <a:rPr lang="en-SG" dirty="0"/>
              <a:t>In 2016, Prof Martin </a:t>
            </a:r>
            <a:r>
              <a:rPr lang="en-SG" dirty="0" err="1"/>
              <a:t>Henz</a:t>
            </a:r>
            <a:r>
              <a:rPr lang="en-SG" dirty="0"/>
              <a:t> took over and used </a:t>
            </a:r>
            <a:r>
              <a:rPr lang="en-SG" dirty="0" err="1"/>
              <a:t>js</a:t>
            </a:r>
            <a:r>
              <a:rPr lang="en-SG" dirty="0"/>
              <a:t> dialect called Source instead of Scheme and therefore Source Academy was born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6AE2-E4EC-48C8-A598-9C7F3F5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7C0E-9505-4DEF-99BF-A5E1787F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D16A-E7DA-4354-8424-5D37D8E5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2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F262-2C67-4C8D-8394-7A2DDAC9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this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BB84-73B0-47A0-820E-5AA2BAC9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CS1101S about </a:t>
            </a:r>
          </a:p>
          <a:p>
            <a:pPr lvl="1"/>
            <a:r>
              <a:rPr lang="en-SG" dirty="0"/>
              <a:t>It is definitely </a:t>
            </a:r>
            <a:r>
              <a:rPr lang="en-SG" b="1" dirty="0"/>
              <a:t>not about Source / JS (I doubt you will go to the industry and find an app built using Source) </a:t>
            </a:r>
          </a:p>
          <a:p>
            <a:pPr lvl="1"/>
            <a:r>
              <a:rPr lang="en-SG" dirty="0"/>
              <a:t>It is all about the structure and interpretation of computer programs, the basic of Computer Science (and hopefully you will fall in love with it) </a:t>
            </a:r>
          </a:p>
          <a:p>
            <a:pPr lvl="1"/>
            <a:r>
              <a:rPr lang="en-SG" b="1" dirty="0"/>
              <a:t>Communicating your computational process</a:t>
            </a:r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7416-E50B-4AFB-B9F1-29DA19BA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EA3E-42E7-46E0-8DD2-31601A3B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E635-27F8-4B39-921C-1C733F95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06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5941-CF15-423D-B993-0053D990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Assessment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E16C-6B8C-4566-B798-96CCD8DC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SG" sz="1800" b="0" i="0" u="none" strike="noStrike" baseline="0" dirty="0">
                <a:solidFill>
                  <a:srgbClr val="3333B3"/>
                </a:solidFill>
                <a:latin typeface="CMSS10"/>
              </a:rPr>
              <a:t>18%: </a:t>
            </a:r>
            <a:r>
              <a:rPr lang="en-SG" sz="1800" b="0" i="0" u="none" strike="noStrike" baseline="0" dirty="0">
                <a:solidFill>
                  <a:srgbClr val="000000"/>
                </a:solidFill>
                <a:latin typeface="CMSS10"/>
              </a:rPr>
              <a:t>Source Academy XP (Missions, Quests, Paths, ...):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0.5% per level, each level has 1000 XP: 36,000 XP </a:t>
            </a:r>
          </a:p>
          <a:p>
            <a:pPr algn="l"/>
            <a:r>
              <a:rPr lang="it-IT" sz="1800" b="0" i="0" u="none" strike="noStrike" baseline="0" dirty="0">
                <a:solidFill>
                  <a:srgbClr val="3333B3"/>
                </a:solidFill>
                <a:latin typeface="CMSS10"/>
              </a:rPr>
              <a:t>5%: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MSS10"/>
              </a:rPr>
              <a:t>Studio: attendance 3%, eort 2%</a:t>
            </a:r>
          </a:p>
          <a:p>
            <a:pPr algn="l"/>
            <a:r>
              <a:rPr lang="en-SG" sz="1800" b="0" i="0" u="none" strike="noStrike" baseline="0" dirty="0">
                <a:solidFill>
                  <a:srgbClr val="3333B3"/>
                </a:solidFill>
                <a:latin typeface="CMSS10"/>
              </a:rPr>
              <a:t>5%: </a:t>
            </a:r>
            <a:r>
              <a:rPr lang="en-SG" sz="1800" b="0" i="0" u="none" strike="noStrike" baseline="0" dirty="0">
                <a:solidFill>
                  <a:srgbClr val="000000"/>
                </a:solidFill>
                <a:latin typeface="CMSS10"/>
              </a:rPr>
              <a:t>Reflection attendance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6%: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Reading Assessment 1, Week 4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3%: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Mastery Check 1, any time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12%: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Midterm Assessment, Week 7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6%: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Reading Assessment 2, Week 10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12%: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Practical Assessment, Week 13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B3"/>
                </a:solidFill>
                <a:latin typeface="CMSS10"/>
              </a:rPr>
              <a:t>3%: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Mastery Check 2, any time</a:t>
            </a:r>
          </a:p>
          <a:p>
            <a:pPr algn="l"/>
            <a:r>
              <a:rPr lang="en-SG" sz="1800" b="0" i="0" u="none" strike="noStrike" baseline="0" dirty="0">
                <a:solidFill>
                  <a:srgbClr val="3333B3"/>
                </a:solidFill>
                <a:latin typeface="CMSS10"/>
              </a:rPr>
              <a:t>30%: </a:t>
            </a:r>
            <a:r>
              <a:rPr lang="en-SG" sz="1800" b="0" i="0" u="none" strike="noStrike" baseline="0" dirty="0">
                <a:solidFill>
                  <a:srgbClr val="000000"/>
                </a:solidFill>
                <a:latin typeface="CMSS10"/>
              </a:rPr>
              <a:t>Final Assessment</a:t>
            </a:r>
            <a:r>
              <a:rPr lang="en-SG" sz="1800" b="0" i="0" u="none" strike="noStrike" baseline="0" dirty="0">
                <a:solidFill>
                  <a:srgbClr val="FFFFFF"/>
                </a:solidFill>
                <a:latin typeface="CMSSBX10"/>
              </a:rPr>
              <a:t>CS1101S: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1349-0EE4-4299-B2B6-7C4E40ED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7D2C-CAA5-4260-B7A3-F1582FC9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2897-80D9-4930-B578-75E8CB4F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13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3E0-856B-4A94-89D4-CE87FC1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Tips and Tricks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9476-1176-4DED-98FB-7025F023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b="1" dirty="0"/>
              <a:t>Do</a:t>
            </a:r>
            <a:r>
              <a:rPr lang="en-SG" b="1" i="1" dirty="0"/>
              <a:t> all </a:t>
            </a:r>
            <a:r>
              <a:rPr lang="en-SG" b="1" dirty="0"/>
              <a:t>your missions on time</a:t>
            </a:r>
            <a:r>
              <a:rPr lang="en-SG" dirty="0"/>
              <a:t>!</a:t>
            </a:r>
          </a:p>
          <a:p>
            <a:pPr lvl="1"/>
            <a:r>
              <a:rPr lang="en-SG" dirty="0"/>
              <a:t>They will help you to master the concepts </a:t>
            </a:r>
          </a:p>
          <a:p>
            <a:r>
              <a:rPr lang="en-SG" b="1" dirty="0"/>
              <a:t>Only do quests and competitions if you have time </a:t>
            </a:r>
            <a:r>
              <a:rPr lang="en-SG" dirty="0"/>
              <a:t>(because really they are </a:t>
            </a:r>
            <a:r>
              <a:rPr lang="en-SG" dirty="0" err="1"/>
              <a:t>optionals</a:t>
            </a:r>
            <a:r>
              <a:rPr lang="en-SG" dirty="0"/>
              <a:t> but quests are useful to reinforce your understanding, competitions are just for fun) </a:t>
            </a:r>
          </a:p>
          <a:p>
            <a:r>
              <a:rPr lang="en-SG" b="1" dirty="0"/>
              <a:t>Use the tools </a:t>
            </a:r>
            <a:r>
              <a:rPr lang="en-SG" dirty="0"/>
              <a:t>such as steppers, environment visualizer, etc to help you understand the computational processes</a:t>
            </a:r>
          </a:p>
          <a:p>
            <a:r>
              <a:rPr lang="en-SG" b="1" dirty="0"/>
              <a:t>Don’t be afraid to seek help</a:t>
            </a:r>
            <a:r>
              <a:rPr lang="en-SG" dirty="0"/>
              <a:t>, in CS, if you are afraid to seek help, you will have a very hard time navigating this NUS CS jungle </a:t>
            </a:r>
          </a:p>
          <a:p>
            <a:r>
              <a:rPr lang="en-SG" b="1" dirty="0"/>
              <a:t>Stay curious! </a:t>
            </a:r>
            <a:r>
              <a:rPr lang="en-SG" dirty="0"/>
              <a:t>CS has many quirky stuffs, it’s always good to ask questions (but try to search the web first before, otherwise STFW &gt; not sure ? Check this http://www.jibble.org/stfw/)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5FE6-6F62-4723-9C2F-A192098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371F-7652-41D7-BE61-F53A04D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EFA7-4D56-4DFE-9C4F-0BE1E9D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44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1058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CMSS10</vt:lpstr>
      <vt:lpstr>CMSSBX10</vt:lpstr>
      <vt:lpstr>Arial</vt:lpstr>
      <vt:lpstr>Calibri</vt:lpstr>
      <vt:lpstr>Times New Roman</vt:lpstr>
      <vt:lpstr>Office Theme</vt:lpstr>
      <vt:lpstr>CS1101S Studio Session  Week 2  Intro &amp; Admin </vt:lpstr>
      <vt:lpstr>Table of Contents </vt:lpstr>
      <vt:lpstr>Introduction </vt:lpstr>
      <vt:lpstr>My Teaching Experience </vt:lpstr>
      <vt:lpstr>Introduction</vt:lpstr>
      <vt:lpstr>About this module </vt:lpstr>
      <vt:lpstr>About this module </vt:lpstr>
      <vt:lpstr>Assessment Components</vt:lpstr>
      <vt:lpstr>Tips and Tricks </vt:lpstr>
      <vt:lpstr>Warning </vt:lpstr>
      <vt:lpstr>Communication Channel </vt:lpstr>
      <vt:lpstr>Studio </vt:lpstr>
      <vt:lpstr>Studio </vt:lpstr>
      <vt:lpstr>Big ideas of CS1101S (Summary) </vt:lpstr>
      <vt:lpstr>What can you expect</vt:lpstr>
      <vt:lpstr>Let’s the journey begin!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5</cp:revision>
  <dcterms:created xsi:type="dcterms:W3CDTF">2021-08-12T02:15:55Z</dcterms:created>
  <dcterms:modified xsi:type="dcterms:W3CDTF">2021-08-15T08:16:05Z</dcterms:modified>
</cp:coreProperties>
</file>