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59" r:id="rId3"/>
    <p:sldId id="275" r:id="rId4"/>
    <p:sldId id="276" r:id="rId5"/>
    <p:sldId id="277" r:id="rId6"/>
    <p:sldId id="279" r:id="rId7"/>
    <p:sldId id="268" r:id="rId8"/>
    <p:sldId id="269" r:id="rId9"/>
    <p:sldId id="281" r:id="rId10"/>
    <p:sldId id="278" r:id="rId11"/>
    <p:sldId id="282" r:id="rId12"/>
    <p:sldId id="283" r:id="rId13"/>
    <p:sldId id="284" r:id="rId14"/>
    <p:sldId id="287" r:id="rId15"/>
    <p:sldId id="28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889" autoAdjust="0"/>
  </p:normalViewPr>
  <p:slideViewPr>
    <p:cSldViewPr snapToGrid="0">
      <p:cViewPr varScale="1">
        <p:scale>
          <a:sx n="67" d="100"/>
          <a:sy n="67" d="100"/>
        </p:scale>
        <p:origin x="12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849BD1-C5EF-4D76-8085-495EB0099CFA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BB8512-3B13-4445-A7F6-D1E43E38A538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Computational Process</a:t>
          </a:r>
          <a:endParaRPr lang="en-US" dirty="0"/>
        </a:p>
      </dgm:t>
    </dgm:pt>
    <dgm:pt modelId="{79157F22-B64E-4DC7-A501-940F3F00469E}" type="parTrans" cxnId="{32730926-A6D4-4583-BC89-3DA1067D072C}">
      <dgm:prSet/>
      <dgm:spPr/>
      <dgm:t>
        <a:bodyPr/>
        <a:lstStyle/>
        <a:p>
          <a:endParaRPr lang="en-US"/>
        </a:p>
      </dgm:t>
    </dgm:pt>
    <dgm:pt modelId="{DDF349DC-0425-424D-9582-C54A9D11F8DC}" type="sibTrans" cxnId="{32730926-A6D4-4583-BC89-3DA1067D072C}">
      <dgm:prSet/>
      <dgm:spPr/>
      <dgm:t>
        <a:bodyPr/>
        <a:lstStyle/>
        <a:p>
          <a:endParaRPr lang="en-US"/>
        </a:p>
      </dgm:t>
    </dgm:pt>
    <dgm:pt modelId="{87D7CA38-2693-4402-9C78-1924F38BB2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Primitives </a:t>
          </a:r>
        </a:p>
      </dgm:t>
    </dgm:pt>
    <dgm:pt modelId="{4709F0CC-558D-4BEC-9C79-680A174CF09B}" type="parTrans" cxnId="{FF299F36-2965-40AF-BE16-5EA020B38CDF}">
      <dgm:prSet/>
      <dgm:spPr/>
      <dgm:t>
        <a:bodyPr/>
        <a:lstStyle/>
        <a:p>
          <a:endParaRPr lang="en-SG"/>
        </a:p>
      </dgm:t>
    </dgm:pt>
    <dgm:pt modelId="{D65C1131-1F1E-4C59-ADD3-46696476F255}" type="sibTrans" cxnId="{FF299F36-2965-40AF-BE16-5EA020B38CDF}">
      <dgm:prSet/>
      <dgm:spPr/>
      <dgm:t>
        <a:bodyPr/>
        <a:lstStyle/>
        <a:p>
          <a:endParaRPr lang="en-SG"/>
        </a:p>
      </dgm:t>
    </dgm:pt>
    <dgm:pt modelId="{0FECF96F-DEB5-47A5-AA38-FDB15972CE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Expression</a:t>
          </a:r>
        </a:p>
      </dgm:t>
    </dgm:pt>
    <dgm:pt modelId="{744E8CDF-0928-44AF-9CA9-1287CA12135A}" type="parTrans" cxnId="{A7F96CE1-2266-495C-8CE1-FEDF144D4477}">
      <dgm:prSet/>
      <dgm:spPr/>
      <dgm:t>
        <a:bodyPr/>
        <a:lstStyle/>
        <a:p>
          <a:endParaRPr lang="en-SG"/>
        </a:p>
      </dgm:t>
    </dgm:pt>
    <dgm:pt modelId="{8ACF2E00-657B-4C38-8A3F-52E6CB4DD951}" type="sibTrans" cxnId="{A7F96CE1-2266-495C-8CE1-FEDF144D4477}">
      <dgm:prSet/>
      <dgm:spPr/>
      <dgm:t>
        <a:bodyPr/>
        <a:lstStyle/>
        <a:p>
          <a:endParaRPr lang="en-SG"/>
        </a:p>
      </dgm:t>
    </dgm:pt>
    <dgm:pt modelId="{DBA221DE-D301-47A0-BD9E-BE6723C91598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Abstraction</a:t>
          </a:r>
          <a:endParaRPr lang="en-US" dirty="0"/>
        </a:p>
      </dgm:t>
    </dgm:pt>
    <dgm:pt modelId="{AC4A972D-7060-4206-B284-4E0826253C86}" type="parTrans" cxnId="{6CFED28D-A22D-4B2C-B2C2-5712438DF101}">
      <dgm:prSet/>
      <dgm:spPr/>
      <dgm:t>
        <a:bodyPr/>
        <a:lstStyle/>
        <a:p>
          <a:endParaRPr lang="en-SG"/>
        </a:p>
      </dgm:t>
    </dgm:pt>
    <dgm:pt modelId="{74E7D03B-0281-4678-A417-2A9A45A214DE}" type="sibTrans" cxnId="{6CFED28D-A22D-4B2C-B2C2-5712438DF101}">
      <dgm:prSet/>
      <dgm:spPr/>
      <dgm:t>
        <a:bodyPr/>
        <a:lstStyle/>
        <a:p>
          <a:endParaRPr lang="en-SG"/>
        </a:p>
      </dgm:t>
    </dgm:pt>
    <dgm:pt modelId="{7696C4FE-4BEE-4BF4-8C27-19009E5C8E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Conditional</a:t>
          </a:r>
        </a:p>
      </dgm:t>
    </dgm:pt>
    <dgm:pt modelId="{E5C6BD6A-6676-417D-934E-2F6B5C804F5C}" type="parTrans" cxnId="{4F715054-842B-47EC-9492-0CF4E04D6A00}">
      <dgm:prSet/>
      <dgm:spPr/>
      <dgm:t>
        <a:bodyPr/>
        <a:lstStyle/>
        <a:p>
          <a:endParaRPr lang="en-SG"/>
        </a:p>
      </dgm:t>
    </dgm:pt>
    <dgm:pt modelId="{D24650C9-FB85-41CE-94F7-75A9643DBEC0}" type="sibTrans" cxnId="{4F715054-842B-47EC-9492-0CF4E04D6A00}">
      <dgm:prSet/>
      <dgm:spPr/>
      <dgm:t>
        <a:bodyPr/>
        <a:lstStyle/>
        <a:p>
          <a:endParaRPr lang="en-SG"/>
        </a:p>
      </dgm:t>
    </dgm:pt>
    <dgm:pt modelId="{79BA38A1-DFD7-4B22-AB38-856210F2E67A}" type="pres">
      <dgm:prSet presAssocID="{DC849BD1-C5EF-4D76-8085-495EB0099CFA}" presName="root" presStyleCnt="0">
        <dgm:presLayoutVars>
          <dgm:dir/>
          <dgm:resizeHandles val="exact"/>
        </dgm:presLayoutVars>
      </dgm:prSet>
      <dgm:spPr/>
    </dgm:pt>
    <dgm:pt modelId="{18AFA009-1B82-47C2-9FF9-CF612039DDFE}" type="pres">
      <dgm:prSet presAssocID="{1FBB8512-3B13-4445-A7F6-D1E43E38A538}" presName="compNode" presStyleCnt="0"/>
      <dgm:spPr/>
    </dgm:pt>
    <dgm:pt modelId="{5C9AD00F-55BC-49D8-B023-C3E57F186A3F}" type="pres">
      <dgm:prSet presAssocID="{1FBB8512-3B13-4445-A7F6-D1E43E38A538}" presName="bgRect" presStyleLbl="bgShp" presStyleIdx="0" presStyleCnt="5"/>
      <dgm:spPr/>
    </dgm:pt>
    <dgm:pt modelId="{56D57797-1E1F-4430-8E90-0AC038407FE9}" type="pres">
      <dgm:prSet presAssocID="{1FBB8512-3B13-4445-A7F6-D1E43E38A53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27BA6CB-F459-4552-B61E-F064A81FEE82}" type="pres">
      <dgm:prSet presAssocID="{1FBB8512-3B13-4445-A7F6-D1E43E38A538}" presName="spaceRect" presStyleCnt="0"/>
      <dgm:spPr/>
    </dgm:pt>
    <dgm:pt modelId="{64EFD95A-5454-4EBF-827E-6619A9E67867}" type="pres">
      <dgm:prSet presAssocID="{1FBB8512-3B13-4445-A7F6-D1E43E38A538}" presName="parTx" presStyleLbl="revTx" presStyleIdx="0" presStyleCnt="5">
        <dgm:presLayoutVars>
          <dgm:chMax val="0"/>
          <dgm:chPref val="0"/>
        </dgm:presLayoutVars>
      </dgm:prSet>
      <dgm:spPr/>
    </dgm:pt>
    <dgm:pt modelId="{BB1892BC-DDA1-47B4-BC2D-4C980DC1AACD}" type="pres">
      <dgm:prSet presAssocID="{DDF349DC-0425-424D-9582-C54A9D11F8DC}" presName="sibTrans" presStyleCnt="0"/>
      <dgm:spPr/>
    </dgm:pt>
    <dgm:pt modelId="{2A2DB586-AB0C-4740-BC9A-1B8787146BC7}" type="pres">
      <dgm:prSet presAssocID="{87D7CA38-2693-4402-9C78-1924F38BB252}" presName="compNode" presStyleCnt="0"/>
      <dgm:spPr/>
    </dgm:pt>
    <dgm:pt modelId="{91EE02EC-45BB-4EFE-9519-41E953AF48A1}" type="pres">
      <dgm:prSet presAssocID="{87D7CA38-2693-4402-9C78-1924F38BB252}" presName="bgRect" presStyleLbl="bgShp" presStyleIdx="1" presStyleCnt="5"/>
      <dgm:spPr/>
    </dgm:pt>
    <dgm:pt modelId="{40548140-2443-499E-9F5F-90654F449E26}" type="pres">
      <dgm:prSet presAssocID="{87D7CA38-2693-4402-9C78-1924F38BB252}" presName="iconRect" presStyleLbl="nod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6BEACBF-E0B4-4146-8101-8FBE5C7E8CAC}" type="pres">
      <dgm:prSet presAssocID="{87D7CA38-2693-4402-9C78-1924F38BB252}" presName="spaceRect" presStyleCnt="0"/>
      <dgm:spPr/>
    </dgm:pt>
    <dgm:pt modelId="{B55AF031-2C8E-485F-A39F-DFB7F42C62B6}" type="pres">
      <dgm:prSet presAssocID="{87D7CA38-2693-4402-9C78-1924F38BB252}" presName="parTx" presStyleLbl="revTx" presStyleIdx="1" presStyleCnt="5">
        <dgm:presLayoutVars>
          <dgm:chMax val="0"/>
          <dgm:chPref val="0"/>
        </dgm:presLayoutVars>
      </dgm:prSet>
      <dgm:spPr/>
    </dgm:pt>
    <dgm:pt modelId="{2EC391DE-7277-4291-B111-F759C143A5BE}" type="pres">
      <dgm:prSet presAssocID="{D65C1131-1F1E-4C59-ADD3-46696476F255}" presName="sibTrans" presStyleCnt="0"/>
      <dgm:spPr/>
    </dgm:pt>
    <dgm:pt modelId="{B22BDB2C-2242-4D67-A441-D39540C06792}" type="pres">
      <dgm:prSet presAssocID="{0FECF96F-DEB5-47A5-AA38-FDB15972CED4}" presName="compNode" presStyleCnt="0"/>
      <dgm:spPr/>
    </dgm:pt>
    <dgm:pt modelId="{72C217D6-45C2-4FB5-B567-DC61863BB72C}" type="pres">
      <dgm:prSet presAssocID="{0FECF96F-DEB5-47A5-AA38-FDB15972CED4}" presName="bgRect" presStyleLbl="bgShp" presStyleIdx="2" presStyleCnt="5"/>
      <dgm:spPr/>
    </dgm:pt>
    <dgm:pt modelId="{6D357F9D-7B1F-47C6-9A2D-E1E989B9A2C3}" type="pres">
      <dgm:prSet presAssocID="{0FECF96F-DEB5-47A5-AA38-FDB15972CED4}" presName="iconRect" presStyleLbl="node1" presStyleIdx="2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7C74F77-6F95-4651-B8B7-A8D34906330F}" type="pres">
      <dgm:prSet presAssocID="{0FECF96F-DEB5-47A5-AA38-FDB15972CED4}" presName="spaceRect" presStyleCnt="0"/>
      <dgm:spPr/>
    </dgm:pt>
    <dgm:pt modelId="{5FC701D0-164B-47D0-939E-CF00E9C56DF4}" type="pres">
      <dgm:prSet presAssocID="{0FECF96F-DEB5-47A5-AA38-FDB15972CED4}" presName="parTx" presStyleLbl="revTx" presStyleIdx="2" presStyleCnt="5">
        <dgm:presLayoutVars>
          <dgm:chMax val="0"/>
          <dgm:chPref val="0"/>
        </dgm:presLayoutVars>
      </dgm:prSet>
      <dgm:spPr/>
    </dgm:pt>
    <dgm:pt modelId="{9625EC08-3CE3-43E1-89E6-324D439FC3B1}" type="pres">
      <dgm:prSet presAssocID="{8ACF2E00-657B-4C38-8A3F-52E6CB4DD951}" presName="sibTrans" presStyleCnt="0"/>
      <dgm:spPr/>
    </dgm:pt>
    <dgm:pt modelId="{C347679B-7DDD-4294-9AD0-5BB54388214A}" type="pres">
      <dgm:prSet presAssocID="{DBA221DE-D301-47A0-BD9E-BE6723C91598}" presName="compNode" presStyleCnt="0"/>
      <dgm:spPr/>
    </dgm:pt>
    <dgm:pt modelId="{F3788D61-D4D7-4B26-9671-051BB9DBFD27}" type="pres">
      <dgm:prSet presAssocID="{DBA221DE-D301-47A0-BD9E-BE6723C91598}" presName="bgRect" presStyleLbl="bgShp" presStyleIdx="3" presStyleCnt="5" custLinFactNeighborY="1940"/>
      <dgm:spPr/>
    </dgm:pt>
    <dgm:pt modelId="{6C0480C4-8E5D-4499-A3BA-075C1AB68D93}" type="pres">
      <dgm:prSet presAssocID="{DBA221DE-D301-47A0-BD9E-BE6723C91598}" presName="iconRect" presStyleLbl="node1" presStyleIdx="3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C187922D-2656-4288-8855-05244BC71031}" type="pres">
      <dgm:prSet presAssocID="{DBA221DE-D301-47A0-BD9E-BE6723C91598}" presName="spaceRect" presStyleCnt="0"/>
      <dgm:spPr/>
    </dgm:pt>
    <dgm:pt modelId="{36922EF7-B76B-486B-8DF1-F284F3595061}" type="pres">
      <dgm:prSet presAssocID="{DBA221DE-D301-47A0-BD9E-BE6723C91598}" presName="parTx" presStyleLbl="revTx" presStyleIdx="3" presStyleCnt="5">
        <dgm:presLayoutVars>
          <dgm:chMax val="0"/>
          <dgm:chPref val="0"/>
        </dgm:presLayoutVars>
      </dgm:prSet>
      <dgm:spPr/>
    </dgm:pt>
    <dgm:pt modelId="{1900B36A-EBA3-4475-B4A8-EF9E6F335228}" type="pres">
      <dgm:prSet presAssocID="{74E7D03B-0281-4678-A417-2A9A45A214DE}" presName="sibTrans" presStyleCnt="0"/>
      <dgm:spPr/>
    </dgm:pt>
    <dgm:pt modelId="{119279E3-13BB-46AE-AD0F-64243EACECD7}" type="pres">
      <dgm:prSet presAssocID="{7696C4FE-4BEE-4BF4-8C27-19009E5C8E87}" presName="compNode" presStyleCnt="0"/>
      <dgm:spPr/>
    </dgm:pt>
    <dgm:pt modelId="{5090710C-14E0-45A9-A86F-33FA111F42D9}" type="pres">
      <dgm:prSet presAssocID="{7696C4FE-4BEE-4BF4-8C27-19009E5C8E87}" presName="bgRect" presStyleLbl="bgShp" presStyleIdx="4" presStyleCnt="5"/>
      <dgm:spPr/>
    </dgm:pt>
    <dgm:pt modelId="{5DDDB248-5E97-4444-B378-BE2CD649FAF4}" type="pres">
      <dgm:prSet presAssocID="{7696C4FE-4BEE-4BF4-8C27-19009E5C8E87}" presName="iconRect" presStyleLbl="node1" presStyleIdx="4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1F50BDC-7F9C-4B42-80B8-A58E42A3E590}" type="pres">
      <dgm:prSet presAssocID="{7696C4FE-4BEE-4BF4-8C27-19009E5C8E87}" presName="spaceRect" presStyleCnt="0"/>
      <dgm:spPr/>
    </dgm:pt>
    <dgm:pt modelId="{0FA95CF6-49FA-4D24-953C-8A03F04DC9B0}" type="pres">
      <dgm:prSet presAssocID="{7696C4FE-4BEE-4BF4-8C27-19009E5C8E8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2730926-A6D4-4583-BC89-3DA1067D072C}" srcId="{DC849BD1-C5EF-4D76-8085-495EB0099CFA}" destId="{1FBB8512-3B13-4445-A7F6-D1E43E38A538}" srcOrd="0" destOrd="0" parTransId="{79157F22-B64E-4DC7-A501-940F3F00469E}" sibTransId="{DDF349DC-0425-424D-9582-C54A9D11F8DC}"/>
    <dgm:cxn modelId="{5CC15B30-F7FA-4381-9472-6303F60E1B0B}" type="presOf" srcId="{1FBB8512-3B13-4445-A7F6-D1E43E38A538}" destId="{64EFD95A-5454-4EBF-827E-6619A9E67867}" srcOrd="0" destOrd="0" presId="urn:microsoft.com/office/officeart/2018/2/layout/IconVerticalSolidList"/>
    <dgm:cxn modelId="{FF299F36-2965-40AF-BE16-5EA020B38CDF}" srcId="{DC849BD1-C5EF-4D76-8085-495EB0099CFA}" destId="{87D7CA38-2693-4402-9C78-1924F38BB252}" srcOrd="1" destOrd="0" parTransId="{4709F0CC-558D-4BEC-9C79-680A174CF09B}" sibTransId="{D65C1131-1F1E-4C59-ADD3-46696476F255}"/>
    <dgm:cxn modelId="{4F715054-842B-47EC-9492-0CF4E04D6A00}" srcId="{DC849BD1-C5EF-4D76-8085-495EB0099CFA}" destId="{7696C4FE-4BEE-4BF4-8C27-19009E5C8E87}" srcOrd="4" destOrd="0" parTransId="{E5C6BD6A-6676-417D-934E-2F6B5C804F5C}" sibTransId="{D24650C9-FB85-41CE-94F7-75A9643DBEC0}"/>
    <dgm:cxn modelId="{4AA0B774-EFFD-4ECD-9A76-0EB8A12F42F6}" type="presOf" srcId="{DC849BD1-C5EF-4D76-8085-495EB0099CFA}" destId="{79BA38A1-DFD7-4B22-AB38-856210F2E67A}" srcOrd="0" destOrd="0" presId="urn:microsoft.com/office/officeart/2018/2/layout/IconVerticalSolidList"/>
    <dgm:cxn modelId="{DE23FA56-3500-4A0B-84D3-43D88CD45678}" type="presOf" srcId="{7696C4FE-4BEE-4BF4-8C27-19009E5C8E87}" destId="{0FA95CF6-49FA-4D24-953C-8A03F04DC9B0}" srcOrd="0" destOrd="0" presId="urn:microsoft.com/office/officeart/2018/2/layout/IconVerticalSolidList"/>
    <dgm:cxn modelId="{6CFED28D-A22D-4B2C-B2C2-5712438DF101}" srcId="{DC849BD1-C5EF-4D76-8085-495EB0099CFA}" destId="{DBA221DE-D301-47A0-BD9E-BE6723C91598}" srcOrd="3" destOrd="0" parTransId="{AC4A972D-7060-4206-B284-4E0826253C86}" sibTransId="{74E7D03B-0281-4678-A417-2A9A45A214DE}"/>
    <dgm:cxn modelId="{4EB36F96-F9B1-4259-A5D3-0E52F4E6A2C9}" type="presOf" srcId="{DBA221DE-D301-47A0-BD9E-BE6723C91598}" destId="{36922EF7-B76B-486B-8DF1-F284F3595061}" srcOrd="0" destOrd="0" presId="urn:microsoft.com/office/officeart/2018/2/layout/IconVerticalSolidList"/>
    <dgm:cxn modelId="{05497AA0-94E3-466E-B858-263E477FC8B3}" type="presOf" srcId="{87D7CA38-2693-4402-9C78-1924F38BB252}" destId="{B55AF031-2C8E-485F-A39F-DFB7F42C62B6}" srcOrd="0" destOrd="0" presId="urn:microsoft.com/office/officeart/2018/2/layout/IconVerticalSolidList"/>
    <dgm:cxn modelId="{EC4829C6-6536-44E0-9774-A6F050101465}" type="presOf" srcId="{0FECF96F-DEB5-47A5-AA38-FDB15972CED4}" destId="{5FC701D0-164B-47D0-939E-CF00E9C56DF4}" srcOrd="0" destOrd="0" presId="urn:microsoft.com/office/officeart/2018/2/layout/IconVerticalSolidList"/>
    <dgm:cxn modelId="{A7F96CE1-2266-495C-8CE1-FEDF144D4477}" srcId="{DC849BD1-C5EF-4D76-8085-495EB0099CFA}" destId="{0FECF96F-DEB5-47A5-AA38-FDB15972CED4}" srcOrd="2" destOrd="0" parTransId="{744E8CDF-0928-44AF-9CA9-1287CA12135A}" sibTransId="{8ACF2E00-657B-4C38-8A3F-52E6CB4DD951}"/>
    <dgm:cxn modelId="{BC44F408-3E0B-47AD-B86F-76DE2205AAD2}" type="presParOf" srcId="{79BA38A1-DFD7-4B22-AB38-856210F2E67A}" destId="{18AFA009-1B82-47C2-9FF9-CF612039DDFE}" srcOrd="0" destOrd="0" presId="urn:microsoft.com/office/officeart/2018/2/layout/IconVerticalSolidList"/>
    <dgm:cxn modelId="{003FFAFD-1FC3-4462-B21F-FE873755CF5B}" type="presParOf" srcId="{18AFA009-1B82-47C2-9FF9-CF612039DDFE}" destId="{5C9AD00F-55BC-49D8-B023-C3E57F186A3F}" srcOrd="0" destOrd="0" presId="urn:microsoft.com/office/officeart/2018/2/layout/IconVerticalSolidList"/>
    <dgm:cxn modelId="{AF140546-3E51-41DD-B791-B3404AA99025}" type="presParOf" srcId="{18AFA009-1B82-47C2-9FF9-CF612039DDFE}" destId="{56D57797-1E1F-4430-8E90-0AC038407FE9}" srcOrd="1" destOrd="0" presId="urn:microsoft.com/office/officeart/2018/2/layout/IconVerticalSolidList"/>
    <dgm:cxn modelId="{AB2A05DE-F70E-4A97-AFDE-6F2B318F5269}" type="presParOf" srcId="{18AFA009-1B82-47C2-9FF9-CF612039DDFE}" destId="{127BA6CB-F459-4552-B61E-F064A81FEE82}" srcOrd="2" destOrd="0" presId="urn:microsoft.com/office/officeart/2018/2/layout/IconVerticalSolidList"/>
    <dgm:cxn modelId="{E2A1F62B-B6EF-41CE-9BBE-FBCE2F68FF12}" type="presParOf" srcId="{18AFA009-1B82-47C2-9FF9-CF612039DDFE}" destId="{64EFD95A-5454-4EBF-827E-6619A9E67867}" srcOrd="3" destOrd="0" presId="urn:microsoft.com/office/officeart/2018/2/layout/IconVerticalSolidList"/>
    <dgm:cxn modelId="{993223F0-726F-43A8-939D-8B854E6C6AAD}" type="presParOf" srcId="{79BA38A1-DFD7-4B22-AB38-856210F2E67A}" destId="{BB1892BC-DDA1-47B4-BC2D-4C980DC1AACD}" srcOrd="1" destOrd="0" presId="urn:microsoft.com/office/officeart/2018/2/layout/IconVerticalSolidList"/>
    <dgm:cxn modelId="{2BD5357A-0788-4B63-AE69-7711C0C2D7FD}" type="presParOf" srcId="{79BA38A1-DFD7-4B22-AB38-856210F2E67A}" destId="{2A2DB586-AB0C-4740-BC9A-1B8787146BC7}" srcOrd="2" destOrd="0" presId="urn:microsoft.com/office/officeart/2018/2/layout/IconVerticalSolidList"/>
    <dgm:cxn modelId="{5931B7BE-715B-4B9C-AC4E-01D4894AA3D5}" type="presParOf" srcId="{2A2DB586-AB0C-4740-BC9A-1B8787146BC7}" destId="{91EE02EC-45BB-4EFE-9519-41E953AF48A1}" srcOrd="0" destOrd="0" presId="urn:microsoft.com/office/officeart/2018/2/layout/IconVerticalSolidList"/>
    <dgm:cxn modelId="{106B1187-5551-4F30-B3FC-7855C1D704EB}" type="presParOf" srcId="{2A2DB586-AB0C-4740-BC9A-1B8787146BC7}" destId="{40548140-2443-499E-9F5F-90654F449E26}" srcOrd="1" destOrd="0" presId="urn:microsoft.com/office/officeart/2018/2/layout/IconVerticalSolidList"/>
    <dgm:cxn modelId="{BAFDB8EA-FF9A-44BF-808C-CE9379E0E105}" type="presParOf" srcId="{2A2DB586-AB0C-4740-BC9A-1B8787146BC7}" destId="{B6BEACBF-E0B4-4146-8101-8FBE5C7E8CAC}" srcOrd="2" destOrd="0" presId="urn:microsoft.com/office/officeart/2018/2/layout/IconVerticalSolidList"/>
    <dgm:cxn modelId="{CF591749-98E4-4D0A-BB3C-E0B1D991354D}" type="presParOf" srcId="{2A2DB586-AB0C-4740-BC9A-1B8787146BC7}" destId="{B55AF031-2C8E-485F-A39F-DFB7F42C62B6}" srcOrd="3" destOrd="0" presId="urn:microsoft.com/office/officeart/2018/2/layout/IconVerticalSolidList"/>
    <dgm:cxn modelId="{EDBE6665-A53D-4A65-BB61-6BAD5597D5EC}" type="presParOf" srcId="{79BA38A1-DFD7-4B22-AB38-856210F2E67A}" destId="{2EC391DE-7277-4291-B111-F759C143A5BE}" srcOrd="3" destOrd="0" presId="urn:microsoft.com/office/officeart/2018/2/layout/IconVerticalSolidList"/>
    <dgm:cxn modelId="{0BB96499-61DE-418F-BCDA-664BF698DF0C}" type="presParOf" srcId="{79BA38A1-DFD7-4B22-AB38-856210F2E67A}" destId="{B22BDB2C-2242-4D67-A441-D39540C06792}" srcOrd="4" destOrd="0" presId="urn:microsoft.com/office/officeart/2018/2/layout/IconVerticalSolidList"/>
    <dgm:cxn modelId="{0EE36FA3-3815-403F-98D0-805B92E3AB12}" type="presParOf" srcId="{B22BDB2C-2242-4D67-A441-D39540C06792}" destId="{72C217D6-45C2-4FB5-B567-DC61863BB72C}" srcOrd="0" destOrd="0" presId="urn:microsoft.com/office/officeart/2018/2/layout/IconVerticalSolidList"/>
    <dgm:cxn modelId="{3329903C-25F4-4D47-A692-025514B0BD61}" type="presParOf" srcId="{B22BDB2C-2242-4D67-A441-D39540C06792}" destId="{6D357F9D-7B1F-47C6-9A2D-E1E989B9A2C3}" srcOrd="1" destOrd="0" presId="urn:microsoft.com/office/officeart/2018/2/layout/IconVerticalSolidList"/>
    <dgm:cxn modelId="{3E97DFD0-ADB9-4D36-AF42-451B0192B6F0}" type="presParOf" srcId="{B22BDB2C-2242-4D67-A441-D39540C06792}" destId="{07C74F77-6F95-4651-B8B7-A8D34906330F}" srcOrd="2" destOrd="0" presId="urn:microsoft.com/office/officeart/2018/2/layout/IconVerticalSolidList"/>
    <dgm:cxn modelId="{3C0EA19B-5B6C-4C6D-B8FB-586ADDEE3F0B}" type="presParOf" srcId="{B22BDB2C-2242-4D67-A441-D39540C06792}" destId="{5FC701D0-164B-47D0-939E-CF00E9C56DF4}" srcOrd="3" destOrd="0" presId="urn:microsoft.com/office/officeart/2018/2/layout/IconVerticalSolidList"/>
    <dgm:cxn modelId="{FE3525D0-E554-445B-8CDE-25E37D7826EB}" type="presParOf" srcId="{79BA38A1-DFD7-4B22-AB38-856210F2E67A}" destId="{9625EC08-3CE3-43E1-89E6-324D439FC3B1}" srcOrd="5" destOrd="0" presId="urn:microsoft.com/office/officeart/2018/2/layout/IconVerticalSolidList"/>
    <dgm:cxn modelId="{34CDD342-07AA-4454-9CB4-C907D713D2EF}" type="presParOf" srcId="{79BA38A1-DFD7-4B22-AB38-856210F2E67A}" destId="{C347679B-7DDD-4294-9AD0-5BB54388214A}" srcOrd="6" destOrd="0" presId="urn:microsoft.com/office/officeart/2018/2/layout/IconVerticalSolidList"/>
    <dgm:cxn modelId="{02E2B870-A5BD-4B22-8F3A-AAB196BBD139}" type="presParOf" srcId="{C347679B-7DDD-4294-9AD0-5BB54388214A}" destId="{F3788D61-D4D7-4B26-9671-051BB9DBFD27}" srcOrd="0" destOrd="0" presId="urn:microsoft.com/office/officeart/2018/2/layout/IconVerticalSolidList"/>
    <dgm:cxn modelId="{B6EEC33F-DE64-484F-AF06-8BF444F2B04B}" type="presParOf" srcId="{C347679B-7DDD-4294-9AD0-5BB54388214A}" destId="{6C0480C4-8E5D-4499-A3BA-075C1AB68D93}" srcOrd="1" destOrd="0" presId="urn:microsoft.com/office/officeart/2018/2/layout/IconVerticalSolidList"/>
    <dgm:cxn modelId="{0FCD0C51-2C2E-4CF1-BFDE-A2D686E3BF9A}" type="presParOf" srcId="{C347679B-7DDD-4294-9AD0-5BB54388214A}" destId="{C187922D-2656-4288-8855-05244BC71031}" srcOrd="2" destOrd="0" presId="urn:microsoft.com/office/officeart/2018/2/layout/IconVerticalSolidList"/>
    <dgm:cxn modelId="{596C3FD8-9626-46AF-8A82-99F7731BBB62}" type="presParOf" srcId="{C347679B-7DDD-4294-9AD0-5BB54388214A}" destId="{36922EF7-B76B-486B-8DF1-F284F3595061}" srcOrd="3" destOrd="0" presId="urn:microsoft.com/office/officeart/2018/2/layout/IconVerticalSolidList"/>
    <dgm:cxn modelId="{3942105D-0802-4C8B-B4E1-630D06EE8695}" type="presParOf" srcId="{79BA38A1-DFD7-4B22-AB38-856210F2E67A}" destId="{1900B36A-EBA3-4475-B4A8-EF9E6F335228}" srcOrd="7" destOrd="0" presId="urn:microsoft.com/office/officeart/2018/2/layout/IconVerticalSolidList"/>
    <dgm:cxn modelId="{ACAA24F4-BA24-4DF2-9DA5-5A307D47EF26}" type="presParOf" srcId="{79BA38A1-DFD7-4B22-AB38-856210F2E67A}" destId="{119279E3-13BB-46AE-AD0F-64243EACECD7}" srcOrd="8" destOrd="0" presId="urn:microsoft.com/office/officeart/2018/2/layout/IconVerticalSolidList"/>
    <dgm:cxn modelId="{6DFBE76B-8ACF-4771-9941-B9EA70E4D38C}" type="presParOf" srcId="{119279E3-13BB-46AE-AD0F-64243EACECD7}" destId="{5090710C-14E0-45A9-A86F-33FA111F42D9}" srcOrd="0" destOrd="0" presId="urn:microsoft.com/office/officeart/2018/2/layout/IconVerticalSolidList"/>
    <dgm:cxn modelId="{B5A3E750-1023-4B44-AF1F-278F6A7721D6}" type="presParOf" srcId="{119279E3-13BB-46AE-AD0F-64243EACECD7}" destId="{5DDDB248-5E97-4444-B378-BE2CD649FAF4}" srcOrd="1" destOrd="0" presId="urn:microsoft.com/office/officeart/2018/2/layout/IconVerticalSolidList"/>
    <dgm:cxn modelId="{0EC4ECA2-A235-4D3A-B193-9E3FCAD43963}" type="presParOf" srcId="{119279E3-13BB-46AE-AD0F-64243EACECD7}" destId="{E1F50BDC-7F9C-4B42-80B8-A58E42A3E590}" srcOrd="2" destOrd="0" presId="urn:microsoft.com/office/officeart/2018/2/layout/IconVerticalSolidList"/>
    <dgm:cxn modelId="{A57DFC04-600A-434D-9743-C7DD2B38810A}" type="presParOf" srcId="{119279E3-13BB-46AE-AD0F-64243EACECD7}" destId="{0FA95CF6-49FA-4D24-953C-8A03F04DC9B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AD00F-55BC-49D8-B023-C3E57F186A3F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6D57797-1E1F-4430-8E90-0AC038407FE9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EFD95A-5454-4EBF-827E-6619A9E67867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 dirty="0"/>
            <a:t>Computational Process</a:t>
          </a:r>
          <a:endParaRPr lang="en-US" sz="1900" kern="1200" dirty="0"/>
        </a:p>
      </dsp:txBody>
      <dsp:txXfrm>
        <a:off x="836323" y="3399"/>
        <a:ext cx="9679276" cy="724089"/>
      </dsp:txXfrm>
    </dsp:sp>
    <dsp:sp modelId="{91EE02EC-45BB-4EFE-9519-41E953AF48A1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0548140-2443-499E-9F5F-90654F449E26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5AF031-2C8E-485F-A39F-DFB7F42C62B6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Primitives </a:t>
          </a:r>
        </a:p>
      </dsp:txBody>
      <dsp:txXfrm>
        <a:off x="836323" y="908511"/>
        <a:ext cx="9679276" cy="724089"/>
      </dsp:txXfrm>
    </dsp:sp>
    <dsp:sp modelId="{72C217D6-45C2-4FB5-B567-DC61863BB72C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357F9D-7B1F-47C6-9A2D-E1E989B9A2C3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C701D0-164B-47D0-939E-CF00E9C56DF4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Expression</a:t>
          </a:r>
        </a:p>
      </dsp:txBody>
      <dsp:txXfrm>
        <a:off x="836323" y="1813624"/>
        <a:ext cx="9679276" cy="724089"/>
      </dsp:txXfrm>
    </dsp:sp>
    <dsp:sp modelId="{F3788D61-D4D7-4B26-9671-051BB9DBFD27}">
      <dsp:nvSpPr>
        <dsp:cNvPr id="0" name=""/>
        <dsp:cNvSpPr/>
      </dsp:nvSpPr>
      <dsp:spPr>
        <a:xfrm>
          <a:off x="0" y="2732783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0480C4-8E5D-4499-A3BA-075C1AB68D93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922EF7-B76B-486B-8DF1-F284F3595061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 dirty="0"/>
            <a:t>Abstraction</a:t>
          </a:r>
          <a:endParaRPr lang="en-US" sz="1900" kern="1200" dirty="0"/>
        </a:p>
      </dsp:txBody>
      <dsp:txXfrm>
        <a:off x="836323" y="2718736"/>
        <a:ext cx="9679276" cy="724089"/>
      </dsp:txXfrm>
    </dsp:sp>
    <dsp:sp modelId="{5090710C-14E0-45A9-A86F-33FA111F42D9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DDDB248-5E97-4444-B378-BE2CD649FAF4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A95CF6-49FA-4D24-953C-8A03F04DC9B0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Conditional</a:t>
          </a:r>
        </a:p>
      </dsp:txBody>
      <dsp:txXfrm>
        <a:off x="836323" y="3623848"/>
        <a:ext cx="9679276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1013C-F9F2-466A-81A4-F45FFEA30C80}" type="datetimeFigureOut">
              <a:rPr lang="en-SG" smtClean="0"/>
              <a:t>15/8/2021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D421D-E840-4A30-AB69-6D577F4BDF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060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8a1af1ea3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8a1af1ea3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Pre-declared != primitive, so 3.14159 is primitive but not necessarily MATH_PI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Those that are not primitive are called ? 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96aaf9842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96aaf9842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Binary vs unary operators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Functions are not operators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32CE-3AC9-4C7B-9C66-331E564C8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4B268-1459-47E0-8F08-5770C24F0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5D308-4666-4D58-9AF6-D8BF6D31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CAAB-37A3-4751-B31F-1B8FACB37711}" type="datetime1">
              <a:rPr lang="en-SG" smtClean="0"/>
              <a:t>15/8/2021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E48C7-7651-42CC-BA26-85B060A3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1A873-C2F4-44D7-ACCB-3752913F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SG" dirty="0"/>
              <a:t>&lt;#&gt;</a:t>
            </a:r>
          </a:p>
        </p:txBody>
      </p:sp>
      <p:pic>
        <p:nvPicPr>
          <p:cNvPr id="2050" name="Picture 2" descr="A webapp designed to understand behaviour | JIN Design">
            <a:extLst>
              <a:ext uri="{FF2B5EF4-FFF2-40B4-BE49-F238E27FC236}">
                <a16:creationId xmlns:a16="http://schemas.microsoft.com/office/drawing/2014/main" id="{07ABFB9C-9667-427E-B6E5-84172F570D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6098" y="90037"/>
            <a:ext cx="2120098" cy="84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16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81EA-1E86-4B18-87DD-E89A9267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245F7-ADBB-4DE1-8573-55F5370ED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FFE69-2B4E-4D59-8DA8-9999B15F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DF3B-3278-432F-AD0E-87767DCBA59D}" type="datetime1">
              <a:rPr lang="en-SG" smtClean="0"/>
              <a:t>15/8/2021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F833F-D2B2-488E-B4B2-8EB0F380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1759C-10C2-4F07-B3D3-5B4D8B04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118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D815E-48D2-4E06-96B2-D2AE6FC9B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A375C-5A68-4234-A15D-10F583D8F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6BFF6-B9E9-4660-B3B3-0C7CA60F9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E204-21CC-48C0-AB26-D17B1FEBD6C5}" type="datetime1">
              <a:rPr lang="en-SG" smtClean="0"/>
              <a:t>15/8/2021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54F2C-5DEF-49D1-99C5-5BD65A65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79836-EA6E-433A-820E-65C30E434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6223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394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FB83-54B1-4176-95E7-A337B2CF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D5F2B-E4A1-43F7-A8FD-840E9406F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0797-CAF7-45F0-BD2F-9CC583F3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15/8/2021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08B51-90EE-45DD-A855-1092EB1E7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A7C7F-FAE7-47D5-96C2-C569580F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05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3D6F-BF84-4A4C-A070-B99CD5712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3DC33-6C7D-47CE-8D99-54BF7BEA3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260B4-B04F-4CA1-8615-AC55C4DB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9F4E-5023-493B-9110-D9B972348B41}" type="datetime1">
              <a:rPr lang="en-SG" smtClean="0"/>
              <a:t>15/8/2021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B2E58-D494-45FB-840F-E18A7336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18726-5F2C-4225-A44A-2B511716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689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59D2-A4E0-451D-A7D5-E84E6241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EB674-7B1B-43E3-8626-165B40C12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91161-AB10-497B-90D9-4F25D88A3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FCC6B-956A-426F-B444-1D09F3AC9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DA1E-F695-4F02-9561-813ED2F4954E}" type="datetime1">
              <a:rPr lang="en-SG" smtClean="0"/>
              <a:t>15/8/2021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8814D-D42B-40AB-B03E-AD88EB17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421FA-8A95-40FC-B3B1-E0AE57FC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799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EBADD-2C33-4871-A0F9-5A22E9B6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C9010-61DB-4997-A83D-3103956C3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49394-7773-48A5-B7C3-4E5FD3465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ED675-EEBC-4827-8E1E-12D0E19D6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45E33-E4C4-4823-830A-CCAD44E63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08E77-483E-41A4-A7D5-7B1FE2AD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3D7B-4E21-41A6-ADBE-C11E82D93972}" type="datetime1">
              <a:rPr lang="en-SG" smtClean="0"/>
              <a:t>15/8/2021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7608A-9B0E-419C-AAEB-680B2D62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A379D7-52B5-4E98-B08B-938B6653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267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6190-AC7C-4933-9635-81E1E391E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CDCD3C-5430-44DB-A766-70ACE66E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9136-9AA0-482C-B065-CA659672B227}" type="datetime1">
              <a:rPr lang="en-SG" smtClean="0"/>
              <a:t>15/8/2021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5D510-054A-48AA-980B-82B440CE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1C973-CD16-4BEE-942C-5F4C7E3F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836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37B10-9591-4C33-B5F9-C3C2652E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0916-D307-4776-9AFA-08DD2FCF2B02}" type="datetime1">
              <a:rPr lang="en-SG" smtClean="0"/>
              <a:t>15/8/2021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B98A0-307D-4B73-9A3C-B6EBE1E3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8A620-2A2B-47A0-82B7-EB36CDB8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424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E681-8F4C-4BF5-AF62-5F3411AC1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B66EE-9660-48FF-A3BC-B0036437F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1BA91-D7F3-4987-A47B-AED417E72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BCECD-23C4-4ECC-A62F-AD82A082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76FB-1E42-4829-B229-BE6281CBD8A2}" type="datetime1">
              <a:rPr lang="en-SG" smtClean="0"/>
              <a:t>15/8/2021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C186D-A2E0-4056-916B-D3FAD5953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C366C-42A6-4B9B-9CAD-4CDA6289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964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96F5A-56A7-467D-9656-B4DD9D82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50340-09F3-4317-A0D2-8AC2D1109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5A792-AF30-4023-8B2E-7600AFB2D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7393C-2ACD-4509-80D7-5F5C9C18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4ACB-84AE-413A-91F9-0B02769B2811}" type="datetime1">
              <a:rPr lang="en-SG" smtClean="0"/>
              <a:t>15/8/2021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2A0ED-6331-4442-A4C3-398137D0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8096D-383A-4A15-AFE4-3E6FBE31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079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FCF000-023A-493A-BF8E-0A61DFAA2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F12B2-1CEE-499D-936C-4858DEBD4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63264-6827-4D3E-ACBC-39A770098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88E6B-B8A1-470A-82A9-B38A84C7B6B4}" type="datetime1">
              <a:rPr lang="en-SG" smtClean="0"/>
              <a:t>15/8/2021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83C82-207B-45FA-BC11-6AA7962BE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BD140-58DF-410A-8513-726EB7CC0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  <p:pic>
        <p:nvPicPr>
          <p:cNvPr id="8" name="Picture 2" descr="A webapp designed to understand behaviour | JIN Design">
            <a:extLst>
              <a:ext uri="{FF2B5EF4-FFF2-40B4-BE49-F238E27FC236}">
                <a16:creationId xmlns:a16="http://schemas.microsoft.com/office/drawing/2014/main" id="{8A4BEB15-D446-404F-9B70-CF653513E6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6098" y="90037"/>
            <a:ext cx="2120098" cy="84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1101S | Facebook">
            <a:extLst>
              <a:ext uri="{FF2B5EF4-FFF2-40B4-BE49-F238E27FC236}">
                <a16:creationId xmlns:a16="http://schemas.microsoft.com/office/drawing/2014/main" id="{4C394B37-629C-4E44-84EF-FFC8AE923A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522" y="642461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93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6C54-B814-4C84-8EBB-C2F4D0FF7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CS1101S Studio Session </a:t>
            </a:r>
            <a:br>
              <a:rPr lang="en-SG" dirty="0"/>
            </a:br>
            <a:r>
              <a:rPr lang="en-SG" dirty="0"/>
              <a:t>Week 2 </a:t>
            </a:r>
            <a:br>
              <a:rPr lang="en-SG" dirty="0"/>
            </a:br>
            <a:r>
              <a:rPr lang="en-SG" dirty="0"/>
              <a:t>Elements of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A03A5-454B-4B3B-9385-BA9380883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Simon Julian Lauw</a:t>
            </a:r>
          </a:p>
          <a:p>
            <a:r>
              <a:rPr lang="en-SG" b="1" i="1" dirty="0"/>
              <a:t>Full Info &gt; simonjulianl.github.io </a:t>
            </a:r>
          </a:p>
          <a:p>
            <a:r>
              <a:rPr lang="en-SG" dirty="0"/>
              <a:t>16 August 2021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9D4FF-52DD-49E8-8CFE-F066F187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8F24-F945-4A4B-9851-29C3226539AE}" type="datetime1">
              <a:rPr lang="en-SG" smtClean="0"/>
              <a:t>15/8/2021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39D2-1963-4C25-915B-87691A31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025DD-2216-452D-AB2F-B8AB703F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SG" dirty="0"/>
              <a:t>1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42B71B4-0241-40D7-84EE-46D56D340FAB}"/>
              </a:ext>
            </a:extLst>
          </p:cNvPr>
          <p:cNvSpPr txBox="1">
            <a:spLocks/>
          </p:cNvSpPr>
          <p:nvPr/>
        </p:nvSpPr>
        <p:spPr>
          <a:xfrm>
            <a:off x="676922" y="5592932"/>
            <a:ext cx="10676878" cy="763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100" b="1" i="1" dirty="0"/>
              <a:t>Acknowledgement (for his inspiring slides):</a:t>
            </a:r>
          </a:p>
          <a:p>
            <a:r>
              <a:rPr lang="en-SG" sz="1100" b="1" i="1" dirty="0"/>
              <a:t> Amadeus Aristo </a:t>
            </a:r>
            <a:r>
              <a:rPr lang="en-SG" sz="1100" b="1" i="1" dirty="0" err="1"/>
              <a:t>Winarto</a:t>
            </a:r>
            <a:r>
              <a:rPr lang="en-SG" sz="11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601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86F29-D25D-49BA-900F-EDCF0E60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Abstraction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D27C2-673D-4600-B8BC-9EF87C0FC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The main idea is to filter out unnecessary details for the users so that the users can focus on the bigger picture or what is necessary for him</a:t>
            </a:r>
          </a:p>
          <a:p>
            <a:pPr lvl="1"/>
            <a:r>
              <a:rPr lang="en-SG" dirty="0"/>
              <a:t>For example, if I want to buy a food at a vending machine, I just need to insert my money, I don’t need to know how the money is being processed, or how my food is baked etc. I just care money =&gt; food</a:t>
            </a:r>
          </a:p>
          <a:p>
            <a:r>
              <a:rPr lang="en-SG" dirty="0"/>
              <a:t>There are various level of abstractions, and the most simple one is naming using constant declaration</a:t>
            </a:r>
          </a:p>
          <a:p>
            <a:r>
              <a:rPr lang="en-SG" dirty="0"/>
              <a:t>In Source, we can do this by using the syntax </a:t>
            </a:r>
          </a:p>
          <a:p>
            <a:pPr lvl="1"/>
            <a:r>
              <a:rPr lang="en-SG" dirty="0" err="1"/>
              <a:t>const</a:t>
            </a:r>
            <a:r>
              <a:rPr lang="en-SG" dirty="0"/>
              <a:t> &lt;name&gt; = &lt;value&gt;; </a:t>
            </a:r>
          </a:p>
          <a:p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3FD31-A3D7-48A6-91C5-05D857BD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15/8/2021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25832-4034-4BC3-B5DA-FCAA2AA2A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C6AB7-7BCB-40A4-9C45-E0D1F65A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74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B3C97-937C-4A59-BB02-EF11EAA8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Naming Abstraction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E5B47-D3E7-496C-89D7-FC11B0E5E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Purpose</a:t>
            </a:r>
          </a:p>
          <a:p>
            <a:pPr lvl="1"/>
            <a:r>
              <a:rPr lang="en-SG" dirty="0"/>
              <a:t>naming allows us to give a user-friendly name to a piece of data in memory</a:t>
            </a:r>
          </a:p>
          <a:p>
            <a:pPr lvl="1"/>
            <a:r>
              <a:rPr lang="en-SG" dirty="0"/>
              <a:t>since its inconvenient to remember and repeat all the values in all the places </a:t>
            </a:r>
          </a:p>
          <a:p>
            <a:pPr lvl="1"/>
            <a:r>
              <a:rPr lang="en-SG" dirty="0"/>
              <a:t>It also allows us to care about the value (what vs how to generate the value). For example, if we want to get the value of pi, we can just call </a:t>
            </a:r>
            <a:r>
              <a:rPr lang="en-SG" dirty="0" err="1"/>
              <a:t>math_pi</a:t>
            </a:r>
            <a:r>
              <a:rPr lang="en-SG" dirty="0"/>
              <a:t>, but we don’t care how this </a:t>
            </a:r>
            <a:r>
              <a:rPr lang="en-SG" dirty="0" err="1"/>
              <a:t>math_pi</a:t>
            </a:r>
            <a:r>
              <a:rPr lang="en-SG" dirty="0"/>
              <a:t> generated! (Maybe using some fancy math methods or magic)</a:t>
            </a:r>
          </a:p>
          <a:p>
            <a:pPr lvl="1"/>
            <a:endParaRPr lang="en-SG" dirty="0"/>
          </a:p>
          <a:p>
            <a:pPr lvl="1"/>
            <a:endParaRPr lang="en-SG" dirty="0"/>
          </a:p>
          <a:p>
            <a:endParaRPr lang="en-SG" dirty="0"/>
          </a:p>
          <a:p>
            <a:pPr lvl="1"/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3711D-8BD6-4843-99F2-DB1EDD3F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15/8/2021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74AD2-D949-45B5-A7B5-EA933612B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B35C5-A033-49AC-8F67-9BA46305C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5628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487F-C2C0-4BEF-90B2-292616F1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Functional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D74CC-8BFF-4741-AA9C-6DF3E5DBB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Second level of abstraction is using functions to express a certain behaviour  </a:t>
            </a:r>
          </a:p>
          <a:p>
            <a:r>
              <a:rPr lang="en-SG" dirty="0"/>
              <a:t>For example</a:t>
            </a:r>
          </a:p>
          <a:p>
            <a:pPr lvl="1"/>
            <a:r>
              <a:rPr lang="en-SG" dirty="0"/>
              <a:t>function square(x) { return x*x; } =&gt; as a user, I only care that this function can square a number, I don’t care how it squares the number (maybe using summation, etc) </a:t>
            </a:r>
          </a:p>
          <a:p>
            <a:r>
              <a:rPr lang="en-SG" dirty="0"/>
              <a:t>In Source, declaring function can be done using the following syntax </a:t>
            </a:r>
          </a:p>
          <a:p>
            <a:pPr marL="0" indent="0">
              <a:buNone/>
            </a:pPr>
            <a:r>
              <a:rPr lang="en-SG" dirty="0"/>
              <a:t>function &lt;name&gt; { &lt;body&gt;; return &lt;expression&gt;; }</a:t>
            </a:r>
          </a:p>
          <a:p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B9019-014B-4042-965E-2085D53F9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15/8/2021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E903B-A90C-457D-BB9F-1AEEAAD7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F95C6-3A1C-4893-9E21-741C2A66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4645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DF254-3BD0-4B74-A581-986D665D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Conditional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6B6FF-D7E7-454A-BA7C-CA62DD821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Control flow of a program, you want your program to be able to express your if-else logic of your computational process </a:t>
            </a:r>
          </a:p>
          <a:p>
            <a:r>
              <a:rPr lang="en-SG" dirty="0"/>
              <a:t>Predicate : function or expression that resolves to a Boolean value (true/false)</a:t>
            </a:r>
          </a:p>
          <a:p>
            <a:r>
              <a:rPr lang="en-SG" dirty="0"/>
              <a:t>In Source, you can use </a:t>
            </a:r>
          </a:p>
          <a:p>
            <a:pPr marL="0" indent="0">
              <a:buNone/>
            </a:pPr>
            <a:r>
              <a:rPr lang="en-SG" dirty="0"/>
              <a:t>If (predicate) { &lt;body&gt;; } else { &lt;alt body&gt;; }</a:t>
            </a:r>
          </a:p>
          <a:p>
            <a:pPr marL="0" indent="0">
              <a:buNone/>
            </a:pPr>
            <a:r>
              <a:rPr lang="en-SG" dirty="0"/>
              <a:t>OR (ternary conditional operator) , ternary just means it takes 3 operands</a:t>
            </a:r>
          </a:p>
          <a:p>
            <a:pPr marL="0" indent="0">
              <a:buNone/>
            </a:pPr>
            <a:r>
              <a:rPr lang="en-SG" dirty="0"/>
              <a:t>predicate ? &lt;body&gt; : &lt;alt body&gt; ;</a:t>
            </a:r>
          </a:p>
          <a:p>
            <a:pPr marL="0" indent="0">
              <a:buNone/>
            </a:pPr>
            <a:r>
              <a:rPr lang="en-SG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F2EE4-EE6D-46C3-9362-65FE987D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15/8/2021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25C70-BAC6-4AB1-A38C-2F2F9C0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44A2A-3116-4848-BF02-8EEAA12D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9439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7FDB-5D99-4C86-AFC3-45C8B75C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Tips to write a good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959F8-CB79-4141-8BD1-836B8046F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You will have a lot of missions, quests, etc and also more programming modules are coming</a:t>
            </a:r>
          </a:p>
          <a:p>
            <a:r>
              <a:rPr lang="en-SG" dirty="0"/>
              <a:t>It is good to write good programs from now!</a:t>
            </a:r>
          </a:p>
          <a:p>
            <a:r>
              <a:rPr lang="en-SG" dirty="0"/>
              <a:t>Be correct : check for edge cases!</a:t>
            </a:r>
          </a:p>
          <a:p>
            <a:r>
              <a:rPr lang="en-SG" dirty="0"/>
              <a:t>Be clear : write proper comments to help others understand!</a:t>
            </a:r>
          </a:p>
          <a:p>
            <a:r>
              <a:rPr lang="en-SG" dirty="0"/>
              <a:t>Be elegant : follow the naming convention and style requirement!</a:t>
            </a:r>
          </a:p>
          <a:p>
            <a:r>
              <a:rPr lang="en-SG" b="1" dirty="0"/>
              <a:t>Be effective : Design your program before you code it ! Think of what functions can be abstracted, what steps are you trying to convey!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7D60F-5ACB-4826-9A12-A857CC6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15/8/2021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D8AF9-ACAD-4A36-99CB-040884E9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1C6D1-5072-4332-AE88-FF1B6C78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2604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6C54-B814-4C84-8EBB-C2F4D0FF7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Off we go to Studio Sheet!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9D4FF-52DD-49E8-8CFE-F066F187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8F24-F945-4A4B-9851-29C3226539AE}" type="datetime1">
              <a:rPr lang="en-SG" smtClean="0"/>
              <a:t>15/8/2021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39D2-1963-4C25-915B-87691A31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025DD-2216-452D-AB2F-B8AB703F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SG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1413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AD9F-4C9B-4030-96B8-B00169E8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Table of Contents 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79047EAD-A55B-41F1-87B7-6FB5504A20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1169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F13C1-A27E-4C6B-AEFC-316757EF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15/8/2021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B3ADA-C684-44D4-844A-F9E32EE7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9795E-ABF3-4001-9CDB-9460DF06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726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F862-85BD-4423-86A0-8AB831F1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Computational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3FB03-5619-4F5B-991C-678A136BC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point of learning Computer Science is to learn to express </a:t>
            </a:r>
            <a:r>
              <a:rPr lang="en-SG" b="1" dirty="0"/>
              <a:t>computational process </a:t>
            </a:r>
            <a:r>
              <a:rPr lang="en-SG" dirty="0"/>
              <a:t>and programming is just one way to do it (There’s also diagram, verbal communication, etc) </a:t>
            </a:r>
          </a:p>
          <a:p>
            <a:r>
              <a:rPr lang="en-SG" dirty="0"/>
              <a:t>We prefer to have a more effective computational process</a:t>
            </a:r>
          </a:p>
          <a:p>
            <a:r>
              <a:rPr lang="en-SG" dirty="0"/>
              <a:t>During programming, there are tools to help us communicate our computational process, and here that tool is Programming Language </a:t>
            </a:r>
          </a:p>
          <a:p>
            <a:pPr lvl="1"/>
            <a:r>
              <a:rPr lang="en-SG" dirty="0"/>
              <a:t>It contains means of abstraction, control flow, etc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9DC4C-732F-4315-8EC7-24338A52B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15/8/2021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70DE0-1413-4469-8C2D-75938C6AF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AEFE3-B815-4B36-8EBA-834B8DDD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623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65C32-3730-4996-A3F9-330CAD52E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0B050-7BF6-443B-B271-069422F8C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sz="3600" dirty="0"/>
              <a:t>The smallest constituent unit of a programming language</a:t>
            </a:r>
          </a:p>
          <a:p>
            <a:pPr lvl="1"/>
            <a:r>
              <a:rPr lang="en-SG" sz="3200" dirty="0"/>
              <a:t>It is akin to an atom in chemistry (or quarks if you want to argue further but yeah you get the idea) </a:t>
            </a:r>
          </a:p>
          <a:p>
            <a:pPr lvl="1"/>
            <a:r>
              <a:rPr lang="en-SG" sz="3200" dirty="0"/>
              <a:t>It can be evaluated within a single evaluation step: you either look up the value of a name, or </a:t>
            </a:r>
            <a:r>
              <a:rPr lang="en-SG" sz="3200" b="1" dirty="0"/>
              <a:t>take the literal value =&gt; </a:t>
            </a:r>
            <a:r>
              <a:rPr lang="en-SG" sz="3200" dirty="0"/>
              <a:t>hence variable names, numerals, </a:t>
            </a:r>
            <a:r>
              <a:rPr lang="en-SG" sz="3200" dirty="0" err="1"/>
              <a:t>booleans</a:t>
            </a:r>
            <a:r>
              <a:rPr lang="en-SG" sz="3200" dirty="0"/>
              <a:t> and strings are primitive expressions</a:t>
            </a:r>
            <a:endParaRPr lang="en-SG" sz="3200" b="1" dirty="0"/>
          </a:p>
          <a:p>
            <a:pPr lvl="1"/>
            <a:r>
              <a:rPr lang="en-SG" sz="3200" dirty="0"/>
              <a:t>For example : </a:t>
            </a:r>
          </a:p>
          <a:p>
            <a:pPr lvl="2"/>
            <a:r>
              <a:rPr lang="en-SG" sz="2800" dirty="0"/>
              <a:t>1, 1.2, ‘test’, true are all primitives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4E31C-042F-4369-8E75-F2843AC9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15/8/2021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749BA-2947-4949-8C1D-124B1D98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444AF-7065-4D9E-B4E3-C1B586D8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787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6B40-AE27-4BB0-9D86-97B3482B1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Expression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577B-E0FE-47D1-B6F8-AEDD8C2C7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/>
              <a:t>Expression is just a </a:t>
            </a:r>
            <a:r>
              <a:rPr lang="en-SG" b="1" dirty="0"/>
              <a:t>combination</a:t>
            </a:r>
            <a:r>
              <a:rPr lang="en-SG" dirty="0"/>
              <a:t> of operators, operands, variables, etc that </a:t>
            </a:r>
            <a:r>
              <a:rPr lang="en-SG" b="1" dirty="0"/>
              <a:t>resolve to a value </a:t>
            </a:r>
          </a:p>
          <a:p>
            <a:r>
              <a:rPr lang="en-SG" dirty="0"/>
              <a:t>It doesn’t need to contain all of them, but complex expressions (at least more than just primitives), they are called </a:t>
            </a:r>
            <a:r>
              <a:rPr lang="en-SG" b="1" dirty="0"/>
              <a:t>combinations. </a:t>
            </a:r>
          </a:p>
          <a:p>
            <a:r>
              <a:rPr lang="en-SG" dirty="0"/>
              <a:t>One way to make combinations is using operators, and it’s called </a:t>
            </a:r>
            <a:r>
              <a:rPr lang="en-SG" b="1" dirty="0"/>
              <a:t>operator combination</a:t>
            </a:r>
          </a:p>
          <a:p>
            <a:r>
              <a:rPr lang="en-SG" dirty="0"/>
              <a:t>For example, 1 + 2 and 5 are both expressions</a:t>
            </a:r>
          </a:p>
          <a:p>
            <a:r>
              <a:rPr lang="en-SG" dirty="0"/>
              <a:t>In Source, expressions are not programs, you need to add </a:t>
            </a:r>
            <a:r>
              <a:rPr lang="en-SG" b="1" dirty="0"/>
              <a:t>semicolon</a:t>
            </a:r>
            <a:r>
              <a:rPr lang="en-SG" dirty="0"/>
              <a:t> to turn it into a program / expression statement (something that the machine can understand) </a:t>
            </a:r>
          </a:p>
          <a:p>
            <a:pPr lvl="1"/>
            <a:r>
              <a:rPr lang="en-SG" dirty="0"/>
              <a:t>E.g. 1 + 2 is not a program, but 1 + 2; is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BEF0E-EA0B-4DC1-881A-AD45E5F5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15/8/2021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DA4CB-5511-4086-9AFF-7A8F8DDDD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64AFC-620F-4920-8046-C20553AE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7123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1E21-A8FD-4BE7-B8F4-16F656F5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Expression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CEB0D-D375-4DC5-8FC6-AB372E636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Arithmetic operators: +,−,×,÷,% (Remainder in Source, not really Modulo -&gt; check your CS1231S for more info) </a:t>
            </a:r>
          </a:p>
          <a:p>
            <a:r>
              <a:rPr lang="en-SG" dirty="0"/>
              <a:t>Comparison operators: &gt;,&lt;,≥,≤,===,!==</a:t>
            </a:r>
          </a:p>
          <a:p>
            <a:r>
              <a:rPr lang="en-SG" dirty="0"/>
              <a:t>Boolean operators: &amp;&amp;,||,!</a:t>
            </a:r>
          </a:p>
          <a:p>
            <a:r>
              <a:rPr lang="en-SG" dirty="0"/>
              <a:t>Conditional operators: &lt;</a:t>
            </a:r>
            <a:r>
              <a:rPr lang="en-SG" dirty="0" err="1"/>
              <a:t>stmt</a:t>
            </a:r>
            <a:r>
              <a:rPr lang="en-SG" dirty="0"/>
              <a:t>-a&gt; ? &lt;</a:t>
            </a:r>
            <a:r>
              <a:rPr lang="en-SG" dirty="0" err="1"/>
              <a:t>stmt</a:t>
            </a:r>
            <a:r>
              <a:rPr lang="en-SG" dirty="0"/>
              <a:t>-b&gt; : &lt;</a:t>
            </a:r>
            <a:r>
              <a:rPr lang="en-SG" dirty="0" err="1"/>
              <a:t>stmt</a:t>
            </a:r>
            <a:r>
              <a:rPr lang="en-SG" dirty="0"/>
              <a:t>-c&gt;</a:t>
            </a:r>
          </a:p>
          <a:p>
            <a:r>
              <a:rPr lang="en-SG" dirty="0"/>
              <a:t>Take note of the precedence of operators during combination</a:t>
            </a:r>
          </a:p>
          <a:p>
            <a:r>
              <a:rPr lang="en-SG" dirty="0"/>
              <a:t>Further reference : https://developer.mozilla.org/en-US/docs/Web/JavaScript/Reference/Operators/Operator_Precedence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3B8C8-1C4D-4E9B-A547-92CBF1A6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15/8/2021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32FC2-9323-4BD1-9B4A-28B06862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8A2AB-FDCD-44E3-AD29-9DD5B088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497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Which of the following expressions are primitive? </a:t>
            </a:r>
            <a:endParaRPr/>
          </a:p>
        </p:txBody>
      </p:sp>
      <p:sp>
        <p:nvSpPr>
          <p:cNvPr id="133" name="Google Shape;133;p25"/>
          <p:cNvSpPr/>
          <p:nvPr/>
        </p:nvSpPr>
        <p:spPr>
          <a:xfrm>
            <a:off x="1822367" y="1849800"/>
            <a:ext cx="760000" cy="50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3</a:t>
            </a:r>
            <a:endParaRPr sz="2400"/>
          </a:p>
        </p:txBody>
      </p:sp>
      <p:sp>
        <p:nvSpPr>
          <p:cNvPr id="134" name="Google Shape;134;p25"/>
          <p:cNvSpPr/>
          <p:nvPr/>
        </p:nvSpPr>
        <p:spPr>
          <a:xfrm>
            <a:off x="3572567" y="1849800"/>
            <a:ext cx="1512400" cy="50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3.14159</a:t>
            </a:r>
            <a:endParaRPr sz="2400"/>
          </a:p>
        </p:txBody>
      </p:sp>
      <p:sp>
        <p:nvSpPr>
          <p:cNvPr id="135" name="Google Shape;135;p25"/>
          <p:cNvSpPr/>
          <p:nvPr/>
        </p:nvSpPr>
        <p:spPr>
          <a:xfrm>
            <a:off x="5669667" y="1849800"/>
            <a:ext cx="1512400" cy="50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7 + 2</a:t>
            </a:r>
            <a:endParaRPr sz="2400"/>
          </a:p>
        </p:txBody>
      </p:sp>
      <p:sp>
        <p:nvSpPr>
          <p:cNvPr id="136" name="Google Shape;136;p25"/>
          <p:cNvSpPr/>
          <p:nvPr/>
        </p:nvSpPr>
        <p:spPr>
          <a:xfrm>
            <a:off x="2364700" y="3064033"/>
            <a:ext cx="1512400" cy="50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true</a:t>
            </a:r>
            <a:endParaRPr sz="2400"/>
          </a:p>
        </p:txBody>
      </p:sp>
      <p:sp>
        <p:nvSpPr>
          <p:cNvPr id="137" name="Google Shape;137;p25"/>
          <p:cNvSpPr/>
          <p:nvPr/>
        </p:nvSpPr>
        <p:spPr>
          <a:xfrm>
            <a:off x="4760533" y="3064033"/>
            <a:ext cx="1512400" cy="50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false</a:t>
            </a:r>
            <a:endParaRPr sz="2400"/>
          </a:p>
        </p:txBody>
      </p:sp>
      <p:sp>
        <p:nvSpPr>
          <p:cNvPr id="138" name="Google Shape;138;p25"/>
          <p:cNvSpPr/>
          <p:nvPr/>
        </p:nvSpPr>
        <p:spPr>
          <a:xfrm>
            <a:off x="7156367" y="3064033"/>
            <a:ext cx="1512400" cy="50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x</a:t>
            </a:r>
            <a:endParaRPr sz="2400"/>
          </a:p>
        </p:txBody>
      </p:sp>
      <p:sp>
        <p:nvSpPr>
          <p:cNvPr id="139" name="Google Shape;139;p25"/>
          <p:cNvSpPr/>
          <p:nvPr/>
        </p:nvSpPr>
        <p:spPr>
          <a:xfrm>
            <a:off x="8053867" y="1849800"/>
            <a:ext cx="1512400" cy="50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5;</a:t>
            </a:r>
            <a:endParaRPr sz="2400"/>
          </a:p>
        </p:txBody>
      </p:sp>
      <p:sp>
        <p:nvSpPr>
          <p:cNvPr id="140" name="Google Shape;140;p25"/>
          <p:cNvSpPr/>
          <p:nvPr/>
        </p:nvSpPr>
        <p:spPr>
          <a:xfrm>
            <a:off x="9552200" y="3137100"/>
            <a:ext cx="1512400" cy="50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math_PI</a:t>
            </a:r>
            <a:endParaRPr sz="2400"/>
          </a:p>
        </p:txBody>
      </p:sp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691900" y="4974733"/>
            <a:ext cx="11360800" cy="81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Expressions that are not primitive are called 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Which of the following are operators?</a:t>
            </a:r>
            <a:endParaRPr/>
          </a:p>
        </p:txBody>
      </p:sp>
      <p:sp>
        <p:nvSpPr>
          <p:cNvPr id="147" name="Google Shape;147;p26"/>
          <p:cNvSpPr/>
          <p:nvPr/>
        </p:nvSpPr>
        <p:spPr>
          <a:xfrm>
            <a:off x="1822367" y="1849800"/>
            <a:ext cx="760000" cy="50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3</a:t>
            </a:r>
            <a:endParaRPr sz="2400"/>
          </a:p>
        </p:txBody>
      </p:sp>
      <p:sp>
        <p:nvSpPr>
          <p:cNvPr id="148" name="Google Shape;148;p26"/>
          <p:cNvSpPr/>
          <p:nvPr/>
        </p:nvSpPr>
        <p:spPr>
          <a:xfrm>
            <a:off x="3572567" y="1849800"/>
            <a:ext cx="1512400" cy="50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3.14159</a:t>
            </a:r>
            <a:endParaRPr sz="2400"/>
          </a:p>
        </p:txBody>
      </p:sp>
      <p:sp>
        <p:nvSpPr>
          <p:cNvPr id="149" name="Google Shape;149;p26"/>
          <p:cNvSpPr/>
          <p:nvPr/>
        </p:nvSpPr>
        <p:spPr>
          <a:xfrm>
            <a:off x="5669667" y="1849800"/>
            <a:ext cx="1512400" cy="50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7 + 2</a:t>
            </a:r>
            <a:endParaRPr sz="2400"/>
          </a:p>
        </p:txBody>
      </p:sp>
      <p:sp>
        <p:nvSpPr>
          <p:cNvPr id="150" name="Google Shape;150;p26"/>
          <p:cNvSpPr/>
          <p:nvPr/>
        </p:nvSpPr>
        <p:spPr>
          <a:xfrm>
            <a:off x="2364700" y="3064033"/>
            <a:ext cx="1512400" cy="50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+</a:t>
            </a:r>
            <a:endParaRPr sz="2400"/>
          </a:p>
        </p:txBody>
      </p:sp>
      <p:sp>
        <p:nvSpPr>
          <p:cNvPr id="151" name="Google Shape;151;p26"/>
          <p:cNvSpPr/>
          <p:nvPr/>
        </p:nvSpPr>
        <p:spPr>
          <a:xfrm>
            <a:off x="4760533" y="3064033"/>
            <a:ext cx="1512400" cy="50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false</a:t>
            </a:r>
            <a:endParaRPr sz="2400"/>
          </a:p>
        </p:txBody>
      </p:sp>
      <p:sp>
        <p:nvSpPr>
          <p:cNvPr id="152" name="Google Shape;152;p26"/>
          <p:cNvSpPr/>
          <p:nvPr/>
        </p:nvSpPr>
        <p:spPr>
          <a:xfrm>
            <a:off x="7156367" y="3064033"/>
            <a:ext cx="1512400" cy="50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/</a:t>
            </a:r>
            <a:endParaRPr sz="2400"/>
          </a:p>
        </p:txBody>
      </p:sp>
      <p:sp>
        <p:nvSpPr>
          <p:cNvPr id="153" name="Google Shape;153;p26"/>
          <p:cNvSpPr/>
          <p:nvPr/>
        </p:nvSpPr>
        <p:spPr>
          <a:xfrm>
            <a:off x="8053867" y="1849800"/>
            <a:ext cx="1512400" cy="50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x</a:t>
            </a:r>
            <a:endParaRPr sz="2400"/>
          </a:p>
        </p:txBody>
      </p:sp>
      <p:sp>
        <p:nvSpPr>
          <p:cNvPr id="154" name="Google Shape;154;p26"/>
          <p:cNvSpPr/>
          <p:nvPr/>
        </p:nvSpPr>
        <p:spPr>
          <a:xfrm>
            <a:off x="9552200" y="3064033"/>
            <a:ext cx="1512400" cy="50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math_PI</a:t>
            </a:r>
            <a:endParaRPr sz="2400"/>
          </a:p>
        </p:txBody>
      </p:sp>
      <p:sp>
        <p:nvSpPr>
          <p:cNvPr id="155" name="Google Shape;155;p26"/>
          <p:cNvSpPr/>
          <p:nvPr/>
        </p:nvSpPr>
        <p:spPr>
          <a:xfrm>
            <a:off x="8415467" y="4473167"/>
            <a:ext cx="1512400" cy="50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%</a:t>
            </a:r>
            <a:endParaRPr sz="2400"/>
          </a:p>
        </p:txBody>
      </p:sp>
      <p:sp>
        <p:nvSpPr>
          <p:cNvPr id="156" name="Google Shape;156;p26"/>
          <p:cNvSpPr/>
          <p:nvPr/>
        </p:nvSpPr>
        <p:spPr>
          <a:xfrm>
            <a:off x="6036267" y="4473167"/>
            <a:ext cx="1512400" cy="50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&amp;&amp;</a:t>
            </a:r>
            <a:endParaRPr sz="2400"/>
          </a:p>
        </p:txBody>
      </p:sp>
      <p:sp>
        <p:nvSpPr>
          <p:cNvPr id="157" name="Google Shape;157;p26"/>
          <p:cNvSpPr/>
          <p:nvPr/>
        </p:nvSpPr>
        <p:spPr>
          <a:xfrm>
            <a:off x="3657067" y="4473167"/>
            <a:ext cx="1512400" cy="50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!</a:t>
            </a:r>
            <a:endParaRPr sz="2400"/>
          </a:p>
        </p:txBody>
      </p:sp>
      <p:sp>
        <p:nvSpPr>
          <p:cNvPr id="158" name="Google Shape;158;p26"/>
          <p:cNvSpPr/>
          <p:nvPr/>
        </p:nvSpPr>
        <p:spPr>
          <a:xfrm>
            <a:off x="1446167" y="4473167"/>
            <a:ext cx="1512400" cy="50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SG" sz="2400" dirty="0"/>
              <a:t>Op()</a:t>
            </a:r>
            <a:endParaRPr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5776-EADD-4130-9726-7B554941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Abstraction </a:t>
            </a:r>
          </a:p>
        </p:txBody>
      </p:sp>
      <p:pic>
        <p:nvPicPr>
          <p:cNvPr id="8" name="Content Placeholder 7" descr="PowerPoint&#10;&#10;Description automatically generated with medium confidence">
            <a:extLst>
              <a:ext uri="{FF2B5EF4-FFF2-40B4-BE49-F238E27FC236}">
                <a16:creationId xmlns:a16="http://schemas.microsoft.com/office/drawing/2014/main" id="{56904953-F216-474A-A89F-8E72F1C4A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440" y="1915028"/>
            <a:ext cx="9993120" cy="417253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90260-0DF2-43DC-9258-5CFFD048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15/8/2021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8F9F7-C341-41BD-8B3A-950B60AE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985C5-83A5-440A-8850-05ADE4EF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873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1080</Words>
  <Application>Microsoft Office PowerPoint</Application>
  <PresentationFormat>Widescreen</PresentationFormat>
  <Paragraphs>139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CS1101S Studio Session  Week 2  Elements of Programming</vt:lpstr>
      <vt:lpstr>Table of Contents </vt:lpstr>
      <vt:lpstr>Computational Process</vt:lpstr>
      <vt:lpstr>Primitives</vt:lpstr>
      <vt:lpstr>Expression </vt:lpstr>
      <vt:lpstr>Expression </vt:lpstr>
      <vt:lpstr>Which of the following expressions are primitive? </vt:lpstr>
      <vt:lpstr>Which of the following are operators?</vt:lpstr>
      <vt:lpstr>Abstraction </vt:lpstr>
      <vt:lpstr>Abstraction </vt:lpstr>
      <vt:lpstr>Naming Abstraction </vt:lpstr>
      <vt:lpstr>Functional Abstraction</vt:lpstr>
      <vt:lpstr>Conditional </vt:lpstr>
      <vt:lpstr>Tips to write a good program</vt:lpstr>
      <vt:lpstr>Off we go to Studio Sheet!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Lauw</dc:creator>
  <cp:lastModifiedBy>Simon Julian Lauw</cp:lastModifiedBy>
  <cp:revision>5</cp:revision>
  <dcterms:created xsi:type="dcterms:W3CDTF">2021-08-12T02:15:55Z</dcterms:created>
  <dcterms:modified xsi:type="dcterms:W3CDTF">2021-08-15T09:11:08Z</dcterms:modified>
</cp:coreProperties>
</file>