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Revision	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Cubic Expression</a:t>
          </a:r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Algebraic Fraction</a:t>
          </a:r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Revision	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Cubic Expression</a:t>
          </a:r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Algebraic Fraction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20/11/2021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36.48956" units="1/cm"/>
          <inkml:channelProperty channel="Y" name="resolution" value="72.97298" units="1/cm"/>
          <inkml:channelProperty channel="T" name="resolution" value="1" units="1/dev"/>
        </inkml:channelProperties>
      </inkml:inkSource>
      <inkml:timestamp xml:id="ts0" timeString="2021-10-23T08:22:14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6509 7497 0,'17'0'63,"72"0"-63,16 0 15,1 0-15,265 0 32,-160 0-32,142 0 0,70 0 31,-176 0-31,-17 17 0,105-17 31,-194 0-31,-53 0 0,-17 0 31,-54 0-31</inkml:trace>
  <inkml:trace contextRef="#ctx0" brushRef="#br0" timeOffset="804.45">7832 8555 0,'106'106'0,"-36"0"16,54 158-1,-19-87 1,-16-36-16,-19-53 0,-17 0 15,-18-35-15,18-18 16,-35 0 0,0-35-16,-1 18 15,-17-36 17,0-34-17,0-1 1</inkml:trace>
  <inkml:trace contextRef="#ctx0" brushRef="#br0" timeOffset="1093.2">8467 8696 0,'-71'106'0,"18"-36"15,-53 124 1,36-70 0,17-1-16,-18-17 15,18-35-15,-17-1 16,35 18-16,-36-35 16,36-17-1,17-19-15</inkml:trace>
  <inkml:trace contextRef="#ctx0" brushRef="#br0" timeOffset="2007.89">8784 8237 0,'0'-17'0,"0"-1"15,0 0 17,18 18-17,17 0-15,0 0 16,-17 0-16,17 0 0,-17 18 15,0 0-15,-1-1 16,-17 1 15,0 0-15,0 17 0,0-17-16,0-1 15,-17 1 1,17-1-16,-18 1 15,18 0 1,0-1 0,18 1 15,-1 0-31,-17-1 31,18 19-31,-18-19 16,17 1-16,-17 17 15,0-17-15,0 17 16,0-17 0,0-1-16,-17 1 15,-18 17-15,-1-35 16,19 18-16,-19 0 16,-17-18-16,1 0 15,16 0 1,19 0-16,17-18 31,0-17-31,0-1 16,0 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20/11/2021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= -11, b = 5</a:t>
            </a:r>
          </a:p>
          <a:p>
            <a:r>
              <a:rPr lang="en-SG" dirty="0"/>
              <a:t>X = 1, 2 or -1/4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56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Therefore, x</a:t>
            </a:r>
            <a:r>
              <a:rPr lang="en-US" b="0" i="0" baseline="3000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US" b="0" i="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 – 23x</a:t>
            </a:r>
            <a:r>
              <a:rPr lang="en-US" b="0" i="0" baseline="3000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US" b="0" i="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 + 142x – 120 = (x – 1) (x – 10) (x – 12)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Therefore, the solutions are x = 2, x= 1 and x =3.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BFBFBF"/>
                </a:solidFill>
                <a:effectLst/>
                <a:latin typeface="Open Sans" panose="020B0606030504020204" pitchFamily="34" charset="0"/>
              </a:rPr>
              <a:t>Therefore x = –1, 2, 6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30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G" dirty="0"/>
              <a:t>4x^3 + 2x^2 – 50x  + 24</a:t>
            </a:r>
          </a:p>
          <a:p>
            <a:pPr marL="228600" indent="-228600">
              <a:buAutoNum type="arabicPeriod"/>
            </a:pPr>
            <a:r>
              <a:rPr lang="en-SG" dirty="0"/>
              <a:t>-26</a:t>
            </a:r>
          </a:p>
          <a:p>
            <a:pPr marL="228600" indent="-228600">
              <a:buAutoNum type="arabicPeriod"/>
            </a:pPr>
            <a:r>
              <a:rPr lang="en-SG" dirty="0"/>
              <a:t>X = 9, x = ¼ or x^1/2 = -4 (hence no real solution for this)  </a:t>
            </a:r>
          </a:p>
          <a:p>
            <a:pPr marL="228600" indent="-228600"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6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20/11/2021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20/11/2021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20/11/2021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20/11/2021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20/11/2021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A-math</a:t>
            </a:r>
            <a:br>
              <a:rPr lang="en-SG" dirty="0"/>
            </a:br>
            <a:r>
              <a:rPr lang="en-SG" dirty="0"/>
              <a:t>Cubic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20/11/2021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603831-5025-4311-A6CF-A3204497D6F6}"/>
                  </a:ext>
                </a:extLst>
              </p14:cNvPr>
              <p14:cNvContentPartPr/>
              <p14:nvPr/>
            </p14:nvContentPartPr>
            <p14:xfrm>
              <a:off x="2343240" y="2698920"/>
              <a:ext cx="1009800" cy="81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603831-5025-4311-A6CF-A3204497D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880" y="2689560"/>
                <a:ext cx="1028520" cy="8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0DFC-F4AD-4782-8908-6FBC3784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on factorising using Trial and Error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9B6A8-DA16-42AE-8A42-CEB0DD137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After doing long division with x – 1, we get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SG" dirty="0"/>
                  <a:t> and you can factorize the quadratic factor using the method that I have taught you before (find two numbers …) </a:t>
                </a:r>
              </a:p>
              <a:p>
                <a:r>
                  <a:rPr lang="en-SG" dirty="0"/>
                  <a:t>At the end,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, hence solving this equation, x = 1 or -2 or 1/2, which is what the calculator gave you before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9B6A8-DA16-42AE-8A42-CEB0DD137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8685-CEEC-46DA-959C-DE25D2C7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41E2-D201-420C-9BDA-EDAC762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371-5698-4A29-9741-0F463D27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01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B423-C800-4FC2-BEDA-5A8C1BD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C4DD-00BE-4342-B35B-75E4AE30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1. Solve the cubic equation x</a:t>
            </a:r>
            <a:r>
              <a:rPr lang="en-US" b="0" i="0" baseline="30000" dirty="0">
                <a:effectLst/>
              </a:rPr>
              <a:t>3</a:t>
            </a:r>
            <a:r>
              <a:rPr lang="en-US" b="0" i="0" dirty="0">
                <a:effectLst/>
              </a:rPr>
              <a:t> – 23x</a:t>
            </a:r>
            <a:r>
              <a:rPr lang="en-US" b="0" i="0" baseline="30000" dirty="0">
                <a:effectLst/>
              </a:rPr>
              <a:t>2</a:t>
            </a:r>
            <a:r>
              <a:rPr lang="en-US" b="0" i="0" dirty="0">
                <a:effectLst/>
              </a:rPr>
              <a:t> + 142x – 120 = 0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2. Solve the cubic equation x</a:t>
            </a:r>
            <a:r>
              <a:rPr lang="en-US" b="0" i="0" baseline="30000" dirty="0">
                <a:effectLst/>
              </a:rPr>
              <a:t>3</a:t>
            </a:r>
            <a:r>
              <a:rPr lang="en-US" b="0" i="0" dirty="0">
                <a:effectLst/>
              </a:rPr>
              <a:t> – 6 x</a:t>
            </a:r>
            <a:r>
              <a:rPr lang="en-US" b="0" i="0" baseline="30000" dirty="0">
                <a:effectLst/>
              </a:rPr>
              <a:t>2</a:t>
            </a:r>
            <a:r>
              <a:rPr lang="en-US" b="0" i="0" dirty="0">
                <a:effectLst/>
              </a:rPr>
              <a:t> + 11x – 6 = 0.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3. Solve the cubic equation x</a:t>
            </a:r>
            <a:r>
              <a:rPr lang="en-US" b="0" i="0" baseline="30000" dirty="0">
                <a:effectLst/>
              </a:rPr>
              <a:t>3</a:t>
            </a:r>
            <a:r>
              <a:rPr lang="en-US" b="0" i="0" dirty="0">
                <a:effectLst/>
              </a:rPr>
              <a:t> – 7x</a:t>
            </a:r>
            <a:r>
              <a:rPr lang="en-US" b="0" i="0" baseline="30000" dirty="0">
                <a:effectLst/>
              </a:rPr>
              <a:t>2</a:t>
            </a:r>
            <a:r>
              <a:rPr lang="en-US" b="0" i="0" dirty="0">
                <a:effectLst/>
              </a:rPr>
              <a:t> + 4x + 12 = 0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D632-0291-484C-8F76-62530FA0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5537-1494-41B6-822E-FB477D10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471-397F-4D6B-87B5-FB982796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51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5EF2-D003-4769-99A1-3FB741B0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66ED-9CFA-421F-8A53-89667B7C9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In the cubic polynomial f(x),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is 4 and the roots of f(x) = 0 are 3, ½ and -4 </a:t>
                </a:r>
              </a:p>
              <a:p>
                <a:pPr marL="514350" indent="-514350">
                  <a:buAutoNum type="arabicPeriod"/>
                </a:pPr>
                <a:r>
                  <a:rPr lang="en-SG" dirty="0"/>
                  <a:t>Express f(x) as a cubic polynomial in x with integer coefficients</a:t>
                </a:r>
              </a:p>
              <a:p>
                <a:pPr marL="514350" indent="-514350">
                  <a:buAutoNum type="arabicPeriod"/>
                </a:pPr>
                <a:r>
                  <a:rPr lang="en-SG" dirty="0"/>
                  <a:t>Find the remainder when f(x) is divided by 2x – 5 </a:t>
                </a:r>
              </a:p>
              <a:p>
                <a:pPr marL="514350" indent="-514350">
                  <a:buAutoNum type="arabicPeriod"/>
                </a:pPr>
                <a:r>
                  <a:rPr lang="en-SG" dirty="0"/>
                  <a:t>Solve the equation 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SG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66ED-9CFA-421F-8A53-89667B7C9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695A-3B58-41CA-8AA7-A4E03936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7D5F-6AB1-4FAA-B6E0-2E14017F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85E0-D107-46C7-BE65-C4A4459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7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2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DA8C-233E-4DD9-BD56-DBA65301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4D681-CFBF-46E2-9598-9D49FB971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To revise about all the concepts such as remainder and factor theorem, factorisation, comparing coefficient and identity, try to solve the following questions!</a:t>
                </a:r>
              </a:p>
              <a:p>
                <a:r>
                  <a:rPr lang="en-SG" dirty="0"/>
                  <a:t>Given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dirty="0"/>
                  <a:t> is exactly divisible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dirty="0"/>
                  <a:t>, find the value of </a:t>
                </a:r>
                <a:r>
                  <a:rPr lang="en-SG" b="1" dirty="0"/>
                  <a:t>a</a:t>
                </a:r>
                <a:r>
                  <a:rPr lang="en-SG" dirty="0"/>
                  <a:t> and of </a:t>
                </a:r>
                <a:r>
                  <a:rPr lang="en-SG" b="1" dirty="0"/>
                  <a:t>b</a:t>
                </a:r>
                <a:r>
                  <a:rPr lang="en-SG" dirty="0"/>
                  <a:t>! Therefore, solve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dirty="0"/>
                  <a:t> = 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4D681-CFBF-46E2-9598-9D49FB971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036F-CEDB-4D01-AA66-0CEC7ECD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126D-A3B3-488E-A59E-2F27073C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D410-7A31-4556-8D9F-24887165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07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E736-6133-43F1-90E4-04E524E7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Cubic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A3E35-C83F-40FF-9716-FDD8EF199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Previously, we have learnt a generic quadratic equation in the form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, and now we want to make this even more complicated by introducing cubic equation in the form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A3E35-C83F-40FF-9716-FDD8EF199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9AA4-E55B-48B5-B0E9-057B900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5531-7477-48CE-B026-91405FF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6EAE-FD38-4A41-8ACC-145413D0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8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E736-6133-43F1-90E4-04E524E7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Cubic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A3E35-C83F-40FF-9716-FDD8EF199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dirty="0"/>
                  <a:t>Previously, we have learnt a generic quadratic equation in the form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, and now we want to make this even more complicated by introducing cubic equation in the form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/>
                  <a:t>!</a:t>
                </a:r>
              </a:p>
              <a:p>
                <a:r>
                  <a:rPr lang="en-SG" dirty="0"/>
                  <a:t>Here, we would be learning on how to factorize cubic equations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Naturally, there are 2 ways on what will be the result of cubic equations factorization, it will be in either one of these two forms </a:t>
                </a:r>
              </a:p>
              <a:p>
                <a:pPr marL="0" indent="0">
                  <a:buNone/>
                </a:pPr>
                <a:r>
                  <a:rPr lang="en-SG" dirty="0"/>
                  <a:t>1.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or just 3 linear factors </a:t>
                </a:r>
              </a:p>
              <a:p>
                <a:pPr marL="0" indent="0">
                  <a:buNone/>
                </a:pPr>
                <a:r>
                  <a:rPr lang="en-SG" dirty="0"/>
                  <a:t>2.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SG" dirty="0"/>
                  <a:t> or 1 linear factor and 1 quadratic factor where the quadratic factor cannot be factorized any further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A3E35-C83F-40FF-9716-FDD8EF199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9AA4-E55B-48B5-B0E9-057B900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5531-7477-48CE-B026-91405FF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6EAE-FD38-4A41-8ACC-145413D0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9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D6C5-32A7-40FD-9BEC-AF5323C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 of methods on factorising cubic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3AB75-29C0-4429-A8B2-7B4F88D6E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SG" dirty="0"/>
                  <a:t>Trial and error (basically just use your calculator, it should have cubic equation solver, each x in the solved equations are just the roots of the equation, which you can do long division after that)</a:t>
                </a:r>
              </a:p>
              <a:p>
                <a:r>
                  <a:rPr lang="en-SG" dirty="0"/>
                  <a:t>Long division</a:t>
                </a:r>
              </a:p>
              <a:p>
                <a:r>
                  <a:rPr lang="en-SG" dirty="0"/>
                  <a:t>Comparing coefficients</a:t>
                </a:r>
              </a:p>
              <a:p>
                <a:r>
                  <a:rPr lang="en-SG" dirty="0"/>
                  <a:t>Special forms</a:t>
                </a:r>
              </a:p>
              <a:p>
                <a:pPr lvl="1"/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G" b="0" dirty="0"/>
              </a:p>
              <a:p>
                <a:pPr lvl="1"/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Easy way to remember,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-&gt; the linear factor should have + operator, and the sign for quadratic factor should be alternating (+,-,+) </a:t>
                </a:r>
              </a:p>
              <a:p>
                <a:pPr lvl="1"/>
                <a:r>
                  <a:rPr lang="en-SG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, the linear factor should have – operator, and the quadratic factor should be all +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3AB75-29C0-4429-A8B2-7B4F88D6E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623" b="-4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F522-9F00-4ECC-9B6C-B707135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0CA7-C8EA-4916-8854-AA42677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AF40-390E-449E-8DED-2DA65E13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99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B3F3-6F95-4802-A4B6-1F36A54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on factorising using Trial and Error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4CB8E-284D-4FD3-B6E8-2AFA02E2B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Solve the equation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4CB8E-284D-4FD3-B6E8-2AFA02E2B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A322-57AF-4E88-A8DF-EEB18C7E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FA64-3F85-4F32-B027-DF4B465A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F7DC7-0757-4791-B0D3-CEE7D7C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25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B3F3-6F95-4802-A4B6-1F36A54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on factorising using Trial and Error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4CB8E-284D-4FD3-B6E8-2AFA02E2B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Solve the equation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Using your calculator (here I use Casio fx-991ES+), go to mode &gt; </a:t>
                </a:r>
                <a:r>
                  <a:rPr lang="en-SG" dirty="0" err="1"/>
                  <a:t>Eqn</a:t>
                </a:r>
                <a:r>
                  <a:rPr lang="en-SG" dirty="0"/>
                  <a:t> (5) &gt; choose cubic equation (4) &gt; enter the corresponding coefficient &gt; should output x1, x2 and x3 accordingly</a:t>
                </a:r>
              </a:p>
              <a:p>
                <a:r>
                  <a:rPr lang="en-SG" dirty="0"/>
                  <a:t>Here inputting the equations, I get x = -2 , x = 1 or x = ½ </a:t>
                </a:r>
              </a:p>
              <a:p>
                <a:r>
                  <a:rPr lang="en-SG" dirty="0"/>
                  <a:t>The quirk about A-math is that, you are not supposed to explicitly mention on paper that you find this using calculator (I am not sure why, I guess they want you to practise your long division method)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4CB8E-284D-4FD3-B6E8-2AFA02E2B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 b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A322-57AF-4E88-A8DF-EEB18C7E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FA64-3F85-4F32-B027-DF4B465A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F7DC7-0757-4791-B0D3-CEE7D7C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20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4277-14C5-49DC-8417-467BB28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on factorising using Trial and Error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C6933-B10F-4DBC-B56B-4522BC239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Solve the equation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Since x = 1 is the solution, therefore (x – 1) must the factor of f(x) where f(x) =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SG" dirty="0"/>
                  <a:t>, why ? </a:t>
                </a:r>
              </a:p>
              <a:p>
                <a:r>
                  <a:rPr lang="en-SG" dirty="0"/>
                  <a:t>Because remember if I can factorise f(x) to (x – 1)Q(x) = 0 where Q(x) is another polynomial, we can solve the simplified expression by setting x – 1 = 0 </a:t>
                </a:r>
              </a:p>
              <a:p>
                <a:r>
                  <a:rPr lang="en-SG" dirty="0"/>
                  <a:t>Recall that if (x – 1)(x – 2) = 0</a:t>
                </a:r>
              </a:p>
              <a:p>
                <a:pPr lvl="1"/>
                <a:r>
                  <a:rPr lang="en-SG" dirty="0"/>
                  <a:t> therefore either x – 1= 0 or x – 2 = 0!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C6933-B10F-4DBC-B56B-4522BC239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3E62-06D1-4EFE-B347-04F36B7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BEA2-4E55-4912-BC82-16EE5BF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AC3E-BAED-401B-833D-75ABA4E8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25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1041</Words>
  <Application>Microsoft Office PowerPoint</Application>
  <PresentationFormat>Widescreen</PresentationFormat>
  <Paragraphs>100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Open Sans</vt:lpstr>
      <vt:lpstr>Times New Roman</vt:lpstr>
      <vt:lpstr>Office Theme</vt:lpstr>
      <vt:lpstr>A-math Cubic Expression</vt:lpstr>
      <vt:lpstr>Table of Contents </vt:lpstr>
      <vt:lpstr>Revision</vt:lpstr>
      <vt:lpstr>Cubic Expression </vt:lpstr>
      <vt:lpstr>Cubic Expression </vt:lpstr>
      <vt:lpstr>List of methods on factorising cubic expressions</vt:lpstr>
      <vt:lpstr>Example on factorising using Trial and Error method</vt:lpstr>
      <vt:lpstr>Example on factorising using Trial and Error method</vt:lpstr>
      <vt:lpstr>Example on factorising using Trial and Error method</vt:lpstr>
      <vt:lpstr>Example on factorising using Trial and Error method</vt:lpstr>
      <vt:lpstr>Exercise 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29</cp:revision>
  <dcterms:created xsi:type="dcterms:W3CDTF">2021-08-12T02:15:55Z</dcterms:created>
  <dcterms:modified xsi:type="dcterms:W3CDTF">2021-11-20T14:00:03Z</dcterms:modified>
</cp:coreProperties>
</file>