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US" dirty="0"/>
            <a:t>Proper vs Improper Fractions</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C5E7B13C-92A4-4FDA-BB99-7A628A4D1CAF}">
      <dgm:prSet/>
      <dgm:spPr/>
      <dgm:t>
        <a:bodyPr/>
        <a:lstStyle/>
        <a:p>
          <a:pPr>
            <a:lnSpc>
              <a:spcPct val="100000"/>
            </a:lnSpc>
          </a:pPr>
          <a:r>
            <a:rPr lang="en-US"/>
            <a:t>Partial Fractions</a:t>
          </a:r>
          <a:endParaRPr lang="en-US" dirty="0"/>
        </a:p>
      </dgm:t>
    </dgm:pt>
    <dgm:pt modelId="{0EE029B9-D159-4482-9F92-E3CAB57609CE}" type="parTrans" cxnId="{A93CDC1B-6EF6-42C0-A3BE-CCCD486E02FB}">
      <dgm:prSet/>
      <dgm:spPr/>
      <dgm:t>
        <a:bodyPr/>
        <a:lstStyle/>
        <a:p>
          <a:endParaRPr lang="en-SG"/>
        </a:p>
      </dgm:t>
    </dgm:pt>
    <dgm:pt modelId="{68BD4E24-5C75-488B-8EDE-61F0DBFEBA8B}" type="sibTrans" cxnId="{A93CDC1B-6EF6-42C0-A3BE-CCCD486E02FB}">
      <dgm:prSet/>
      <dgm:spPr/>
      <dgm:t>
        <a:bodyPr/>
        <a:lstStyle/>
        <a:p>
          <a:endParaRPr lang="en-SG"/>
        </a:p>
      </dgm:t>
    </dgm:pt>
    <dgm:pt modelId="{76D68E9A-6CF9-45D3-AD4F-D25F427AB4DB}">
      <dgm:prSet/>
      <dgm:spPr/>
      <dgm:t>
        <a:bodyPr/>
        <a:lstStyle/>
        <a:p>
          <a:pPr>
            <a:lnSpc>
              <a:spcPct val="100000"/>
            </a:lnSpc>
          </a:pPr>
          <a:r>
            <a:rPr lang="en-US" dirty="0"/>
            <a:t>Exercise</a:t>
          </a:r>
        </a:p>
      </dgm:t>
    </dgm:pt>
    <dgm:pt modelId="{515BE0E4-3361-457E-A968-2D4443D0BD82}" type="parTrans" cxnId="{928EA5A0-279C-43C0-9370-79D8925C3559}">
      <dgm:prSet/>
      <dgm:spPr/>
      <dgm:t>
        <a:bodyPr/>
        <a:lstStyle/>
        <a:p>
          <a:endParaRPr lang="en-SG"/>
        </a:p>
      </dgm:t>
    </dgm:pt>
    <dgm:pt modelId="{1ACEE9D4-35D3-4D2F-8D2E-B4B1E52275A2}" type="sibTrans" cxnId="{928EA5A0-279C-43C0-9370-79D8925C3559}">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3"/>
      <dgm:spPr/>
    </dgm:pt>
    <dgm:pt modelId="{56D57797-1E1F-4430-8E90-0AC038407FE9}" type="pres">
      <dgm:prSet presAssocID="{1FBB8512-3B13-4445-A7F6-D1E43E38A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3">
        <dgm:presLayoutVars>
          <dgm:chMax val="0"/>
          <dgm:chPref val="0"/>
        </dgm:presLayoutVars>
      </dgm:prSet>
      <dgm:spPr/>
    </dgm:pt>
    <dgm:pt modelId="{AA795C2C-CDD3-483A-87C7-D41E04469B2D}" type="pres">
      <dgm:prSet presAssocID="{DDF349DC-0425-424D-9582-C54A9D11F8DC}" presName="sibTrans" presStyleCnt="0"/>
      <dgm:spPr/>
    </dgm:pt>
    <dgm:pt modelId="{5AAC686A-B748-48ED-B2C1-1DED89EBF18F}" type="pres">
      <dgm:prSet presAssocID="{C5E7B13C-92A4-4FDA-BB99-7A628A4D1CAF}" presName="compNode" presStyleCnt="0"/>
      <dgm:spPr/>
    </dgm:pt>
    <dgm:pt modelId="{DBDC13F0-EEB5-4130-B595-9C69101DC7CA}" type="pres">
      <dgm:prSet presAssocID="{C5E7B13C-92A4-4FDA-BB99-7A628A4D1CAF}" presName="bgRect" presStyleLbl="bgShp" presStyleIdx="1" presStyleCnt="3"/>
      <dgm:spPr/>
    </dgm:pt>
    <dgm:pt modelId="{408927A2-72F4-429D-9123-33BD0A279C31}" type="pres">
      <dgm:prSet presAssocID="{C5E7B13C-92A4-4FDA-BB99-7A628A4D1CAF}"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554B77B4-2F5E-446D-99EA-7528CAAAF055}" type="pres">
      <dgm:prSet presAssocID="{C5E7B13C-92A4-4FDA-BB99-7A628A4D1CAF}" presName="spaceRect" presStyleCnt="0"/>
      <dgm:spPr/>
    </dgm:pt>
    <dgm:pt modelId="{7B186D5E-E4B5-4109-91C9-6C0E461DB3FB}" type="pres">
      <dgm:prSet presAssocID="{C5E7B13C-92A4-4FDA-BB99-7A628A4D1CAF}" presName="parTx" presStyleLbl="revTx" presStyleIdx="1" presStyleCnt="3">
        <dgm:presLayoutVars>
          <dgm:chMax val="0"/>
          <dgm:chPref val="0"/>
        </dgm:presLayoutVars>
      </dgm:prSet>
      <dgm:spPr/>
    </dgm:pt>
    <dgm:pt modelId="{76EDE9AC-5B45-4F47-8805-F7AF28BDF319}" type="pres">
      <dgm:prSet presAssocID="{68BD4E24-5C75-488B-8EDE-61F0DBFEBA8B}" presName="sibTrans" presStyleCnt="0"/>
      <dgm:spPr/>
    </dgm:pt>
    <dgm:pt modelId="{6D089BB0-2F4E-4C5D-A3DB-D93C83A947B7}" type="pres">
      <dgm:prSet presAssocID="{76D68E9A-6CF9-45D3-AD4F-D25F427AB4DB}" presName="compNode" presStyleCnt="0"/>
      <dgm:spPr/>
    </dgm:pt>
    <dgm:pt modelId="{7CBB7D7F-C91B-4594-A8A4-F4081A23B35A}" type="pres">
      <dgm:prSet presAssocID="{76D68E9A-6CF9-45D3-AD4F-D25F427AB4DB}" presName="bgRect" presStyleLbl="bgShp" presStyleIdx="2" presStyleCnt="3"/>
      <dgm:spPr/>
    </dgm:pt>
    <dgm:pt modelId="{A856EA1D-1525-475D-AA52-0A5610688712}" type="pres">
      <dgm:prSet presAssocID="{76D68E9A-6CF9-45D3-AD4F-D25F427AB4DB}"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E014DB8-24F0-478D-86FC-6C111292437D}" type="pres">
      <dgm:prSet presAssocID="{76D68E9A-6CF9-45D3-AD4F-D25F427AB4DB}" presName="spaceRect" presStyleCnt="0"/>
      <dgm:spPr/>
    </dgm:pt>
    <dgm:pt modelId="{7CC5ABDA-88AE-4FB7-B036-8D8E9E31E4D9}" type="pres">
      <dgm:prSet presAssocID="{76D68E9A-6CF9-45D3-AD4F-D25F427AB4DB}" presName="parTx" presStyleLbl="revTx" presStyleIdx="2" presStyleCnt="3">
        <dgm:presLayoutVars>
          <dgm:chMax val="0"/>
          <dgm:chPref val="0"/>
        </dgm:presLayoutVars>
      </dgm:prSet>
      <dgm:spPr/>
    </dgm:pt>
  </dgm:ptLst>
  <dgm:cxnLst>
    <dgm:cxn modelId="{7D96E814-2FDD-40F4-A398-074B7B6A3C0F}" type="presOf" srcId="{C5E7B13C-92A4-4FDA-BB99-7A628A4D1CAF}" destId="{7B186D5E-E4B5-4109-91C9-6C0E461DB3FB}" srcOrd="0" destOrd="0" presId="urn:microsoft.com/office/officeart/2018/2/layout/IconVerticalSolidList"/>
    <dgm:cxn modelId="{A93CDC1B-6EF6-42C0-A3BE-CCCD486E02FB}" srcId="{DC849BD1-C5EF-4D76-8085-495EB0099CFA}" destId="{C5E7B13C-92A4-4FDA-BB99-7A628A4D1CAF}" srcOrd="1" destOrd="0" parTransId="{0EE029B9-D159-4482-9F92-E3CAB57609CE}" sibTransId="{68BD4E24-5C75-488B-8EDE-61F0DBFEBA8B}"/>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904BD030-0E4E-46E5-A8E4-31F420FFE526}" type="presOf" srcId="{76D68E9A-6CF9-45D3-AD4F-D25F427AB4DB}" destId="{7CC5ABDA-88AE-4FB7-B036-8D8E9E31E4D9}" srcOrd="0" destOrd="0" presId="urn:microsoft.com/office/officeart/2018/2/layout/IconVerticalSolidList"/>
    <dgm:cxn modelId="{4AA0B774-EFFD-4ECD-9A76-0EB8A12F42F6}" type="presOf" srcId="{DC849BD1-C5EF-4D76-8085-495EB0099CFA}" destId="{79BA38A1-DFD7-4B22-AB38-856210F2E67A}" srcOrd="0" destOrd="0" presId="urn:microsoft.com/office/officeart/2018/2/layout/IconVerticalSolidList"/>
    <dgm:cxn modelId="{928EA5A0-279C-43C0-9370-79D8925C3559}" srcId="{DC849BD1-C5EF-4D76-8085-495EB0099CFA}" destId="{76D68E9A-6CF9-45D3-AD4F-D25F427AB4DB}" srcOrd="2" destOrd="0" parTransId="{515BE0E4-3361-457E-A968-2D4443D0BD82}" sibTransId="{1ACEE9D4-35D3-4D2F-8D2E-B4B1E52275A2}"/>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0F3E5458-EECA-4FA2-97C1-EB2C233F369E}" type="presParOf" srcId="{79BA38A1-DFD7-4B22-AB38-856210F2E67A}" destId="{AA795C2C-CDD3-483A-87C7-D41E04469B2D}" srcOrd="1" destOrd="0" presId="urn:microsoft.com/office/officeart/2018/2/layout/IconVerticalSolidList"/>
    <dgm:cxn modelId="{E92F3A25-5EE3-4ECF-9510-D8760D81C2E7}" type="presParOf" srcId="{79BA38A1-DFD7-4B22-AB38-856210F2E67A}" destId="{5AAC686A-B748-48ED-B2C1-1DED89EBF18F}" srcOrd="2" destOrd="0" presId="urn:microsoft.com/office/officeart/2018/2/layout/IconVerticalSolidList"/>
    <dgm:cxn modelId="{A780A1D9-2D80-4B83-8D3E-605368865739}" type="presParOf" srcId="{5AAC686A-B748-48ED-B2C1-1DED89EBF18F}" destId="{DBDC13F0-EEB5-4130-B595-9C69101DC7CA}" srcOrd="0" destOrd="0" presId="urn:microsoft.com/office/officeart/2018/2/layout/IconVerticalSolidList"/>
    <dgm:cxn modelId="{1173C16A-6F52-4C57-AF1A-20A1FED73B92}" type="presParOf" srcId="{5AAC686A-B748-48ED-B2C1-1DED89EBF18F}" destId="{408927A2-72F4-429D-9123-33BD0A279C31}" srcOrd="1" destOrd="0" presId="urn:microsoft.com/office/officeart/2018/2/layout/IconVerticalSolidList"/>
    <dgm:cxn modelId="{EC2427C6-B7B8-4F5F-865D-D5B215B015BD}" type="presParOf" srcId="{5AAC686A-B748-48ED-B2C1-1DED89EBF18F}" destId="{554B77B4-2F5E-446D-99EA-7528CAAAF055}" srcOrd="2" destOrd="0" presId="urn:microsoft.com/office/officeart/2018/2/layout/IconVerticalSolidList"/>
    <dgm:cxn modelId="{F1C6F663-FEDF-41BD-876E-D391F682D23E}" type="presParOf" srcId="{5AAC686A-B748-48ED-B2C1-1DED89EBF18F}" destId="{7B186D5E-E4B5-4109-91C9-6C0E461DB3FB}" srcOrd="3" destOrd="0" presId="urn:microsoft.com/office/officeart/2018/2/layout/IconVerticalSolidList"/>
    <dgm:cxn modelId="{F6657B78-CB44-4A16-9CFF-F56A8C49005D}" type="presParOf" srcId="{79BA38A1-DFD7-4B22-AB38-856210F2E67A}" destId="{76EDE9AC-5B45-4F47-8805-F7AF28BDF319}" srcOrd="3" destOrd="0" presId="urn:microsoft.com/office/officeart/2018/2/layout/IconVerticalSolidList"/>
    <dgm:cxn modelId="{91A0A0B8-74EE-4076-BD12-233429292E38}" type="presParOf" srcId="{79BA38A1-DFD7-4B22-AB38-856210F2E67A}" destId="{6D089BB0-2F4E-4C5D-A3DB-D93C83A947B7}" srcOrd="4" destOrd="0" presId="urn:microsoft.com/office/officeart/2018/2/layout/IconVerticalSolidList"/>
    <dgm:cxn modelId="{08522640-DBDA-4B2F-B827-175FB0480110}" type="presParOf" srcId="{6D089BB0-2F4E-4C5D-A3DB-D93C83A947B7}" destId="{7CBB7D7F-C91B-4594-A8A4-F4081A23B35A}" srcOrd="0" destOrd="0" presId="urn:microsoft.com/office/officeart/2018/2/layout/IconVerticalSolidList"/>
    <dgm:cxn modelId="{BA80649E-087A-4271-9C6C-66F97E4293DE}" type="presParOf" srcId="{6D089BB0-2F4E-4C5D-A3DB-D93C83A947B7}" destId="{A856EA1D-1525-475D-AA52-0A5610688712}" srcOrd="1" destOrd="0" presId="urn:microsoft.com/office/officeart/2018/2/layout/IconVerticalSolidList"/>
    <dgm:cxn modelId="{71DDBE74-C266-452B-8244-524CED3D699B}" type="presParOf" srcId="{6D089BB0-2F4E-4C5D-A3DB-D93C83A947B7}" destId="{EE014DB8-24F0-478D-86FC-6C111292437D}" srcOrd="2" destOrd="0" presId="urn:microsoft.com/office/officeart/2018/2/layout/IconVerticalSolidList"/>
    <dgm:cxn modelId="{C8B66DB2-4503-4CC3-BF95-FD65195F70C1}" type="presParOf" srcId="{6D089BB0-2F4E-4C5D-A3DB-D93C83A947B7}" destId="{7CC5ABDA-88AE-4FB7-B036-8D8E9E31E4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Proper vs Improper Fractions</a:t>
          </a:r>
        </a:p>
      </dsp:txBody>
      <dsp:txXfrm>
        <a:off x="1435590" y="531"/>
        <a:ext cx="9080009" cy="1242935"/>
      </dsp:txXfrm>
    </dsp:sp>
    <dsp:sp modelId="{DBDC13F0-EEB5-4130-B595-9C69101DC7C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8927A2-72F4-429D-9123-33BD0A279C31}">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B186D5E-E4B5-4109-91C9-6C0E461DB3F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Partial Fractions</a:t>
          </a:r>
          <a:endParaRPr lang="en-US" sz="2500" kern="1200" dirty="0"/>
        </a:p>
      </dsp:txBody>
      <dsp:txXfrm>
        <a:off x="1435590" y="1554201"/>
        <a:ext cx="9080009" cy="1242935"/>
      </dsp:txXfrm>
    </dsp:sp>
    <dsp:sp modelId="{7CBB7D7F-C91B-4594-A8A4-F4081A23B35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856EA1D-1525-475D-AA52-0A5610688712}">
      <dsp:nvSpPr>
        <dsp:cNvPr id="0" name=""/>
        <dsp:cNvSpPr/>
      </dsp:nvSpPr>
      <dsp:spPr>
        <a:xfrm>
          <a:off x="375988" y="338753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CC5ABDA-88AE-4FB7-B036-8D8E9E31E4D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Exercise</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7DD16-D1A7-4BCB-8CDE-0A7BC982E3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D3E6A0DA-589C-4EA9-9950-5B41C64579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E2221-CB59-44D7-9A51-4B3BD70066F6}" type="datetimeFigureOut">
              <a:rPr lang="en-SG" smtClean="0"/>
              <a:t>20/11/2021</a:t>
            </a:fld>
            <a:endParaRPr lang="en-SG"/>
          </a:p>
        </p:txBody>
      </p:sp>
      <p:sp>
        <p:nvSpPr>
          <p:cNvPr id="4" name="Footer Placeholder 3">
            <a:extLst>
              <a:ext uri="{FF2B5EF4-FFF2-40B4-BE49-F238E27FC236}">
                <a16:creationId xmlns:a16="http://schemas.microsoft.com/office/drawing/2014/main" id="{2D2684CC-133F-48FC-9A5D-FA5B00DB1E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DA049F0F-2C3D-4C14-A35D-6E3CDDAAD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6FC4C-3E27-4AAE-97AF-9D84038B6E2E}" type="slidenum">
              <a:rPr lang="en-SG" smtClean="0"/>
              <a:t>‹#›</a:t>
            </a:fld>
            <a:endParaRPr lang="en-SG"/>
          </a:p>
        </p:txBody>
      </p:sp>
    </p:spTree>
    <p:extLst>
      <p:ext uri="{BB962C8B-B14F-4D97-AF65-F5344CB8AC3E}">
        <p14:creationId xmlns:p14="http://schemas.microsoft.com/office/powerpoint/2010/main" val="42257797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3" max="1920" units="cm"/>
          <inkml:channel name="Y" type="integer" max="2160" units="cm"/>
          <inkml:channel name="T" type="integer" max="2.14748E9" units="dev"/>
        </inkml:traceFormat>
        <inkml:channelProperties>
          <inkml:channelProperty channel="X" name="resolution" value="36.48956" units="1/cm"/>
          <inkml:channelProperty channel="Y" name="resolution" value="72.97298" units="1/cm"/>
          <inkml:channelProperty channel="T" name="resolution" value="1" units="1/dev"/>
        </inkml:channelProperties>
      </inkml:inkSource>
      <inkml:timestamp xml:id="ts0" timeString="2021-11-13T08:49:38.840"/>
    </inkml:context>
    <inkml:brush xml:id="br0">
      <inkml:brushProperty name="width" value="0.05292" units="cm"/>
      <inkml:brushProperty name="height" value="0.05292" units="cm"/>
      <inkml:brushProperty name="color" value="#FF0000"/>
    </inkml:brush>
  </inkml:definitions>
  <inkml:trace contextRef="#ctx0" brushRef="#br0">19068 14288 0,'17'-18'32,"19"0"-17,34 18-15,54-17 16,17-1-16,0 0 15,18 18-15,17-17 16,36 17-16,-1 0 16,-87 0-16,140 0 15,-123 17-15,124 19 16,-106-19-16,17 1 16,53-18-1,-105 18-15,-1-18 16,19 17-16,-19-17 15,89 0 17,-159 0-32,-36 0 0,1 0 15,0 0 1</inkml:trace>
  <inkml:trace contextRef="#ctx0" brushRef="#br0" timeOffset="3574.16">19773 16404 0,'18'18'47,"-1"-1"-47,-17 1 16,18 53-1,-18-54-15,0 1 16,18 0-16,-1-1 16,1 1-1,0-1-15,-1-17 16,19 18-16,17 0 15,35-1-15,0-17 16,18 0-16,35 0 16,35 0-16,-17 0 15,53 0-15,17 0 16,0 0-16,-123 0 16,159 0-16,-36 0 15,0 0-15,-17 0 16,-124 0-1,106 0-15,-17 0 16,17 0 0,-141 0-16,70 0 15,0 0-15,-52 0 16,70 0-16,-70-17 16,52 17-16,-52 0 15,52-18-15,-52 18 16,-1 0-1,195-18-15,-89 18 16,-123-17 0,-18 17-16,71 0 0,-53-18 15,-18 18-15,-17 0 32,0 0-32,-1 0 15,1-17-15,17 17 16,18 0-1,18-18-15,-54 18 16,19 0-16,-19 0 16,1 0 31,0 35-32,-1-17 1,-17 35-16,36 35 15,-36-70-15,35 70 16,-18-18-16,1-52 16,0 17-16,-18-17 15,17 0-15,-17-1 16,18-17 15,0-35 0,17-18-15,0 18-16,18-18 16,0 0-16,35-18 15,-35 54-15,35-36 16,1 17-16,-37 1 16,37 18-16,-19 17 15,-17-18-15,88 0 16,-53 18-16,18 0 15,18 0-15,34 0 16,-16 0-16,34 0 16,0 18-16,36-18 15,-36 18-15,1-1 16,-1 1-16,-123-18 16,124 0-1,122 17 1,-263-17-16,52 0 15,-35 0-15,17 0 16,-52 0-16,17 0 16,-17 0-16,0 0 15,-1 0-15,18 0 16,1-17-16,87-36 31,-105 53-31,35-35 16,0-1-16,0-17 15,-36 36-15,124-89 16,-88 35 0,-35 54-1,0-18-15,-1 17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20/11/2021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Q = 2x, R = -7 </a:t>
            </a:r>
          </a:p>
          <a:p>
            <a:pPr marL="228600" indent="-228600">
              <a:buAutoNum type="arabicPeriod"/>
            </a:pPr>
            <a:r>
              <a:rPr lang="en-US" dirty="0"/>
              <a:t>Proper</a:t>
            </a:r>
          </a:p>
          <a:p>
            <a:pPr marL="228600" indent="-228600">
              <a:buAutoNum type="arabicPeriod"/>
            </a:pPr>
            <a:r>
              <a:rPr lang="en-US" dirty="0"/>
              <a:t>Q = x, R = -3x^2 + 9</a:t>
            </a:r>
          </a:p>
          <a:p>
            <a:pPr marL="228600" indent="-228600">
              <a:buAutoNum type="arabicPeriod"/>
            </a:pPr>
            <a:r>
              <a:rPr lang="en-US" dirty="0"/>
              <a:t>Q = 1, R = -3x + 9</a:t>
            </a:r>
            <a:endParaRPr lang="en-SG" dirty="0"/>
          </a:p>
        </p:txBody>
      </p:sp>
      <p:sp>
        <p:nvSpPr>
          <p:cNvPr id="4" name="Slide Number Placeholder 3"/>
          <p:cNvSpPr>
            <a:spLocks noGrp="1"/>
          </p:cNvSpPr>
          <p:nvPr>
            <p:ph type="sldNum" sz="quarter" idx="5"/>
          </p:nvPr>
        </p:nvSpPr>
        <p:spPr/>
        <p:txBody>
          <a:bodyPr/>
          <a:lstStyle/>
          <a:p>
            <a:fld id="{7A2D421D-E840-4A30-AB69-6D577F4BDF27}" type="slidenum">
              <a:rPr lang="en-SG" smtClean="0"/>
              <a:t>6</a:t>
            </a:fld>
            <a:endParaRPr lang="en-SG"/>
          </a:p>
        </p:txBody>
      </p:sp>
    </p:spTree>
    <p:extLst>
      <p:ext uri="{BB962C8B-B14F-4D97-AF65-F5344CB8AC3E}">
        <p14:creationId xmlns:p14="http://schemas.microsoft.com/office/powerpoint/2010/main" val="33414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X + 3/x – 6x/(x^2 +3 ) =&gt; factorize x^3 + 3x to x(x^2 +3)</a:t>
            </a:r>
          </a:p>
          <a:p>
            <a:pPr marL="228600" indent="-228600">
              <a:buAutoNum type="arabicPeriod"/>
            </a:pPr>
            <a:r>
              <a:rPr lang="en-US" dirty="0"/>
              <a:t>A = 12/5 </a:t>
            </a:r>
            <a:r>
              <a:rPr lang="en-US" dirty="0" err="1"/>
              <a:t>coeff</a:t>
            </a:r>
            <a:r>
              <a:rPr lang="en-US" dirty="0"/>
              <a:t> of 2x+3, B = -6/5 </a:t>
            </a:r>
            <a:r>
              <a:rPr lang="en-US" dirty="0" err="1"/>
              <a:t>coeff</a:t>
            </a:r>
            <a:r>
              <a:rPr lang="en-US" dirty="0"/>
              <a:t> of x-1, C = 1 </a:t>
            </a:r>
            <a:r>
              <a:rPr lang="en-US" dirty="0" err="1"/>
              <a:t>coeff</a:t>
            </a:r>
            <a:r>
              <a:rPr lang="en-US" dirty="0"/>
              <a:t> of (x-1)^2</a:t>
            </a:r>
          </a:p>
          <a:p>
            <a:pPr marL="228600" indent="-228600">
              <a:buAutoNum type="arabicPeriod"/>
            </a:pPr>
            <a:r>
              <a:rPr lang="en-SG" dirty="0"/>
              <a:t>A = 2, B = 1</a:t>
            </a:r>
          </a:p>
        </p:txBody>
      </p:sp>
      <p:sp>
        <p:nvSpPr>
          <p:cNvPr id="4" name="Slide Number Placeholder 3"/>
          <p:cNvSpPr>
            <a:spLocks noGrp="1"/>
          </p:cNvSpPr>
          <p:nvPr>
            <p:ph type="sldNum" sz="quarter" idx="5"/>
          </p:nvPr>
        </p:nvSpPr>
        <p:spPr/>
        <p:txBody>
          <a:bodyPr/>
          <a:lstStyle/>
          <a:p>
            <a:fld id="{7A2D421D-E840-4A30-AB69-6D577F4BDF27}" type="slidenum">
              <a:rPr lang="en-SG" smtClean="0"/>
              <a:t>16</a:t>
            </a:fld>
            <a:endParaRPr lang="en-SG"/>
          </a:p>
        </p:txBody>
      </p:sp>
    </p:spTree>
    <p:extLst>
      <p:ext uri="{BB962C8B-B14F-4D97-AF65-F5344CB8AC3E}">
        <p14:creationId xmlns:p14="http://schemas.microsoft.com/office/powerpoint/2010/main" val="104473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822ECF24-2603-4BD8-BB3E-D0C142FE4A13}" type="datetime1">
              <a:rPr lang="en-SG" smtClean="0"/>
              <a:t>20/11/2021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138403BF-8F64-40E8-8FFA-46A56D337AE2}" type="datetime1">
              <a:rPr lang="en-SG" smtClean="0"/>
              <a:t>20/11/2021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AA6F9E46-0031-47D1-A5E0-555A8C6B5435}" type="datetime1">
              <a:rPr lang="en-SG" smtClean="0"/>
              <a:t>20/11/2021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1E43E7C1-05E7-4652-B9EB-CA8CE8C71350}" type="datetime1">
              <a:rPr lang="en-SG" smtClean="0"/>
              <a:t>20/11/2021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0CC77D42-ACAA-482C-9290-B197B16C88BB}" type="datetime1">
              <a:rPr lang="en-SG" smtClean="0"/>
              <a:t>20/11/2021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SJL/AMath</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4C2AF097-91C2-4AAC-8CC4-A41D5891FFAD}" type="datetime1">
              <a:rPr lang="en-SG" smtClean="0"/>
              <a:t>20/11/2021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SJL/AMath</a:t>
            </a:r>
            <a:endParaRPr lang="en-SG" dirty="0"/>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6268C10B-9CB9-4632-A9E8-31568C1803B9}" type="datetime1">
              <a:rPr lang="en-SG" smtClean="0"/>
              <a:t>20/11/2021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SJL/AMath</a:t>
            </a:r>
            <a:endParaRPr lang="en-SG" dirty="0"/>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12957B37-76B1-41F2-BD43-65A73EBD42BA}" type="datetime1">
              <a:rPr lang="en-SG" smtClean="0"/>
              <a:t>20/11/2021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SJL/AMath</a:t>
            </a:r>
            <a:endParaRPr lang="en-SG" dirty="0"/>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862B3E49-B6F3-4F5E-A95E-4B7F2C74C191}" type="datetime1">
              <a:rPr lang="en-SG" smtClean="0"/>
              <a:t>20/11/2021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SJL/AMath</a:t>
            </a:r>
            <a:endParaRPr lang="en-SG" dirty="0"/>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5E9C49A1-C403-4E64-A7E9-565DFC05B90B}" type="datetime1">
              <a:rPr lang="en-SG" smtClean="0"/>
              <a:t>20/11/2021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SJL/AMath</a:t>
            </a:r>
            <a:endParaRPr lang="en-SG" dirty="0"/>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6CC55-C4C3-4483-92A3-DC355CD1B276}" type="datetime1">
              <a:rPr lang="en-SG" smtClean="0"/>
              <a:t>20/11/2021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SJL/AMath</a:t>
            </a:r>
            <a:endParaRPr lang="en-SG" dirty="0"/>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10" name="Graphic 9">
            <a:extLst>
              <a:ext uri="{FF2B5EF4-FFF2-40B4-BE49-F238E27FC236}">
                <a16:creationId xmlns:a16="http://schemas.microsoft.com/office/drawing/2014/main" id="{69357EF4-82C4-494A-9A67-0D465A8B8E6A}"/>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7553" y="197844"/>
            <a:ext cx="660647" cy="660647"/>
          </a:xfrm>
          <a:prstGeom prst="rect">
            <a:avLst/>
          </a:prstGeom>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r>
              <a:rPr lang="en-SG" dirty="0"/>
              <a:t>A-math </a:t>
            </a:r>
            <a:br>
              <a:rPr lang="en-SG" dirty="0"/>
            </a:br>
            <a:r>
              <a:rPr lang="en-SG" dirty="0"/>
              <a:t>Partial Fraction</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r>
              <a:rPr lang="en-SG" dirty="0"/>
              <a:t>Simon Julian Lauw</a:t>
            </a:r>
          </a:p>
          <a:p>
            <a:r>
              <a:rPr lang="en-SG" b="1" i="1" dirty="0"/>
              <a:t>Full Info &gt; simonjulianl.github.io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D7D002C1-D491-4B04-8C70-3DFA79DDDE41}" type="datetime1">
              <a:rPr lang="en-SG" smtClean="0"/>
              <a:t>20/11/2021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dirty="0"/>
              <a:t>SJL/</a:t>
            </a:r>
            <a:r>
              <a:rPr lang="en-SG" dirty="0" err="1"/>
              <a:t>AMath</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9BA9-BB3D-4EDC-ADF0-8DF50BF7950C}"/>
              </a:ext>
            </a:extLst>
          </p:cNvPr>
          <p:cNvSpPr>
            <a:spLocks noGrp="1"/>
          </p:cNvSpPr>
          <p:nvPr>
            <p:ph type="title"/>
          </p:nvPr>
        </p:nvSpPr>
        <p:spPr/>
        <p:txBody>
          <a:bodyPr/>
          <a:lstStyle/>
          <a:p>
            <a:r>
              <a:rPr lang="en-US" dirty="0"/>
              <a:t>Partial Fraction</a:t>
            </a:r>
            <a:endParaRPr lang="en-SG" dirty="0"/>
          </a:p>
        </p:txBody>
      </p:sp>
      <p:sp>
        <p:nvSpPr>
          <p:cNvPr id="3" name="Content Placeholder 2">
            <a:extLst>
              <a:ext uri="{FF2B5EF4-FFF2-40B4-BE49-F238E27FC236}">
                <a16:creationId xmlns:a16="http://schemas.microsoft.com/office/drawing/2014/main" id="{76D6CA7B-2B79-442E-8713-41FE3590881E}"/>
              </a:ext>
            </a:extLst>
          </p:cNvPr>
          <p:cNvSpPr>
            <a:spLocks noGrp="1"/>
          </p:cNvSpPr>
          <p:nvPr>
            <p:ph idx="1"/>
          </p:nvPr>
        </p:nvSpPr>
        <p:spPr/>
        <p:txBody>
          <a:bodyPr/>
          <a:lstStyle/>
          <a:p>
            <a:r>
              <a:rPr lang="en-US" dirty="0"/>
              <a:t>There are ways to methodologically decompose the fraction into partial fractions which I would explain here.</a:t>
            </a:r>
          </a:p>
          <a:p>
            <a:r>
              <a:rPr lang="en-US" dirty="0"/>
              <a:t>I would give the example for the first rule only, because the rest of the rule is very similar to this </a:t>
            </a:r>
          </a:p>
          <a:p>
            <a:r>
              <a:rPr lang="en-US" dirty="0"/>
              <a:t>just that the numerator may differ such as Bx + C instead of B where the quadratic factor cannot be factorized anymore</a:t>
            </a:r>
            <a:endParaRPr lang="en-SG" dirty="0"/>
          </a:p>
        </p:txBody>
      </p:sp>
      <p:sp>
        <p:nvSpPr>
          <p:cNvPr id="4" name="Date Placeholder 3">
            <a:extLst>
              <a:ext uri="{FF2B5EF4-FFF2-40B4-BE49-F238E27FC236}">
                <a16:creationId xmlns:a16="http://schemas.microsoft.com/office/drawing/2014/main" id="{C1B2249D-90BD-42E6-9F86-530D81F3B85F}"/>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15C275F4-730F-453E-9C04-541016243D5F}"/>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831AADDB-9D74-49EB-81BB-F6C76E30BAEE}"/>
              </a:ext>
            </a:extLst>
          </p:cNvPr>
          <p:cNvSpPr>
            <a:spLocks noGrp="1"/>
          </p:cNvSpPr>
          <p:nvPr>
            <p:ph type="sldNum" sz="quarter" idx="12"/>
          </p:nvPr>
        </p:nvSpPr>
        <p:spPr/>
        <p:txBody>
          <a:bodyPr/>
          <a:lstStyle/>
          <a:p>
            <a:fld id="{04A9AAEA-7081-4BCC-A862-1D5154AE1B90}" type="slidenum">
              <a:rPr lang="en-SG" smtClean="0"/>
              <a:t>10</a:t>
            </a:fld>
            <a:endParaRPr lang="en-SG"/>
          </a:p>
        </p:txBody>
      </p:sp>
    </p:spTree>
    <p:extLst>
      <p:ext uri="{BB962C8B-B14F-4D97-AF65-F5344CB8AC3E}">
        <p14:creationId xmlns:p14="http://schemas.microsoft.com/office/powerpoint/2010/main" val="205070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0DF-4A6E-478D-8B37-64DEEC8CC698}"/>
              </a:ext>
            </a:extLst>
          </p:cNvPr>
          <p:cNvSpPr>
            <a:spLocks noGrp="1"/>
          </p:cNvSpPr>
          <p:nvPr>
            <p:ph type="title"/>
          </p:nvPr>
        </p:nvSpPr>
        <p:spPr/>
        <p:txBody>
          <a:bodyPr/>
          <a:lstStyle/>
          <a:p>
            <a:r>
              <a:rPr lang="en-US" dirty="0"/>
              <a:t>Example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C5CC7-6216-436C-B09E-518C3689ECA1}"/>
                  </a:ext>
                </a:extLst>
              </p:cNvPr>
              <p:cNvSpPr>
                <a:spLocks noGrp="1"/>
              </p:cNvSpPr>
              <p:nvPr>
                <p:ph idx="1"/>
              </p:nvPr>
            </p:nvSpPr>
            <p:spPr/>
            <p:txBody>
              <a:bodyPr/>
              <a:lstStyle/>
              <a:p>
                <a:r>
                  <a:rPr lang="en-US" dirty="0"/>
                  <a:t>Let’s 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m:t>
                        </m:r>
                      </m:den>
                    </m:f>
                  </m:oMath>
                </a14:m>
                <a:r>
                  <a:rPr lang="en-SG" dirty="0"/>
                  <a:t>in partial fraction!</a:t>
                </a:r>
              </a:p>
              <a:p>
                <a:r>
                  <a:rPr lang="en-SG" dirty="0"/>
                  <a:t>Step 1 : Check whether this is a proper or improper fraction, we should always express the partial fraction in a proper fraction first!</a:t>
                </a:r>
              </a:p>
              <a:p>
                <a:r>
                  <a:rPr lang="en-SG" dirty="0"/>
                  <a:t>Since this is a proper fraction, there is nothing to do for the first step (why is this a proper fraction ?)</a:t>
                </a:r>
              </a:p>
            </p:txBody>
          </p:sp>
        </mc:Choice>
        <mc:Fallback xmlns="">
          <p:sp>
            <p:nvSpPr>
              <p:cNvPr id="3" name="Content Placeholder 2">
                <a:extLst>
                  <a:ext uri="{FF2B5EF4-FFF2-40B4-BE49-F238E27FC236}">
                    <a16:creationId xmlns:a16="http://schemas.microsoft.com/office/drawing/2014/main" id="{11BC5CC7-6216-436C-B09E-518C3689ECA1}"/>
                  </a:ext>
                </a:extLst>
              </p:cNvPr>
              <p:cNvSpPr>
                <a:spLocks noGrp="1" noRot="1" noChangeAspect="1" noMove="1" noResize="1" noEditPoints="1" noAdjustHandles="1" noChangeArrowheads="1" noChangeShapeType="1" noTextEdit="1"/>
              </p:cNvSpPr>
              <p:nvPr>
                <p:ph idx="1"/>
              </p:nvPr>
            </p:nvSpPr>
            <p:spPr>
              <a:blipFill>
                <a:blip r:embed="rId2"/>
                <a:stretch>
                  <a:fillRect l="-1043" t="-700" r="-928"/>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064E694A-0308-4B83-9BF4-46D3D9977222}"/>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88010C33-DBC0-44A3-9928-48D1A51A48EC}"/>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F2D641D-70B8-4EFF-BECD-172AFD909FBA}"/>
              </a:ext>
            </a:extLst>
          </p:cNvPr>
          <p:cNvSpPr>
            <a:spLocks noGrp="1"/>
          </p:cNvSpPr>
          <p:nvPr>
            <p:ph type="sldNum" sz="quarter" idx="12"/>
          </p:nvPr>
        </p:nvSpPr>
        <p:spPr/>
        <p:txBody>
          <a:bodyPr/>
          <a:lstStyle/>
          <a:p>
            <a:fld id="{04A9AAEA-7081-4BCC-A862-1D5154AE1B90}" type="slidenum">
              <a:rPr lang="en-SG" smtClean="0"/>
              <a:t>11</a:t>
            </a:fld>
            <a:endParaRPr lang="en-SG"/>
          </a:p>
        </p:txBody>
      </p:sp>
    </p:spTree>
    <p:extLst>
      <p:ext uri="{BB962C8B-B14F-4D97-AF65-F5344CB8AC3E}">
        <p14:creationId xmlns:p14="http://schemas.microsoft.com/office/powerpoint/2010/main" val="354725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0DF-4A6E-478D-8B37-64DEEC8CC698}"/>
              </a:ext>
            </a:extLst>
          </p:cNvPr>
          <p:cNvSpPr>
            <a:spLocks noGrp="1"/>
          </p:cNvSpPr>
          <p:nvPr>
            <p:ph type="title"/>
          </p:nvPr>
        </p:nvSpPr>
        <p:spPr/>
        <p:txBody>
          <a:bodyPr/>
          <a:lstStyle/>
          <a:p>
            <a:r>
              <a:rPr lang="en-US" dirty="0"/>
              <a:t>Example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C5CC7-6216-436C-B09E-518C3689ECA1}"/>
                  </a:ext>
                </a:extLst>
              </p:cNvPr>
              <p:cNvSpPr>
                <a:spLocks noGrp="1"/>
              </p:cNvSpPr>
              <p:nvPr>
                <p:ph idx="1"/>
              </p:nvPr>
            </p:nvSpPr>
            <p:spPr/>
            <p:txBody>
              <a:bodyPr/>
              <a:lstStyle/>
              <a:p>
                <a:r>
                  <a:rPr lang="en-US" dirty="0"/>
                  <a:t>Let’s 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m:t>
                        </m:r>
                      </m:den>
                    </m:f>
                  </m:oMath>
                </a14:m>
                <a:r>
                  <a:rPr lang="en-SG" dirty="0"/>
                  <a:t>in partial fraction!</a:t>
                </a:r>
              </a:p>
              <a:p>
                <a:r>
                  <a:rPr lang="en-SG" dirty="0"/>
                  <a:t>Step 2 : Ensure that the denominator is completely factorized </a:t>
                </a:r>
              </a:p>
              <a:p>
                <a:r>
                  <a:rPr lang="en-SG" dirty="0"/>
                  <a:t>Reason : we want to easily apply the forms from the table, if we can factorize it further, it would make expressing the partial fraction easier because we will have more simpler terms! Instead of 1 gigantic quadratic term </a:t>
                </a:r>
              </a:p>
              <a:p>
                <a:r>
                  <a:rPr lang="en-SG" dirty="0"/>
                  <a:t>In this case,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−6</m:t>
                    </m:r>
                  </m:oMath>
                </a14:m>
                <a:r>
                  <a:rPr lang="en-SG" dirty="0"/>
                  <a:t> can be factorized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m:t>
                        </m:r>
                      </m:e>
                    </m:d>
                  </m:oMath>
                </a14:m>
                <a:r>
                  <a:rPr lang="en-SG" dirty="0"/>
                  <a:t>, you can check this and you should be comfortable with factorization by now</a:t>
                </a:r>
              </a:p>
            </p:txBody>
          </p:sp>
        </mc:Choice>
        <mc:Fallback xmlns="">
          <p:sp>
            <p:nvSpPr>
              <p:cNvPr id="3" name="Content Placeholder 2">
                <a:extLst>
                  <a:ext uri="{FF2B5EF4-FFF2-40B4-BE49-F238E27FC236}">
                    <a16:creationId xmlns:a16="http://schemas.microsoft.com/office/drawing/2014/main" id="{11BC5CC7-6216-436C-B09E-518C3689ECA1}"/>
                  </a:ext>
                </a:extLst>
              </p:cNvPr>
              <p:cNvSpPr>
                <a:spLocks noGrp="1" noRot="1" noChangeAspect="1" noMove="1" noResize="1" noEditPoints="1" noAdjustHandles="1" noChangeArrowheads="1" noChangeShapeType="1" noTextEdit="1"/>
              </p:cNvSpPr>
              <p:nvPr>
                <p:ph idx="1"/>
              </p:nvPr>
            </p:nvSpPr>
            <p:spPr>
              <a:blipFill>
                <a:blip r:embed="rId2"/>
                <a:stretch>
                  <a:fillRect l="-1043" t="-700" r="-110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064E694A-0308-4B83-9BF4-46D3D9977222}"/>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88010C33-DBC0-44A3-9928-48D1A51A48EC}"/>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F2D641D-70B8-4EFF-BECD-172AFD909FBA}"/>
              </a:ext>
            </a:extLst>
          </p:cNvPr>
          <p:cNvSpPr>
            <a:spLocks noGrp="1"/>
          </p:cNvSpPr>
          <p:nvPr>
            <p:ph type="sldNum" sz="quarter" idx="12"/>
          </p:nvPr>
        </p:nvSpPr>
        <p:spPr/>
        <p:txBody>
          <a:bodyPr/>
          <a:lstStyle/>
          <a:p>
            <a:fld id="{04A9AAEA-7081-4BCC-A862-1D5154AE1B90}" type="slidenum">
              <a:rPr lang="en-SG" smtClean="0"/>
              <a:t>12</a:t>
            </a:fld>
            <a:endParaRPr lang="en-SG"/>
          </a:p>
        </p:txBody>
      </p:sp>
    </p:spTree>
    <p:extLst>
      <p:ext uri="{BB962C8B-B14F-4D97-AF65-F5344CB8AC3E}">
        <p14:creationId xmlns:p14="http://schemas.microsoft.com/office/powerpoint/2010/main" val="315023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0DF-4A6E-478D-8B37-64DEEC8CC698}"/>
              </a:ext>
            </a:extLst>
          </p:cNvPr>
          <p:cNvSpPr>
            <a:spLocks noGrp="1"/>
          </p:cNvSpPr>
          <p:nvPr>
            <p:ph type="title"/>
          </p:nvPr>
        </p:nvSpPr>
        <p:spPr/>
        <p:txBody>
          <a:bodyPr/>
          <a:lstStyle/>
          <a:p>
            <a:r>
              <a:rPr lang="en-US" dirty="0"/>
              <a:t>Example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C5CC7-6216-436C-B09E-518C3689ECA1}"/>
                  </a:ext>
                </a:extLst>
              </p:cNvPr>
              <p:cNvSpPr>
                <a:spLocks noGrp="1"/>
              </p:cNvSpPr>
              <p:nvPr>
                <p:ph idx="1"/>
              </p:nvPr>
            </p:nvSpPr>
            <p:spPr/>
            <p:txBody>
              <a:bodyPr/>
              <a:lstStyle/>
              <a:p>
                <a:r>
                  <a:rPr lang="en-US" dirty="0"/>
                  <a:t>Let’s 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m:t>
                        </m:r>
                      </m:den>
                    </m:f>
                  </m:oMath>
                </a14:m>
                <a:r>
                  <a:rPr lang="en-SG" dirty="0"/>
                  <a:t>in partial fraction!</a:t>
                </a:r>
              </a:p>
              <a:p>
                <a:r>
                  <a:rPr lang="en-SG" dirty="0"/>
                  <a:t>Step 3 : E</a:t>
                </a:r>
                <a:r>
                  <a:rPr lang="en-US" dirty="0" err="1"/>
                  <a:t>xpress</a:t>
                </a:r>
                <a:r>
                  <a:rPr lang="en-US" dirty="0"/>
                  <a:t> the partial fractions according to the table above </a:t>
                </a:r>
              </a:p>
              <a:p>
                <a:r>
                  <a:rPr lang="en-US" dirty="0"/>
                  <a:t>Example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corresponds to the first case which means</a:t>
                </a: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=&gt; get this from the table, and our job is to appropriate A and B accordingly </a:t>
                </a:r>
              </a:p>
            </p:txBody>
          </p:sp>
        </mc:Choice>
        <mc:Fallback xmlns="">
          <p:sp>
            <p:nvSpPr>
              <p:cNvPr id="3" name="Content Placeholder 2">
                <a:extLst>
                  <a:ext uri="{FF2B5EF4-FFF2-40B4-BE49-F238E27FC236}">
                    <a16:creationId xmlns:a16="http://schemas.microsoft.com/office/drawing/2014/main" id="{11BC5CC7-6216-436C-B09E-518C3689ECA1}"/>
                  </a:ext>
                </a:extLst>
              </p:cNvPr>
              <p:cNvSpPr>
                <a:spLocks noGrp="1" noRot="1" noChangeAspect="1" noMove="1" noResize="1" noEditPoints="1" noAdjustHandles="1" noChangeArrowheads="1" noChangeShapeType="1" noTextEdit="1"/>
              </p:cNvSpPr>
              <p:nvPr>
                <p:ph idx="1"/>
              </p:nvPr>
            </p:nvSpPr>
            <p:spPr>
              <a:blipFill>
                <a:blip r:embed="rId2"/>
                <a:stretch>
                  <a:fillRect l="-1043" t="-700" r="-1449"/>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064E694A-0308-4B83-9BF4-46D3D9977222}"/>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88010C33-DBC0-44A3-9928-48D1A51A48EC}"/>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F2D641D-70B8-4EFF-BECD-172AFD909FBA}"/>
              </a:ext>
            </a:extLst>
          </p:cNvPr>
          <p:cNvSpPr>
            <a:spLocks noGrp="1"/>
          </p:cNvSpPr>
          <p:nvPr>
            <p:ph type="sldNum" sz="quarter" idx="12"/>
          </p:nvPr>
        </p:nvSpPr>
        <p:spPr/>
        <p:txBody>
          <a:bodyPr/>
          <a:lstStyle/>
          <a:p>
            <a:fld id="{04A9AAEA-7081-4BCC-A862-1D5154AE1B90}" type="slidenum">
              <a:rPr lang="en-SG" smtClean="0"/>
              <a:t>13</a:t>
            </a:fld>
            <a:endParaRPr lang="en-SG"/>
          </a:p>
        </p:txBody>
      </p:sp>
    </p:spTree>
    <p:extLst>
      <p:ext uri="{BB962C8B-B14F-4D97-AF65-F5344CB8AC3E}">
        <p14:creationId xmlns:p14="http://schemas.microsoft.com/office/powerpoint/2010/main" val="185634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0DF-4A6E-478D-8B37-64DEEC8CC698}"/>
              </a:ext>
            </a:extLst>
          </p:cNvPr>
          <p:cNvSpPr>
            <a:spLocks noGrp="1"/>
          </p:cNvSpPr>
          <p:nvPr>
            <p:ph type="title"/>
          </p:nvPr>
        </p:nvSpPr>
        <p:spPr/>
        <p:txBody>
          <a:bodyPr/>
          <a:lstStyle/>
          <a:p>
            <a:r>
              <a:rPr lang="en-US" dirty="0"/>
              <a:t>Example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C5CC7-6216-436C-B09E-518C3689ECA1}"/>
                  </a:ext>
                </a:extLst>
              </p:cNvPr>
              <p:cNvSpPr>
                <a:spLocks noGrp="1"/>
              </p:cNvSpPr>
              <p:nvPr>
                <p:ph idx="1"/>
              </p:nvPr>
            </p:nvSpPr>
            <p:spPr/>
            <p:txBody>
              <a:bodyPr>
                <a:normAutofit/>
              </a:bodyPr>
              <a:lstStyle/>
              <a:p>
                <a:r>
                  <a:rPr lang="en-US" dirty="0"/>
                  <a:t>Let’s 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m:t>
                        </m:r>
                      </m:den>
                    </m:f>
                  </m:oMath>
                </a14:m>
                <a:r>
                  <a:rPr lang="en-SG" dirty="0"/>
                  <a:t>in partial fraction!</a:t>
                </a:r>
              </a:p>
              <a:p>
                <a:r>
                  <a:rPr lang="en-US" dirty="0"/>
                  <a:t>Step 4 : Given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find A and B accordingly</a:t>
                </a:r>
              </a:p>
              <a:p>
                <a:r>
                  <a:rPr lang="en-SG" dirty="0"/>
                  <a:t>We can multiply the entire expression with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m:t>
                        </m:r>
                      </m:e>
                    </m:d>
                  </m:oMath>
                </a14:m>
                <a:r>
                  <a:rPr lang="en-SG" dirty="0"/>
                  <a:t>to get </a:t>
                </a:r>
                <a14:m>
                  <m:oMath xmlns:m="http://schemas.openxmlformats.org/officeDocument/2006/math">
                    <m:r>
                      <a:rPr lang="en-US" b="0" i="1" smtClean="0">
                        <a:latin typeface="Cambria Math" panose="02040503050406030204" pitchFamily="18" charset="0"/>
                      </a:rPr>
                      <m:t>7−2</m:t>
                    </m:r>
                    <m:r>
                      <a:rPr lang="en-US" b="0" i="1" smtClean="0">
                        <a:latin typeface="Cambria Math" panose="02040503050406030204" pitchFamily="18" charset="0"/>
                      </a:rPr>
                      <m:t>𝑥</m:t>
                    </m:r>
                  </m:oMath>
                </a14:m>
                <a:r>
                  <a:rPr lang="en-SG" dirty="0"/>
                  <a:t>=</a:t>
                </a:r>
                <a14:m>
                  <m:oMath xmlns:m="http://schemas.openxmlformats.org/officeDocument/2006/math">
                    <m:r>
                      <a:rPr lang="en-US" b="0" i="1" dirty="0" smtClean="0">
                        <a:latin typeface="Cambria Math" panose="02040503050406030204" pitchFamily="18" charset="0"/>
                      </a:rPr>
                      <m:t>𝐴</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−2</m:t>
                        </m:r>
                      </m:e>
                    </m:d>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−3)</m:t>
                    </m:r>
                  </m:oMath>
                </a14:m>
                <a:r>
                  <a:rPr lang="en-SG" dirty="0"/>
                  <a:t> =&gt; the right hand side just multiply and cancel accordingly </a:t>
                </a:r>
              </a:p>
              <a:p>
                <a:r>
                  <a:rPr lang="en-SG" dirty="0"/>
                  <a:t>To find the A and B, here we need to use the identity technique that we have learnt before, such as comparing coefficients or substituting suitable x</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11BC5CC7-6216-436C-B09E-518C3689ECA1}"/>
                  </a:ext>
                </a:extLst>
              </p:cNvPr>
              <p:cNvSpPr>
                <a:spLocks noGrp="1" noRot="1" noChangeAspect="1" noMove="1" noResize="1" noEditPoints="1" noAdjustHandles="1" noChangeArrowheads="1" noChangeShapeType="1" noTextEdit="1"/>
              </p:cNvSpPr>
              <p:nvPr>
                <p:ph idx="1"/>
              </p:nvPr>
            </p:nvSpPr>
            <p:spPr>
              <a:blipFill>
                <a:blip r:embed="rId2"/>
                <a:stretch>
                  <a:fillRect l="-1043" t="-700"/>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064E694A-0308-4B83-9BF4-46D3D9977222}"/>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88010C33-DBC0-44A3-9928-48D1A51A48EC}"/>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F2D641D-70B8-4EFF-BECD-172AFD909FBA}"/>
              </a:ext>
            </a:extLst>
          </p:cNvPr>
          <p:cNvSpPr>
            <a:spLocks noGrp="1"/>
          </p:cNvSpPr>
          <p:nvPr>
            <p:ph type="sldNum" sz="quarter" idx="12"/>
          </p:nvPr>
        </p:nvSpPr>
        <p:spPr/>
        <p:txBody>
          <a:bodyPr/>
          <a:lstStyle/>
          <a:p>
            <a:fld id="{04A9AAEA-7081-4BCC-A862-1D5154AE1B90}" type="slidenum">
              <a:rPr lang="en-SG" smtClean="0"/>
              <a:t>14</a:t>
            </a:fld>
            <a:endParaRPr lang="en-SG"/>
          </a:p>
        </p:txBody>
      </p:sp>
    </p:spTree>
    <p:extLst>
      <p:ext uri="{BB962C8B-B14F-4D97-AF65-F5344CB8AC3E}">
        <p14:creationId xmlns:p14="http://schemas.microsoft.com/office/powerpoint/2010/main" val="345623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70DF-4A6E-478D-8B37-64DEEC8CC698}"/>
              </a:ext>
            </a:extLst>
          </p:cNvPr>
          <p:cNvSpPr>
            <a:spLocks noGrp="1"/>
          </p:cNvSpPr>
          <p:nvPr>
            <p:ph type="title"/>
          </p:nvPr>
        </p:nvSpPr>
        <p:spPr/>
        <p:txBody>
          <a:bodyPr/>
          <a:lstStyle/>
          <a:p>
            <a:r>
              <a:rPr lang="en-US" dirty="0"/>
              <a:t>Example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BC5CC7-6216-436C-B09E-518C3689ECA1}"/>
                  </a:ext>
                </a:extLst>
              </p:cNvPr>
              <p:cNvSpPr>
                <a:spLocks noGrp="1"/>
              </p:cNvSpPr>
              <p:nvPr>
                <p:ph idx="1"/>
              </p:nvPr>
            </p:nvSpPr>
            <p:spPr/>
            <p:txBody>
              <a:bodyPr>
                <a:normAutofit fontScale="92500"/>
              </a:bodyPr>
              <a:lstStyle/>
              <a:p>
                <a:r>
                  <a:rPr lang="en-US" dirty="0"/>
                  <a:t>Let’s 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−6</m:t>
                        </m:r>
                      </m:den>
                    </m:f>
                  </m:oMath>
                </a14:m>
                <a:r>
                  <a:rPr lang="en-SG" dirty="0"/>
                  <a:t>in partial fraction!</a:t>
                </a:r>
              </a:p>
              <a:p>
                <a:r>
                  <a:rPr lang="en-US" dirty="0"/>
                  <a:t>Step 4 : Given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find A and B accordingly</a:t>
                </a:r>
              </a:p>
              <a:p>
                <a:r>
                  <a:rPr lang="en-SG" dirty="0"/>
                  <a:t>We can multiply the entire expression with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m:t>
                        </m:r>
                      </m:e>
                    </m:d>
                  </m:oMath>
                </a14:m>
                <a:r>
                  <a:rPr lang="en-SG" dirty="0"/>
                  <a:t>to get </a:t>
                </a:r>
                <a14:m>
                  <m:oMath xmlns:m="http://schemas.openxmlformats.org/officeDocument/2006/math">
                    <m:r>
                      <a:rPr lang="en-US" b="0" i="1" smtClean="0">
                        <a:latin typeface="Cambria Math" panose="02040503050406030204" pitchFamily="18" charset="0"/>
                      </a:rPr>
                      <m:t>7−2</m:t>
                    </m:r>
                    <m:r>
                      <a:rPr lang="en-US" b="0" i="1" smtClean="0">
                        <a:latin typeface="Cambria Math" panose="02040503050406030204" pitchFamily="18" charset="0"/>
                      </a:rPr>
                      <m:t>𝑥</m:t>
                    </m:r>
                  </m:oMath>
                </a14:m>
                <a:r>
                  <a:rPr lang="en-SG" dirty="0"/>
                  <a:t>=</a:t>
                </a:r>
                <a14:m>
                  <m:oMath xmlns:m="http://schemas.openxmlformats.org/officeDocument/2006/math">
                    <m:r>
                      <a:rPr lang="en-US" b="0" i="1" dirty="0" smtClean="0">
                        <a:latin typeface="Cambria Math" panose="02040503050406030204" pitchFamily="18" charset="0"/>
                      </a:rPr>
                      <m:t>𝐴</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−2</m:t>
                        </m:r>
                      </m:e>
                    </m:d>
                    <m:r>
                      <a:rPr lang="en-US" b="0" i="1" dirty="0" smtClean="0">
                        <a:latin typeface="Cambria Math" panose="02040503050406030204" pitchFamily="18" charset="0"/>
                      </a:rPr>
                      <m:t>+</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−3)</m:t>
                    </m:r>
                  </m:oMath>
                </a14:m>
                <a:r>
                  <a:rPr lang="en-SG" dirty="0"/>
                  <a:t> =&gt; the right hand side just multiply and cancel accordingly </a:t>
                </a:r>
              </a:p>
              <a:p>
                <a:r>
                  <a:rPr lang="en-SG" dirty="0"/>
                  <a:t>In this case, sub x = 2 and we get 7 – 2(2) = A(0) + B (2 – 1) =&gt; B = 3/5, repeat this for x = 3 and you get A = -13/5 </a:t>
                </a:r>
              </a:p>
              <a:p>
                <a:r>
                  <a:rPr lang="en-SG" dirty="0"/>
                  <a:t>Finally, the answer for the expression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7−2</m:t>
                        </m:r>
                        <m:r>
                          <a:rPr lang="en-US" b="0" i="1" smtClean="0">
                            <a:latin typeface="Cambria Math" panose="02040503050406030204" pitchFamily="18" charset="0"/>
                          </a:rPr>
                          <m:t>𝑥</m:t>
                        </m:r>
                      </m:num>
                      <m:den>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−13</m:t>
                        </m:r>
                      </m:num>
                      <m:den>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 </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11BC5CC7-6216-436C-B09E-518C3689ECA1}"/>
                  </a:ext>
                </a:extLst>
              </p:cNvPr>
              <p:cNvSpPr>
                <a:spLocks noGrp="1" noRot="1" noChangeAspect="1" noMove="1" noResize="1" noEditPoints="1" noAdjustHandles="1" noChangeArrowheads="1" noChangeShapeType="1" noTextEdit="1"/>
              </p:cNvSpPr>
              <p:nvPr>
                <p:ph idx="1"/>
              </p:nvPr>
            </p:nvSpPr>
            <p:spPr>
              <a:blipFill>
                <a:blip r:embed="rId2"/>
                <a:stretch>
                  <a:fillRect l="-928" t="-560"/>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064E694A-0308-4B83-9BF4-46D3D9977222}"/>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88010C33-DBC0-44A3-9928-48D1A51A48EC}"/>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F2D641D-70B8-4EFF-BECD-172AFD909FBA}"/>
              </a:ext>
            </a:extLst>
          </p:cNvPr>
          <p:cNvSpPr>
            <a:spLocks noGrp="1"/>
          </p:cNvSpPr>
          <p:nvPr>
            <p:ph type="sldNum" sz="quarter" idx="12"/>
          </p:nvPr>
        </p:nvSpPr>
        <p:spPr/>
        <p:txBody>
          <a:bodyPr/>
          <a:lstStyle/>
          <a:p>
            <a:fld id="{04A9AAEA-7081-4BCC-A862-1D5154AE1B90}" type="slidenum">
              <a:rPr lang="en-SG" smtClean="0"/>
              <a:t>15</a:t>
            </a:fld>
            <a:endParaRPr lang="en-SG"/>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C9940E6-3E36-4E1C-ADE6-41170A7B2C39}"/>
                  </a:ext>
                </a:extLst>
              </p14:cNvPr>
              <p14:cNvContentPartPr/>
              <p14:nvPr/>
            </p14:nvContentPartPr>
            <p14:xfrm>
              <a:off x="6864480" y="5105520"/>
              <a:ext cx="3772080" cy="1028880"/>
            </p14:xfrm>
          </p:contentPart>
        </mc:Choice>
        <mc:Fallback xmlns="">
          <p:pic>
            <p:nvPicPr>
              <p:cNvPr id="7" name="Ink 6">
                <a:extLst>
                  <a:ext uri="{FF2B5EF4-FFF2-40B4-BE49-F238E27FC236}">
                    <a16:creationId xmlns:a16="http://schemas.microsoft.com/office/drawing/2014/main" id="{9C9940E6-3E36-4E1C-ADE6-41170A7B2C39}"/>
                  </a:ext>
                </a:extLst>
              </p:cNvPr>
              <p:cNvPicPr/>
              <p:nvPr/>
            </p:nvPicPr>
            <p:blipFill>
              <a:blip r:embed="rId4"/>
              <a:stretch>
                <a:fillRect/>
              </a:stretch>
            </p:blipFill>
            <p:spPr>
              <a:xfrm>
                <a:off x="6855120" y="5096160"/>
                <a:ext cx="3790800" cy="1047600"/>
              </a:xfrm>
              <a:prstGeom prst="rect">
                <a:avLst/>
              </a:prstGeom>
            </p:spPr>
          </p:pic>
        </mc:Fallback>
      </mc:AlternateContent>
    </p:spTree>
    <p:extLst>
      <p:ext uri="{BB962C8B-B14F-4D97-AF65-F5344CB8AC3E}">
        <p14:creationId xmlns:p14="http://schemas.microsoft.com/office/powerpoint/2010/main" val="268931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C7B5-C8CD-4CF7-9131-3B94FF24064E}"/>
              </a:ext>
            </a:extLst>
          </p:cNvPr>
          <p:cNvSpPr>
            <a:spLocks noGrp="1"/>
          </p:cNvSpPr>
          <p:nvPr>
            <p:ph type="title"/>
          </p:nvPr>
        </p:nvSpPr>
        <p:spPr/>
        <p:txBody>
          <a:bodyPr/>
          <a:lstStyle/>
          <a:p>
            <a:r>
              <a:rPr lang="en-US" dirty="0"/>
              <a:t>Exercises </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650A8-029F-4DB6-AC71-6D281CFAEFE2}"/>
                  </a:ext>
                </a:extLst>
              </p:cNvPr>
              <p:cNvSpPr>
                <a:spLocks noGrp="1"/>
              </p:cNvSpPr>
              <p:nvPr>
                <p:ph idx="1"/>
              </p:nvPr>
            </p:nvSpPr>
            <p:spPr/>
            <p:txBody>
              <a:bodyPr/>
              <a:lstStyle/>
              <a:p>
                <a:r>
                  <a:rPr lang="en-US" dirty="0"/>
                  <a:t>Express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+9</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m:t>
                        </m:r>
                      </m:den>
                    </m:f>
                  </m:oMath>
                </a14:m>
                <a:r>
                  <a:rPr lang="en-SG" dirty="0"/>
                  <a:t> in partial fractions</a:t>
                </a:r>
              </a:p>
              <a:p>
                <a:r>
                  <a:rPr lang="en-US" dirty="0"/>
                  <a:t>Express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9−4</m:t>
                        </m:r>
                        <m:r>
                          <a:rPr lang="en-US" b="0" i="1" smtClean="0">
                            <a:latin typeface="Cambria Math" panose="02040503050406030204" pitchFamily="18" charset="0"/>
                          </a:rPr>
                          <m:t>𝑥</m:t>
                        </m:r>
                      </m:num>
                      <m:den>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den>
                    </m:f>
                  </m:oMath>
                </a14:m>
                <a:r>
                  <a:rPr lang="en-SG" dirty="0"/>
                  <a:t> in partial fractions</a:t>
                </a:r>
              </a:p>
              <a:p>
                <a:r>
                  <a:rPr lang="en-US" dirty="0"/>
                  <a:t>Express </a:t>
                </a:r>
                <a14:m>
                  <m:oMath xmlns:m="http://schemas.openxmlformats.org/officeDocument/2006/math">
                    <m:f>
                      <m:fPr>
                        <m:ctrlPr>
                          <a:rPr lang="en-US" b="0" i="1" smtClean="0">
                            <a:latin typeface="Cambria Math" panose="02040503050406030204" pitchFamily="18" charset="0"/>
                          </a:rPr>
                        </m:ctrlPr>
                      </m:fPr>
                      <m:num>
                        <m:r>
                          <a:rPr lang="en-SG" b="0" i="1" smtClean="0">
                            <a:latin typeface="Cambria Math" panose="02040503050406030204" pitchFamily="18" charset="0"/>
                          </a:rPr>
                          <m:t>3</m:t>
                        </m:r>
                        <m:r>
                          <a:rPr lang="en-SG" b="0" i="1" smtClean="0">
                            <a:latin typeface="Cambria Math" panose="02040503050406030204" pitchFamily="18" charset="0"/>
                          </a:rPr>
                          <m:t>𝑥</m:t>
                        </m:r>
                        <m:r>
                          <a:rPr lang="en-US" b="0" i="1" smtClean="0">
                            <a:latin typeface="Cambria Math" panose="02040503050406030204" pitchFamily="18" charset="0"/>
                          </a:rPr>
                          <m:t>−</m:t>
                        </m:r>
                        <m:r>
                          <a:rPr lang="en-SG"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−2) </m:t>
                        </m:r>
                      </m:den>
                    </m:f>
                  </m:oMath>
                </a14:m>
                <a:r>
                  <a:rPr lang="en-SG" dirty="0"/>
                  <a:t> in partial fractions</a:t>
                </a:r>
              </a:p>
              <a:p>
                <a:endParaRPr lang="en-SG" dirty="0"/>
              </a:p>
              <a:p>
                <a:endParaRPr lang="en-SG" dirty="0"/>
              </a:p>
            </p:txBody>
          </p:sp>
        </mc:Choice>
        <mc:Fallback xmlns="">
          <p:sp>
            <p:nvSpPr>
              <p:cNvPr id="3" name="Content Placeholder 2">
                <a:extLst>
                  <a:ext uri="{FF2B5EF4-FFF2-40B4-BE49-F238E27FC236}">
                    <a16:creationId xmlns:a16="http://schemas.microsoft.com/office/drawing/2014/main" id="{A02650A8-029F-4DB6-AC71-6D281CFAEFE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93B93A25-75BA-452A-899D-3F42626C5F97}"/>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437B1AF0-6936-413F-BA30-8A90514D39DA}"/>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1D02C5DF-2CC4-49E5-953F-12B084BDB019}"/>
              </a:ext>
            </a:extLst>
          </p:cNvPr>
          <p:cNvSpPr>
            <a:spLocks noGrp="1"/>
          </p:cNvSpPr>
          <p:nvPr>
            <p:ph type="sldNum" sz="quarter" idx="12"/>
          </p:nvPr>
        </p:nvSpPr>
        <p:spPr/>
        <p:txBody>
          <a:bodyPr/>
          <a:lstStyle/>
          <a:p>
            <a:fld id="{04A9AAEA-7081-4BCC-A862-1D5154AE1B90}" type="slidenum">
              <a:rPr lang="en-SG" smtClean="0"/>
              <a:t>16</a:t>
            </a:fld>
            <a:endParaRPr lang="en-SG"/>
          </a:p>
        </p:txBody>
      </p:sp>
    </p:spTree>
    <p:extLst>
      <p:ext uri="{BB962C8B-B14F-4D97-AF65-F5344CB8AC3E}">
        <p14:creationId xmlns:p14="http://schemas.microsoft.com/office/powerpoint/2010/main" val="198714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1100083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D9EA6BF4-4AF5-4425-9E6E-DF187B46E721}" type="datetime1">
              <a:rPr lang="en-SG" smtClean="0"/>
              <a:t>20/11/2021</a:t>
            </a:fld>
            <a:endParaRPr lang="en-SG"/>
          </a:p>
        </p:txBody>
      </p:sp>
      <p:sp>
        <p:nvSpPr>
          <p:cNvPr id="5" name="Footer Placeholder 4">
            <a:extLst>
              <a:ext uri="{FF2B5EF4-FFF2-40B4-BE49-F238E27FC236}">
                <a16:creationId xmlns:a16="http://schemas.microsoft.com/office/drawing/2014/main" id="{122B3ADA-C684-44D4-844A-F9E32EE72A8E}"/>
              </a:ext>
            </a:extLst>
          </p:cNvPr>
          <p:cNvSpPr>
            <a:spLocks noGrp="1"/>
          </p:cNvSpPr>
          <p:nvPr>
            <p:ph type="ftr" sz="quarter" idx="11"/>
          </p:nvPr>
        </p:nvSpPr>
        <p:spPr/>
        <p:txBody>
          <a:bodyPr/>
          <a:lstStyle/>
          <a:p>
            <a:r>
              <a:rPr lang="en-SG" dirty="0"/>
              <a:t>SJL/</a:t>
            </a:r>
            <a:r>
              <a:rPr lang="en-SG" dirty="0" err="1"/>
              <a:t>AMath</a:t>
            </a:r>
            <a:endParaRPr lang="en-SG" dirty="0"/>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Tree>
    <p:extLst>
      <p:ext uri="{BB962C8B-B14F-4D97-AF65-F5344CB8AC3E}">
        <p14:creationId xmlns:p14="http://schemas.microsoft.com/office/powerpoint/2010/main" val="182726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6AC5-7913-4AE2-989B-3C4E4415672C}"/>
              </a:ext>
            </a:extLst>
          </p:cNvPr>
          <p:cNvSpPr>
            <a:spLocks noGrp="1"/>
          </p:cNvSpPr>
          <p:nvPr>
            <p:ph type="title"/>
          </p:nvPr>
        </p:nvSpPr>
        <p:spPr/>
        <p:txBody>
          <a:bodyPr/>
          <a:lstStyle/>
          <a:p>
            <a:r>
              <a:rPr lang="en-US" dirty="0"/>
              <a:t>Fraction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E9DAB7-A5D9-422C-9652-0C5535D6FEF4}"/>
                  </a:ext>
                </a:extLst>
              </p:cNvPr>
              <p:cNvSpPr>
                <a:spLocks noGrp="1"/>
              </p:cNvSpPr>
              <p:nvPr>
                <p:ph idx="1"/>
              </p:nvPr>
            </p:nvSpPr>
            <p:spPr/>
            <p:txBody>
              <a:bodyPr>
                <a:normAutofit lnSpcReduction="10000"/>
              </a:bodyPr>
              <a:lstStyle/>
              <a:p>
                <a:r>
                  <a:rPr lang="en-US" dirty="0"/>
                  <a:t>Introduction to the terms : Proper vs improper fraction </a:t>
                </a:r>
              </a:p>
              <a:p>
                <a:r>
                  <a:rPr lang="en-US" dirty="0"/>
                  <a:t>Let’s use examples to illustrate what is proper and improper fractions mean </a:t>
                </a:r>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SG" dirty="0"/>
                  <a:t> they are called improper fractions </a:t>
                </a:r>
              </a:p>
              <a:p>
                <a:pPr marL="0" indent="0">
                  <a:buNone/>
                </a:pPr>
                <a:endParaRPr lang="en-SG" dirty="0"/>
              </a:p>
              <a:p>
                <a14:m>
                  <m:oMath xmlns:m="http://schemas.openxmlformats.org/officeDocument/2006/math">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SG" dirty="0"/>
                  <a:t> they are called proper fractions </a:t>
                </a:r>
              </a:p>
              <a:p>
                <a:endParaRPr lang="en-SG" dirty="0"/>
              </a:p>
              <a:p>
                <a:r>
                  <a:rPr lang="en-SG" dirty="0"/>
                  <a:t>So, what do you realize about the differences between improper fractions and proper fractions ? </a:t>
                </a:r>
              </a:p>
              <a:p>
                <a:endParaRPr lang="en-SG" dirty="0"/>
              </a:p>
              <a:p>
                <a:endParaRPr lang="en-SG" dirty="0"/>
              </a:p>
            </p:txBody>
          </p:sp>
        </mc:Choice>
        <mc:Fallback xmlns="">
          <p:sp>
            <p:nvSpPr>
              <p:cNvPr id="3" name="Content Placeholder 2">
                <a:extLst>
                  <a:ext uri="{FF2B5EF4-FFF2-40B4-BE49-F238E27FC236}">
                    <a16:creationId xmlns:a16="http://schemas.microsoft.com/office/drawing/2014/main" id="{B8E9DAB7-A5D9-422C-9652-0C5535D6FEF4}"/>
                  </a:ext>
                </a:extLst>
              </p:cNvPr>
              <p:cNvSpPr>
                <a:spLocks noGrp="1" noRot="1" noChangeAspect="1" noMove="1" noResize="1" noEditPoints="1" noAdjustHandles="1" noChangeArrowheads="1" noChangeShapeType="1" noTextEdit="1"/>
              </p:cNvSpPr>
              <p:nvPr>
                <p:ph idx="1"/>
              </p:nvPr>
            </p:nvSpPr>
            <p:spPr>
              <a:blipFill>
                <a:blip r:embed="rId2"/>
                <a:stretch>
                  <a:fillRect l="-1043" t="-3361" r="-1855" b="-168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A841D4F3-9B0C-4E8C-945F-95593B46CA96}"/>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134B3879-B74D-42E8-873A-3116C739DCC0}"/>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37E80A42-E46E-4561-B7F7-B789342B9277}"/>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71266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4D50-B910-4E1F-B42F-9A90D20EFBC5}"/>
              </a:ext>
            </a:extLst>
          </p:cNvPr>
          <p:cNvSpPr>
            <a:spLocks noGrp="1"/>
          </p:cNvSpPr>
          <p:nvPr>
            <p:ph type="title"/>
          </p:nvPr>
        </p:nvSpPr>
        <p:spPr/>
        <p:txBody>
          <a:bodyPr/>
          <a:lstStyle/>
          <a:p>
            <a:r>
              <a:rPr lang="en-US" dirty="0"/>
              <a:t>Fraction </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D1B2D8-7C4F-48DC-85D9-07411808EA75}"/>
                  </a:ext>
                </a:extLst>
              </p:cNvPr>
              <p:cNvSpPr>
                <a:spLocks noGrp="1"/>
              </p:cNvSpPr>
              <p:nvPr>
                <p:ph idx="1"/>
              </p:nvPr>
            </p:nvSpPr>
            <p:spPr/>
            <p:txBody>
              <a:bodyPr/>
              <a:lstStyle/>
              <a:p>
                <a:r>
                  <a:rPr lang="en-US" dirty="0"/>
                  <a:t>Proper fraction is simply when the numerator (the one on the top) is less or </a:t>
                </a:r>
                <a:r>
                  <a:rPr lang="en-US" b="1" dirty="0"/>
                  <a:t>of lower degree for algebraic expressions </a:t>
                </a:r>
                <a:r>
                  <a:rPr lang="en-US" dirty="0"/>
                  <a:t>than the denominator </a:t>
                </a:r>
              </a:p>
              <a:p>
                <a:r>
                  <a:rPr lang="en-SG" b="1" dirty="0"/>
                  <a:t>E.g.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𝑥</m:t>
                    </m:r>
                  </m:oMath>
                </a14:m>
                <a:r>
                  <a:rPr lang="en-SG" dirty="0"/>
                  <a:t> is not a proper fraction</a:t>
                </a:r>
              </a:p>
              <a:p>
                <a:r>
                  <a:rPr lang="en-SG" dirty="0"/>
                  <a:t>Reason, the degree of the numerator and denominator is the same, which is 1 </a:t>
                </a:r>
              </a:p>
              <a:p>
                <a:r>
                  <a:rPr lang="en-SG" dirty="0"/>
                  <a:t>Degree is just the highest power of x in the expression, e.g. the degree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0" smtClean="0">
                        <a:latin typeface="Cambria Math" panose="02040503050406030204" pitchFamily="18" charset="0"/>
                      </a:rPr>
                      <m:t> </m:t>
                    </m:r>
                  </m:oMath>
                </a14:m>
                <a:r>
                  <a:rPr lang="en-SG" dirty="0"/>
                  <a:t>is 2</a:t>
                </a:r>
              </a:p>
            </p:txBody>
          </p:sp>
        </mc:Choice>
        <mc:Fallback xmlns="">
          <p:sp>
            <p:nvSpPr>
              <p:cNvPr id="3" name="Content Placeholder 2">
                <a:extLst>
                  <a:ext uri="{FF2B5EF4-FFF2-40B4-BE49-F238E27FC236}">
                    <a16:creationId xmlns:a16="http://schemas.microsoft.com/office/drawing/2014/main" id="{27D1B2D8-7C4F-48DC-85D9-07411808EA75}"/>
                  </a:ext>
                </a:extLst>
              </p:cNvPr>
              <p:cNvSpPr>
                <a:spLocks noGrp="1" noRot="1" noChangeAspect="1" noMove="1" noResize="1" noEditPoints="1" noAdjustHandles="1" noChangeArrowheads="1" noChangeShapeType="1" noTextEdit="1"/>
              </p:cNvSpPr>
              <p:nvPr>
                <p:ph idx="1"/>
              </p:nvPr>
            </p:nvSpPr>
            <p:spPr>
              <a:blipFill>
                <a:blip r:embed="rId2"/>
                <a:stretch>
                  <a:fillRect l="-1043" t="-2381" r="-1623"/>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A2CE68A9-B8F1-49A0-B22B-5A58C9E5E763}"/>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B7427217-76C7-49D7-A508-F3467125B11B}"/>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2DB7A710-B44C-4689-9B0A-0C0C09F98A16}"/>
              </a:ext>
            </a:extLst>
          </p:cNvPr>
          <p:cNvSpPr>
            <a:spLocks noGrp="1"/>
          </p:cNvSpPr>
          <p:nvPr>
            <p:ph type="sldNum" sz="quarter" idx="12"/>
          </p:nvPr>
        </p:nvSpPr>
        <p:spPr/>
        <p:txBody>
          <a:bodyPr/>
          <a:lstStyle/>
          <a:p>
            <a:fld id="{04A9AAEA-7081-4BCC-A862-1D5154AE1B90}" type="slidenum">
              <a:rPr lang="en-SG" smtClean="0"/>
              <a:t>4</a:t>
            </a:fld>
            <a:endParaRPr lang="en-SG"/>
          </a:p>
        </p:txBody>
      </p:sp>
    </p:spTree>
    <p:extLst>
      <p:ext uri="{BB962C8B-B14F-4D97-AF65-F5344CB8AC3E}">
        <p14:creationId xmlns:p14="http://schemas.microsoft.com/office/powerpoint/2010/main" val="46632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FC4D-AAC9-4612-AE35-7ED4F1B1230E}"/>
              </a:ext>
            </a:extLst>
          </p:cNvPr>
          <p:cNvSpPr>
            <a:spLocks noGrp="1"/>
          </p:cNvSpPr>
          <p:nvPr>
            <p:ph type="title"/>
          </p:nvPr>
        </p:nvSpPr>
        <p:spPr/>
        <p:txBody>
          <a:bodyPr/>
          <a:lstStyle/>
          <a:p>
            <a:r>
              <a:rPr lang="en-US" dirty="0"/>
              <a:t>Converting Improper fraction to proper fraction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D93E32-C4E1-4D9F-A0F0-43EAEA491AE3}"/>
                  </a:ext>
                </a:extLst>
              </p:cNvPr>
              <p:cNvSpPr>
                <a:spLocks noGrp="1"/>
              </p:cNvSpPr>
              <p:nvPr>
                <p:ph idx="1"/>
              </p:nvPr>
            </p:nvSpPr>
            <p:spPr/>
            <p:txBody>
              <a:bodyPr/>
              <a:lstStyle/>
              <a:p>
                <a:r>
                  <a:rPr lang="en-US" dirty="0"/>
                  <a:t>To convert improper fraction to proper fraction, you should use long division method</a:t>
                </a:r>
              </a:p>
              <a:p>
                <a:r>
                  <a:rPr lang="en-US" dirty="0"/>
                  <a:t>For example, to convert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−6</m:t>
                        </m:r>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SG" dirty="0"/>
                  <a:t>into a proper fraction, do a long division (realize that the degree of the numerator and denominator are 3)</a:t>
                </a:r>
              </a:p>
              <a:p>
                <a:r>
                  <a:rPr lang="en-SG" dirty="0"/>
                  <a:t>After long division, you have this expression </a:t>
                </a:r>
              </a:p>
              <a:p>
                <a:endParaRPr lang="en-SG" dirty="0"/>
              </a:p>
            </p:txBody>
          </p:sp>
        </mc:Choice>
        <mc:Fallback xmlns="">
          <p:sp>
            <p:nvSpPr>
              <p:cNvPr id="3" name="Content Placeholder 2">
                <a:extLst>
                  <a:ext uri="{FF2B5EF4-FFF2-40B4-BE49-F238E27FC236}">
                    <a16:creationId xmlns:a16="http://schemas.microsoft.com/office/drawing/2014/main" id="{8BD93E32-C4E1-4D9F-A0F0-43EAEA491AE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66B89EB3-52F1-47F7-BB11-CA488BF548B3}"/>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FF8CDDAE-3394-4A7F-8FD9-E4E4A8CFC2A1}"/>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957C8231-05AE-46D4-AC2B-75AF19A00E9D}"/>
              </a:ext>
            </a:extLst>
          </p:cNvPr>
          <p:cNvSpPr>
            <a:spLocks noGrp="1"/>
          </p:cNvSpPr>
          <p:nvPr>
            <p:ph type="sldNum" sz="quarter" idx="12"/>
          </p:nvPr>
        </p:nvSpPr>
        <p:spPr/>
        <p:txBody>
          <a:bodyPr/>
          <a:lstStyle/>
          <a:p>
            <a:fld id="{04A9AAEA-7081-4BCC-A862-1D5154AE1B90}" type="slidenum">
              <a:rPr lang="en-SG" smtClean="0"/>
              <a:t>5</a:t>
            </a:fld>
            <a:endParaRPr lang="en-SG"/>
          </a:p>
        </p:txBody>
      </p:sp>
      <p:pic>
        <p:nvPicPr>
          <p:cNvPr id="8" name="Picture 7">
            <a:extLst>
              <a:ext uri="{FF2B5EF4-FFF2-40B4-BE49-F238E27FC236}">
                <a16:creationId xmlns:a16="http://schemas.microsoft.com/office/drawing/2014/main" id="{ACCF931E-6A3F-4CA5-8676-160FABE3BCD9}"/>
              </a:ext>
            </a:extLst>
          </p:cNvPr>
          <p:cNvPicPr>
            <a:picLocks noChangeAspect="1"/>
          </p:cNvPicPr>
          <p:nvPr/>
        </p:nvPicPr>
        <p:blipFill>
          <a:blip r:embed="rId3"/>
          <a:stretch>
            <a:fillRect/>
          </a:stretch>
        </p:blipFill>
        <p:spPr>
          <a:xfrm>
            <a:off x="3676603" y="4927012"/>
            <a:ext cx="5677692" cy="1114581"/>
          </a:xfrm>
          <a:prstGeom prst="rect">
            <a:avLst/>
          </a:prstGeom>
        </p:spPr>
      </p:pic>
      <p:sp>
        <p:nvSpPr>
          <p:cNvPr id="9" name="Oval 8">
            <a:extLst>
              <a:ext uri="{FF2B5EF4-FFF2-40B4-BE49-F238E27FC236}">
                <a16:creationId xmlns:a16="http://schemas.microsoft.com/office/drawing/2014/main" id="{DA400A07-1C28-43DA-82BB-D6B36BBE27B2}"/>
              </a:ext>
            </a:extLst>
          </p:cNvPr>
          <p:cNvSpPr/>
          <p:nvPr/>
        </p:nvSpPr>
        <p:spPr>
          <a:xfrm>
            <a:off x="6555190" y="5377343"/>
            <a:ext cx="407672" cy="39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257034BB-4B04-4A65-B860-D74BDD75FA8A}"/>
              </a:ext>
            </a:extLst>
          </p:cNvPr>
          <p:cNvSpPr/>
          <p:nvPr/>
        </p:nvSpPr>
        <p:spPr>
          <a:xfrm>
            <a:off x="7185762" y="5179990"/>
            <a:ext cx="1891125" cy="394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1A0B04F-C9FF-4FCB-AEE6-3952A921F159}"/>
              </a:ext>
            </a:extLst>
          </p:cNvPr>
          <p:cNvSpPr txBox="1"/>
          <p:nvPr/>
        </p:nvSpPr>
        <p:spPr>
          <a:xfrm>
            <a:off x="7603921" y="4826684"/>
            <a:ext cx="2013358" cy="369332"/>
          </a:xfrm>
          <a:prstGeom prst="rect">
            <a:avLst/>
          </a:prstGeom>
          <a:noFill/>
        </p:spPr>
        <p:txBody>
          <a:bodyPr wrap="square" rtlCol="0">
            <a:spAutoFit/>
          </a:bodyPr>
          <a:lstStyle/>
          <a:p>
            <a:r>
              <a:rPr lang="en-US" dirty="0"/>
              <a:t>remainder</a:t>
            </a:r>
            <a:endParaRPr lang="en-SG" dirty="0"/>
          </a:p>
        </p:txBody>
      </p:sp>
      <p:sp>
        <p:nvSpPr>
          <p:cNvPr id="12" name="TextBox 11">
            <a:extLst>
              <a:ext uri="{FF2B5EF4-FFF2-40B4-BE49-F238E27FC236}">
                <a16:creationId xmlns:a16="http://schemas.microsoft.com/office/drawing/2014/main" id="{54FCDD3F-17F3-43C6-A465-B3A61A83BBC6}"/>
              </a:ext>
            </a:extLst>
          </p:cNvPr>
          <p:cNvSpPr txBox="1"/>
          <p:nvPr/>
        </p:nvSpPr>
        <p:spPr>
          <a:xfrm>
            <a:off x="6289010" y="5020601"/>
            <a:ext cx="2013358" cy="369332"/>
          </a:xfrm>
          <a:prstGeom prst="rect">
            <a:avLst/>
          </a:prstGeom>
          <a:noFill/>
        </p:spPr>
        <p:txBody>
          <a:bodyPr wrap="square" rtlCol="0">
            <a:spAutoFit/>
          </a:bodyPr>
          <a:lstStyle/>
          <a:p>
            <a:r>
              <a:rPr lang="en-US" dirty="0"/>
              <a:t>quotient</a:t>
            </a:r>
            <a:endParaRPr lang="en-SG" dirty="0"/>
          </a:p>
        </p:txBody>
      </p:sp>
    </p:spTree>
    <p:extLst>
      <p:ext uri="{BB962C8B-B14F-4D97-AF65-F5344CB8AC3E}">
        <p14:creationId xmlns:p14="http://schemas.microsoft.com/office/powerpoint/2010/main" val="384170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C0E7-EB48-46ED-8B60-7E820E756069}"/>
              </a:ext>
            </a:extLst>
          </p:cNvPr>
          <p:cNvSpPr>
            <a:spLocks noGrp="1"/>
          </p:cNvSpPr>
          <p:nvPr>
            <p:ph type="title"/>
          </p:nvPr>
        </p:nvSpPr>
        <p:spPr/>
        <p:txBody>
          <a:bodyPr/>
          <a:lstStyle/>
          <a:p>
            <a:r>
              <a:rPr lang="en-US" dirty="0"/>
              <a:t>Exercises </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EADF3E-E388-4C1B-8C44-75077FDEB62D}"/>
                  </a:ext>
                </a:extLst>
              </p:cNvPr>
              <p:cNvSpPr>
                <a:spLocks noGrp="1"/>
              </p:cNvSpPr>
              <p:nvPr>
                <p:ph idx="1"/>
              </p:nvPr>
            </p:nvSpPr>
            <p:spPr/>
            <p:txBody>
              <a:bodyPr/>
              <a:lstStyle/>
              <a:p>
                <a:r>
                  <a:rPr lang="en-US" dirty="0"/>
                  <a:t>Try to convert this into proper fractions if they are improper!</a:t>
                </a:r>
              </a:p>
              <a:p>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−24</m:t>
                            </m:r>
                            <m:r>
                              <a:rPr lang="en-US" b="0" i="1" smtClean="0">
                                <a:latin typeface="Cambria Math" panose="02040503050406030204" pitchFamily="18" charset="0"/>
                              </a:rPr>
                              <m:t>𝑥</m:t>
                            </m:r>
                            <m:r>
                              <a:rPr lang="en-US" b="0" i="1" smtClean="0">
                                <a:latin typeface="Cambria Math" panose="02040503050406030204" pitchFamily="18" charset="0"/>
                              </a:rPr>
                              <m:t>−7</m:t>
                            </m:r>
                          </m:e>
                        </m:d>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−12</m:t>
                        </m:r>
                      </m:den>
                    </m:f>
                  </m:oMath>
                </a14:m>
                <a:r>
                  <a:rPr lang="en-SG" dirty="0"/>
                  <a:t> </a:t>
                </a:r>
              </a:p>
              <a:p>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24</m:t>
                            </m:r>
                            <m:r>
                              <a:rPr lang="en-US" b="0" i="1" smtClean="0">
                                <a:latin typeface="Cambria Math" panose="02040503050406030204" pitchFamily="18" charset="0"/>
                              </a:rPr>
                              <m:t>𝑥</m:t>
                            </m:r>
                            <m:r>
                              <a:rPr lang="en-US" b="0" i="1" smtClean="0">
                                <a:latin typeface="Cambria Math" panose="02040503050406030204" pitchFamily="18" charset="0"/>
                              </a:rPr>
                              <m:t>−7</m:t>
                            </m:r>
                          </m:e>
                        </m:d>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−12</m:t>
                        </m:r>
                      </m:den>
                    </m:f>
                    <m:r>
                      <a:rPr lang="en-US" b="0" i="1" smtClean="0">
                        <a:latin typeface="Cambria Math" panose="02040503050406030204" pitchFamily="18" charset="0"/>
                      </a:rPr>
                      <m:t> </m:t>
                    </m:r>
                  </m:oMath>
                </a14:m>
                <a:r>
                  <a:rPr lang="en-SG" dirty="0"/>
                  <a:t> </a:t>
                </a:r>
              </a:p>
              <a:p>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+9</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m:t>
                        </m:r>
                      </m:den>
                    </m:f>
                  </m:oMath>
                </a14:m>
                <a:endParaRPr lang="en-SG" dirty="0"/>
              </a:p>
              <a:p>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+3</m:t>
                        </m:r>
                        <m:r>
                          <a:rPr lang="en-US" b="0" i="1" smtClean="0">
                            <a:latin typeface="Cambria Math" panose="02040503050406030204" pitchFamily="18" charset="0"/>
                          </a:rPr>
                          <m:t>𝑥</m:t>
                        </m:r>
                      </m:den>
                    </m:f>
                  </m:oMath>
                </a14:m>
                <a:endParaRPr lang="en-SG" dirty="0"/>
              </a:p>
            </p:txBody>
          </p:sp>
        </mc:Choice>
        <mc:Fallback xmlns="">
          <p:sp>
            <p:nvSpPr>
              <p:cNvPr id="3" name="Content Placeholder 2">
                <a:extLst>
                  <a:ext uri="{FF2B5EF4-FFF2-40B4-BE49-F238E27FC236}">
                    <a16:creationId xmlns:a16="http://schemas.microsoft.com/office/drawing/2014/main" id="{44EADF3E-E388-4C1B-8C44-75077FDEB62D}"/>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61E6A5FC-4485-470A-9307-645E06E3AF75}"/>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C6CFB801-D966-470A-93ED-D2824BE7FFC2}"/>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6993A596-6EBA-4F5E-BACC-6A78A461BE57}"/>
              </a:ext>
            </a:extLst>
          </p:cNvPr>
          <p:cNvSpPr>
            <a:spLocks noGrp="1"/>
          </p:cNvSpPr>
          <p:nvPr>
            <p:ph type="sldNum" sz="quarter" idx="12"/>
          </p:nvPr>
        </p:nvSpPr>
        <p:spPr/>
        <p:txBody>
          <a:bodyPr/>
          <a:lstStyle/>
          <a:p>
            <a:fld id="{04A9AAEA-7081-4BCC-A862-1D5154AE1B90}" type="slidenum">
              <a:rPr lang="en-SG" smtClean="0"/>
              <a:t>6</a:t>
            </a:fld>
            <a:endParaRPr lang="en-SG"/>
          </a:p>
        </p:txBody>
      </p:sp>
    </p:spTree>
    <p:extLst>
      <p:ext uri="{BB962C8B-B14F-4D97-AF65-F5344CB8AC3E}">
        <p14:creationId xmlns:p14="http://schemas.microsoft.com/office/powerpoint/2010/main" val="167297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A7AE-5C88-422C-937C-5927F858B198}"/>
              </a:ext>
            </a:extLst>
          </p:cNvPr>
          <p:cNvSpPr>
            <a:spLocks noGrp="1"/>
          </p:cNvSpPr>
          <p:nvPr>
            <p:ph type="title"/>
          </p:nvPr>
        </p:nvSpPr>
        <p:spPr/>
        <p:txBody>
          <a:bodyPr/>
          <a:lstStyle/>
          <a:p>
            <a:r>
              <a:rPr lang="en-US"/>
              <a:t>Partial Fraction </a:t>
            </a:r>
            <a:endParaRPr lang="en-SG" dirty="0"/>
          </a:p>
        </p:txBody>
      </p:sp>
      <p:sp>
        <p:nvSpPr>
          <p:cNvPr id="3" name="Content Placeholder 2">
            <a:extLst>
              <a:ext uri="{FF2B5EF4-FFF2-40B4-BE49-F238E27FC236}">
                <a16:creationId xmlns:a16="http://schemas.microsoft.com/office/drawing/2014/main" id="{4985399C-6564-42D8-9078-A360D963AA39}"/>
              </a:ext>
            </a:extLst>
          </p:cNvPr>
          <p:cNvSpPr>
            <a:spLocks noGrp="1"/>
          </p:cNvSpPr>
          <p:nvPr>
            <p:ph idx="1"/>
          </p:nvPr>
        </p:nvSpPr>
        <p:spPr/>
        <p:txBody>
          <a:bodyPr/>
          <a:lstStyle/>
          <a:p>
            <a:r>
              <a:rPr lang="en-US"/>
              <a:t>Partial Fraction is just a way to decompose fractional expression into two or more terms </a:t>
            </a:r>
          </a:p>
          <a:p>
            <a:r>
              <a:rPr lang="en-US"/>
              <a:t>For e.g. </a:t>
            </a:r>
            <a:endParaRPr lang="en-SG" dirty="0"/>
          </a:p>
        </p:txBody>
      </p:sp>
      <p:sp>
        <p:nvSpPr>
          <p:cNvPr id="4" name="Date Placeholder 3">
            <a:extLst>
              <a:ext uri="{FF2B5EF4-FFF2-40B4-BE49-F238E27FC236}">
                <a16:creationId xmlns:a16="http://schemas.microsoft.com/office/drawing/2014/main" id="{725D5D9D-F1E3-4E87-95E9-071E0A6A7F05}"/>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D6E3FB78-718F-41FD-975D-C2C0586AD41F}"/>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94485EA7-217C-48D0-B301-A3390B6CA3C8}"/>
              </a:ext>
            </a:extLst>
          </p:cNvPr>
          <p:cNvSpPr>
            <a:spLocks noGrp="1"/>
          </p:cNvSpPr>
          <p:nvPr>
            <p:ph type="sldNum" sz="quarter" idx="12"/>
          </p:nvPr>
        </p:nvSpPr>
        <p:spPr/>
        <p:txBody>
          <a:bodyPr/>
          <a:lstStyle/>
          <a:p>
            <a:fld id="{04A9AAEA-7081-4BCC-A862-1D5154AE1B90}" type="slidenum">
              <a:rPr lang="en-SG" smtClean="0"/>
              <a:t>7</a:t>
            </a:fld>
            <a:endParaRPr lang="en-SG"/>
          </a:p>
        </p:txBody>
      </p:sp>
      <p:pic>
        <p:nvPicPr>
          <p:cNvPr id="1026" name="Picture 2" descr="Partial Fraction - Definition, Formula, Examples">
            <a:extLst>
              <a:ext uri="{FF2B5EF4-FFF2-40B4-BE49-F238E27FC236}">
                <a16:creationId xmlns:a16="http://schemas.microsoft.com/office/drawing/2014/main" id="{BC6D3799-8F00-488D-A032-B1DFC4DEFF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371"/>
          <a:stretch/>
        </p:blipFill>
        <p:spPr bwMode="auto">
          <a:xfrm>
            <a:off x="2889756" y="2750867"/>
            <a:ext cx="4880696" cy="342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8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C594-1DBC-4B42-B83A-DDF4930C7070}"/>
              </a:ext>
            </a:extLst>
          </p:cNvPr>
          <p:cNvSpPr>
            <a:spLocks noGrp="1"/>
          </p:cNvSpPr>
          <p:nvPr>
            <p:ph type="title"/>
          </p:nvPr>
        </p:nvSpPr>
        <p:spPr/>
        <p:txBody>
          <a:bodyPr/>
          <a:lstStyle/>
          <a:p>
            <a:r>
              <a:rPr lang="en-US" dirty="0"/>
              <a:t>Partial Fraction </a:t>
            </a:r>
            <a:endParaRPr lang="en-SG" dirty="0"/>
          </a:p>
        </p:txBody>
      </p:sp>
      <p:sp>
        <p:nvSpPr>
          <p:cNvPr id="3" name="Content Placeholder 2">
            <a:extLst>
              <a:ext uri="{FF2B5EF4-FFF2-40B4-BE49-F238E27FC236}">
                <a16:creationId xmlns:a16="http://schemas.microsoft.com/office/drawing/2014/main" id="{153CBB52-2952-4F5D-8BF4-90AF50F1326B}"/>
              </a:ext>
            </a:extLst>
          </p:cNvPr>
          <p:cNvSpPr>
            <a:spLocks noGrp="1"/>
          </p:cNvSpPr>
          <p:nvPr>
            <p:ph idx="1"/>
          </p:nvPr>
        </p:nvSpPr>
        <p:spPr/>
        <p:txBody>
          <a:bodyPr/>
          <a:lstStyle/>
          <a:p>
            <a:r>
              <a:rPr lang="en-US" dirty="0"/>
              <a:t>In general, we must be able to factorize the denominator to be able to perform partial fractions </a:t>
            </a:r>
          </a:p>
          <a:p>
            <a:r>
              <a:rPr lang="en-US" dirty="0"/>
              <a:t>because we want to segregate the fraction into multiple fractions where the denominator is just the factor of each expression </a:t>
            </a:r>
            <a:endParaRPr lang="en-SG" dirty="0"/>
          </a:p>
          <a:p>
            <a:r>
              <a:rPr lang="en-US" dirty="0"/>
              <a:t>Reason being, after we find the factors, we can decompose the fractions into these list of fractions (you will only learn up to cubic polynomial denominator) =&gt; </a:t>
            </a:r>
            <a:r>
              <a:rPr lang="en-US" i="1" dirty="0"/>
              <a:t>In the next slide</a:t>
            </a:r>
          </a:p>
        </p:txBody>
      </p:sp>
      <p:sp>
        <p:nvSpPr>
          <p:cNvPr id="4" name="Date Placeholder 3">
            <a:extLst>
              <a:ext uri="{FF2B5EF4-FFF2-40B4-BE49-F238E27FC236}">
                <a16:creationId xmlns:a16="http://schemas.microsoft.com/office/drawing/2014/main" id="{3D4FED11-ABB7-4029-A927-0C9883D07DBD}"/>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D4DD8E1B-475C-45CC-81DF-B9011FDB94B2}"/>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5DD50F3C-C9D2-4FDF-94B8-6CECDA945D6C}"/>
              </a:ext>
            </a:extLst>
          </p:cNvPr>
          <p:cNvSpPr>
            <a:spLocks noGrp="1"/>
          </p:cNvSpPr>
          <p:nvPr>
            <p:ph type="sldNum" sz="quarter" idx="12"/>
          </p:nvPr>
        </p:nvSpPr>
        <p:spPr/>
        <p:txBody>
          <a:bodyPr/>
          <a:lstStyle/>
          <a:p>
            <a:fld id="{04A9AAEA-7081-4BCC-A862-1D5154AE1B90}" type="slidenum">
              <a:rPr lang="en-SG" smtClean="0"/>
              <a:t>8</a:t>
            </a:fld>
            <a:endParaRPr lang="en-SG"/>
          </a:p>
        </p:txBody>
      </p:sp>
    </p:spTree>
    <p:extLst>
      <p:ext uri="{BB962C8B-B14F-4D97-AF65-F5344CB8AC3E}">
        <p14:creationId xmlns:p14="http://schemas.microsoft.com/office/powerpoint/2010/main" val="321138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C316-87E9-4BA8-861B-C13DDE75D61C}"/>
              </a:ext>
            </a:extLst>
          </p:cNvPr>
          <p:cNvSpPr>
            <a:spLocks noGrp="1"/>
          </p:cNvSpPr>
          <p:nvPr>
            <p:ph type="title"/>
          </p:nvPr>
        </p:nvSpPr>
        <p:spPr/>
        <p:txBody>
          <a:bodyPr/>
          <a:lstStyle/>
          <a:p>
            <a:r>
              <a:rPr lang="en-US" dirty="0"/>
              <a:t>List of Partial Fraction (You will need this to refer to this table for exercises)</a:t>
            </a:r>
            <a:endParaRPr lang="en-SG" dirty="0"/>
          </a:p>
        </p:txBody>
      </p:sp>
      <p:sp>
        <p:nvSpPr>
          <p:cNvPr id="4" name="Date Placeholder 3">
            <a:extLst>
              <a:ext uri="{FF2B5EF4-FFF2-40B4-BE49-F238E27FC236}">
                <a16:creationId xmlns:a16="http://schemas.microsoft.com/office/drawing/2014/main" id="{E629EE78-B110-4744-A7AD-03865021759E}"/>
              </a:ext>
            </a:extLst>
          </p:cNvPr>
          <p:cNvSpPr>
            <a:spLocks noGrp="1"/>
          </p:cNvSpPr>
          <p:nvPr>
            <p:ph type="dt" sz="half" idx="10"/>
          </p:nvPr>
        </p:nvSpPr>
        <p:spPr/>
        <p:txBody>
          <a:bodyPr/>
          <a:lstStyle/>
          <a:p>
            <a:fld id="{E2571C02-29BE-4DBA-80B8-BB8C37D10079}" type="datetime1">
              <a:rPr lang="en-SG" smtClean="0"/>
              <a:t>20/11/2021</a:t>
            </a:fld>
            <a:endParaRPr lang="en-SG"/>
          </a:p>
        </p:txBody>
      </p:sp>
      <p:sp>
        <p:nvSpPr>
          <p:cNvPr id="5" name="Footer Placeholder 4">
            <a:extLst>
              <a:ext uri="{FF2B5EF4-FFF2-40B4-BE49-F238E27FC236}">
                <a16:creationId xmlns:a16="http://schemas.microsoft.com/office/drawing/2014/main" id="{06B5B0BF-0556-4D15-8CFB-038C5632066D}"/>
              </a:ext>
            </a:extLst>
          </p:cNvPr>
          <p:cNvSpPr>
            <a:spLocks noGrp="1"/>
          </p:cNvSpPr>
          <p:nvPr>
            <p:ph type="ftr" sz="quarter" idx="11"/>
          </p:nvPr>
        </p:nvSpPr>
        <p:spPr/>
        <p:txBody>
          <a:bodyPr/>
          <a:lstStyle/>
          <a:p>
            <a:r>
              <a:rPr lang="en-SG"/>
              <a:t>SJL/AMath</a:t>
            </a:r>
            <a:endParaRPr lang="en-SG" dirty="0"/>
          </a:p>
        </p:txBody>
      </p:sp>
      <p:sp>
        <p:nvSpPr>
          <p:cNvPr id="6" name="Slide Number Placeholder 5">
            <a:extLst>
              <a:ext uri="{FF2B5EF4-FFF2-40B4-BE49-F238E27FC236}">
                <a16:creationId xmlns:a16="http://schemas.microsoft.com/office/drawing/2014/main" id="{26EC5C6A-F3D9-444A-8D4F-15072C776B0C}"/>
              </a:ext>
            </a:extLst>
          </p:cNvPr>
          <p:cNvSpPr>
            <a:spLocks noGrp="1"/>
          </p:cNvSpPr>
          <p:nvPr>
            <p:ph type="sldNum" sz="quarter" idx="12"/>
          </p:nvPr>
        </p:nvSpPr>
        <p:spPr/>
        <p:txBody>
          <a:bodyPr/>
          <a:lstStyle/>
          <a:p>
            <a:fld id="{04A9AAEA-7081-4BCC-A862-1D5154AE1B90}" type="slidenum">
              <a:rPr lang="en-SG" smtClean="0"/>
              <a:t>9</a:t>
            </a:fld>
            <a:endParaRPr lang="en-SG"/>
          </a:p>
        </p:txBody>
      </p:sp>
      <p:pic>
        <p:nvPicPr>
          <p:cNvPr id="3074" name="Picture 2" descr="enter image description here">
            <a:extLst>
              <a:ext uri="{FF2B5EF4-FFF2-40B4-BE49-F238E27FC236}">
                <a16:creationId xmlns:a16="http://schemas.microsoft.com/office/drawing/2014/main" id="{5C2804DA-60CE-440B-ABCE-6E56F440F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09" y="1825625"/>
            <a:ext cx="6624782" cy="440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7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1022</Words>
  <Application>Microsoft Office PowerPoint</Application>
  <PresentationFormat>Widescreen</PresentationFormat>
  <Paragraphs>130</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Office Theme</vt:lpstr>
      <vt:lpstr>A-math  Partial Fraction</vt:lpstr>
      <vt:lpstr>Table of Contents </vt:lpstr>
      <vt:lpstr>Fraction</vt:lpstr>
      <vt:lpstr>Fraction </vt:lpstr>
      <vt:lpstr>Converting Improper fraction to proper fraction</vt:lpstr>
      <vt:lpstr>Exercises </vt:lpstr>
      <vt:lpstr>Partial Fraction </vt:lpstr>
      <vt:lpstr>Partial Fraction </vt:lpstr>
      <vt:lpstr>List of Partial Fraction (You will need this to refer to this table for exercises)</vt:lpstr>
      <vt:lpstr>Partial Fraction</vt:lpstr>
      <vt:lpstr>Example</vt:lpstr>
      <vt:lpstr>Example</vt:lpstr>
      <vt:lpstr>Example</vt:lpstr>
      <vt:lpstr>Example</vt:lpstr>
      <vt:lpstr>Example</vt:lpstr>
      <vt:lpstr>Exercises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20</cp:revision>
  <dcterms:created xsi:type="dcterms:W3CDTF">2021-08-12T02:15:55Z</dcterms:created>
  <dcterms:modified xsi:type="dcterms:W3CDTF">2021-11-20T14:00:41Z</dcterms:modified>
</cp:coreProperties>
</file>