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4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Proper vs Improper Fractions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C5E7B13C-92A4-4FDA-BB99-7A628A4D1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Partial Fractions</a:t>
          </a:r>
          <a:endParaRPr lang="en-US" dirty="0"/>
        </a:p>
      </dgm:t>
    </dgm:pt>
    <dgm:pt modelId="{0EE029B9-D159-4482-9F92-E3CAB57609CE}" type="parTrans" cxnId="{A93CDC1B-6EF6-42C0-A3BE-CCCD486E02FB}">
      <dgm:prSet/>
      <dgm:spPr/>
      <dgm:t>
        <a:bodyPr/>
        <a:lstStyle/>
        <a:p>
          <a:endParaRPr lang="en-SG"/>
        </a:p>
      </dgm:t>
    </dgm:pt>
    <dgm:pt modelId="{68BD4E24-5C75-488B-8EDE-61F0DBFEBA8B}" type="sibTrans" cxnId="{A93CDC1B-6EF6-42C0-A3BE-CCCD486E02FB}">
      <dgm:prSet/>
      <dgm:spPr/>
      <dgm:t>
        <a:bodyPr/>
        <a:lstStyle/>
        <a:p>
          <a:endParaRPr lang="en-SG"/>
        </a:p>
      </dgm:t>
    </dgm:pt>
    <dgm:pt modelId="{76D68E9A-6CF9-45D3-AD4F-D25F427AB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Exercise</a:t>
          </a:r>
        </a:p>
      </dgm:t>
    </dgm:pt>
    <dgm:pt modelId="{515BE0E4-3361-457E-A968-2D4443D0BD82}" type="parTrans" cxnId="{928EA5A0-279C-43C0-9370-79D8925C3559}">
      <dgm:prSet/>
      <dgm:spPr/>
      <dgm:t>
        <a:bodyPr/>
        <a:lstStyle/>
        <a:p>
          <a:endParaRPr lang="en-SG"/>
        </a:p>
      </dgm:t>
    </dgm:pt>
    <dgm:pt modelId="{1ACEE9D4-35D3-4D2F-8D2E-B4B1E52275A2}" type="sibTrans" cxnId="{928EA5A0-279C-43C0-9370-79D8925C3559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3"/>
      <dgm:spPr/>
    </dgm:pt>
    <dgm:pt modelId="{56D57797-1E1F-4430-8E90-0AC038407FE9}" type="pres">
      <dgm:prSet presAssocID="{1FBB8512-3B13-4445-A7F6-D1E43E38A5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3">
        <dgm:presLayoutVars>
          <dgm:chMax val="0"/>
          <dgm:chPref val="0"/>
        </dgm:presLayoutVars>
      </dgm:prSet>
      <dgm:spPr/>
    </dgm:pt>
    <dgm:pt modelId="{AA795C2C-CDD3-483A-87C7-D41E04469B2D}" type="pres">
      <dgm:prSet presAssocID="{DDF349DC-0425-424D-9582-C54A9D11F8DC}" presName="sibTrans" presStyleCnt="0"/>
      <dgm:spPr/>
    </dgm:pt>
    <dgm:pt modelId="{5AAC686A-B748-48ED-B2C1-1DED89EBF18F}" type="pres">
      <dgm:prSet presAssocID="{C5E7B13C-92A4-4FDA-BB99-7A628A4D1CAF}" presName="compNode" presStyleCnt="0"/>
      <dgm:spPr/>
    </dgm:pt>
    <dgm:pt modelId="{DBDC13F0-EEB5-4130-B595-9C69101DC7CA}" type="pres">
      <dgm:prSet presAssocID="{C5E7B13C-92A4-4FDA-BB99-7A628A4D1CAF}" presName="bgRect" presStyleLbl="bgShp" presStyleIdx="1" presStyleCnt="3"/>
      <dgm:spPr/>
    </dgm:pt>
    <dgm:pt modelId="{408927A2-72F4-429D-9123-33BD0A279C31}" type="pres">
      <dgm:prSet presAssocID="{C5E7B13C-92A4-4FDA-BB99-7A628A4D1CAF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54B77B4-2F5E-446D-99EA-7528CAAAF055}" type="pres">
      <dgm:prSet presAssocID="{C5E7B13C-92A4-4FDA-BB99-7A628A4D1CAF}" presName="spaceRect" presStyleCnt="0"/>
      <dgm:spPr/>
    </dgm:pt>
    <dgm:pt modelId="{7B186D5E-E4B5-4109-91C9-6C0E461DB3FB}" type="pres">
      <dgm:prSet presAssocID="{C5E7B13C-92A4-4FDA-BB99-7A628A4D1CAF}" presName="parTx" presStyleLbl="revTx" presStyleIdx="1" presStyleCnt="3">
        <dgm:presLayoutVars>
          <dgm:chMax val="0"/>
          <dgm:chPref val="0"/>
        </dgm:presLayoutVars>
      </dgm:prSet>
      <dgm:spPr/>
    </dgm:pt>
    <dgm:pt modelId="{76EDE9AC-5B45-4F47-8805-F7AF28BDF319}" type="pres">
      <dgm:prSet presAssocID="{68BD4E24-5C75-488B-8EDE-61F0DBFEBA8B}" presName="sibTrans" presStyleCnt="0"/>
      <dgm:spPr/>
    </dgm:pt>
    <dgm:pt modelId="{6D089BB0-2F4E-4C5D-A3DB-D93C83A947B7}" type="pres">
      <dgm:prSet presAssocID="{76D68E9A-6CF9-45D3-AD4F-D25F427AB4DB}" presName="compNode" presStyleCnt="0"/>
      <dgm:spPr/>
    </dgm:pt>
    <dgm:pt modelId="{7CBB7D7F-C91B-4594-A8A4-F4081A23B35A}" type="pres">
      <dgm:prSet presAssocID="{76D68E9A-6CF9-45D3-AD4F-D25F427AB4DB}" presName="bgRect" presStyleLbl="bgShp" presStyleIdx="2" presStyleCnt="3"/>
      <dgm:spPr/>
    </dgm:pt>
    <dgm:pt modelId="{A856EA1D-1525-475D-AA52-0A5610688712}" type="pres">
      <dgm:prSet presAssocID="{76D68E9A-6CF9-45D3-AD4F-D25F427AB4DB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4DB8-24F0-478D-86FC-6C111292437D}" type="pres">
      <dgm:prSet presAssocID="{76D68E9A-6CF9-45D3-AD4F-D25F427AB4DB}" presName="spaceRect" presStyleCnt="0"/>
      <dgm:spPr/>
    </dgm:pt>
    <dgm:pt modelId="{7CC5ABDA-88AE-4FB7-B036-8D8E9E31E4D9}" type="pres">
      <dgm:prSet presAssocID="{76D68E9A-6CF9-45D3-AD4F-D25F427AB4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6E814-2FDD-40F4-A398-074B7B6A3C0F}" type="presOf" srcId="{C5E7B13C-92A4-4FDA-BB99-7A628A4D1CAF}" destId="{7B186D5E-E4B5-4109-91C9-6C0E461DB3FB}" srcOrd="0" destOrd="0" presId="urn:microsoft.com/office/officeart/2018/2/layout/IconVerticalSolidList"/>
    <dgm:cxn modelId="{A93CDC1B-6EF6-42C0-A3BE-CCCD486E02FB}" srcId="{DC849BD1-C5EF-4D76-8085-495EB0099CFA}" destId="{C5E7B13C-92A4-4FDA-BB99-7A628A4D1CAF}" srcOrd="1" destOrd="0" parTransId="{0EE029B9-D159-4482-9F92-E3CAB57609CE}" sibTransId="{68BD4E24-5C75-488B-8EDE-61F0DBFEBA8B}"/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904BD030-0E4E-46E5-A8E4-31F420FFE526}" type="presOf" srcId="{76D68E9A-6CF9-45D3-AD4F-D25F427AB4DB}" destId="{7CC5ABDA-88AE-4FB7-B036-8D8E9E31E4D9}" srcOrd="0" destOrd="0" presId="urn:microsoft.com/office/officeart/2018/2/layout/IconVerticalSolidList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928EA5A0-279C-43C0-9370-79D8925C3559}" srcId="{DC849BD1-C5EF-4D76-8085-495EB0099CFA}" destId="{76D68E9A-6CF9-45D3-AD4F-D25F427AB4DB}" srcOrd="2" destOrd="0" parTransId="{515BE0E4-3361-457E-A968-2D4443D0BD82}" sibTransId="{1ACEE9D4-35D3-4D2F-8D2E-B4B1E52275A2}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0F3E5458-EECA-4FA2-97C1-EB2C233F369E}" type="presParOf" srcId="{79BA38A1-DFD7-4B22-AB38-856210F2E67A}" destId="{AA795C2C-CDD3-483A-87C7-D41E04469B2D}" srcOrd="1" destOrd="0" presId="urn:microsoft.com/office/officeart/2018/2/layout/IconVerticalSolidList"/>
    <dgm:cxn modelId="{E92F3A25-5EE3-4ECF-9510-D8760D81C2E7}" type="presParOf" srcId="{79BA38A1-DFD7-4B22-AB38-856210F2E67A}" destId="{5AAC686A-B748-48ED-B2C1-1DED89EBF18F}" srcOrd="2" destOrd="0" presId="urn:microsoft.com/office/officeart/2018/2/layout/IconVerticalSolidList"/>
    <dgm:cxn modelId="{A780A1D9-2D80-4B83-8D3E-605368865739}" type="presParOf" srcId="{5AAC686A-B748-48ED-B2C1-1DED89EBF18F}" destId="{DBDC13F0-EEB5-4130-B595-9C69101DC7CA}" srcOrd="0" destOrd="0" presId="urn:microsoft.com/office/officeart/2018/2/layout/IconVerticalSolidList"/>
    <dgm:cxn modelId="{1173C16A-6F52-4C57-AF1A-20A1FED73B92}" type="presParOf" srcId="{5AAC686A-B748-48ED-B2C1-1DED89EBF18F}" destId="{408927A2-72F4-429D-9123-33BD0A279C31}" srcOrd="1" destOrd="0" presId="urn:microsoft.com/office/officeart/2018/2/layout/IconVerticalSolidList"/>
    <dgm:cxn modelId="{EC2427C6-B7B8-4F5F-865D-D5B215B015BD}" type="presParOf" srcId="{5AAC686A-B748-48ED-B2C1-1DED89EBF18F}" destId="{554B77B4-2F5E-446D-99EA-7528CAAAF055}" srcOrd="2" destOrd="0" presId="urn:microsoft.com/office/officeart/2018/2/layout/IconVerticalSolidList"/>
    <dgm:cxn modelId="{F1C6F663-FEDF-41BD-876E-D391F682D23E}" type="presParOf" srcId="{5AAC686A-B748-48ED-B2C1-1DED89EBF18F}" destId="{7B186D5E-E4B5-4109-91C9-6C0E461DB3FB}" srcOrd="3" destOrd="0" presId="urn:microsoft.com/office/officeart/2018/2/layout/IconVerticalSolidList"/>
    <dgm:cxn modelId="{F6657B78-CB44-4A16-9CFF-F56A8C49005D}" type="presParOf" srcId="{79BA38A1-DFD7-4B22-AB38-856210F2E67A}" destId="{76EDE9AC-5B45-4F47-8805-F7AF28BDF319}" srcOrd="3" destOrd="0" presId="urn:microsoft.com/office/officeart/2018/2/layout/IconVerticalSolidList"/>
    <dgm:cxn modelId="{91A0A0B8-74EE-4076-BD12-233429292E38}" type="presParOf" srcId="{79BA38A1-DFD7-4B22-AB38-856210F2E67A}" destId="{6D089BB0-2F4E-4C5D-A3DB-D93C83A947B7}" srcOrd="4" destOrd="0" presId="urn:microsoft.com/office/officeart/2018/2/layout/IconVerticalSolidList"/>
    <dgm:cxn modelId="{08522640-DBDA-4B2F-B827-175FB0480110}" type="presParOf" srcId="{6D089BB0-2F4E-4C5D-A3DB-D93C83A947B7}" destId="{7CBB7D7F-C91B-4594-A8A4-F4081A23B35A}" srcOrd="0" destOrd="0" presId="urn:microsoft.com/office/officeart/2018/2/layout/IconVerticalSolidList"/>
    <dgm:cxn modelId="{BA80649E-087A-4271-9C6C-66F97E4293DE}" type="presParOf" srcId="{6D089BB0-2F4E-4C5D-A3DB-D93C83A947B7}" destId="{A856EA1D-1525-475D-AA52-0A5610688712}" srcOrd="1" destOrd="0" presId="urn:microsoft.com/office/officeart/2018/2/layout/IconVerticalSolidList"/>
    <dgm:cxn modelId="{71DDBE74-C266-452B-8244-524CED3D699B}" type="presParOf" srcId="{6D089BB0-2F4E-4C5D-A3DB-D93C83A947B7}" destId="{EE014DB8-24F0-478D-86FC-6C111292437D}" srcOrd="2" destOrd="0" presId="urn:microsoft.com/office/officeart/2018/2/layout/IconVerticalSolidList"/>
    <dgm:cxn modelId="{C8B66DB2-4503-4CC3-BF95-FD65195F70C1}" type="presParOf" srcId="{6D089BB0-2F4E-4C5D-A3DB-D93C83A947B7}" destId="{7CC5ABDA-88AE-4FB7-B036-8D8E9E31E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 vs Improper Fractions</a:t>
          </a:r>
        </a:p>
      </dsp:txBody>
      <dsp:txXfrm>
        <a:off x="1435590" y="531"/>
        <a:ext cx="9080009" cy="1242935"/>
      </dsp:txXfrm>
    </dsp:sp>
    <dsp:sp modelId="{DBDC13F0-EEB5-4130-B595-9C69101DC7C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8927A2-72F4-429D-9123-33BD0A279C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86D5E-E4B5-4109-91C9-6C0E461DB3F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Partial Fractions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7CBB7D7F-C91B-4594-A8A4-F4081A23B35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56EA1D-1525-475D-AA52-0A561068871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C5ABDA-88AE-4FB7-B036-8D8E9E31E4D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Exercise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7DD16-D1A7-4BCB-8CDE-0A7BC982E3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6A0DA-589C-4EA9-9950-5B41C64579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E2221-CB59-44D7-9A51-4B3BD70066F6}" type="datetimeFigureOut">
              <a:rPr lang="en-SG" smtClean="0"/>
              <a:t>20/11/2021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84CC-133F-48FC-9A5D-FA5B00DB1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49F0F-2C3D-4C14-A35D-6E3CDDAAD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6FC4C-3E27-4AAE-97AF-9D84038B6E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20/11/2021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root is just the solution to the equation. If the solution to the equation is a, we can write the equation into (x-a)Q(x) = 0 because x – a would give 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49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X^2 – 6x +3 = 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83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CF24-2603-4BD8-BB3E-D0C142FE4A13}" type="datetime1">
              <a:rPr lang="en-SG" smtClean="0"/>
              <a:t>20/11/2021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3BF-8F64-40E8-8FFA-46A56D337AE2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9E46-0031-47D1-A5E0-555A8C6B5435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E7C1-05E7-4652-B9EB-CA8CE8C71350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7D42-ACAA-482C-9290-B197B16C88BB}" type="datetime1">
              <a:rPr lang="en-SG" smtClean="0"/>
              <a:t>20/11/2021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F097-91C2-4AAC-8CC4-A41D5891FFAD}" type="datetime1">
              <a:rPr lang="en-SG" smtClean="0"/>
              <a:t>20/11/2021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10B-9CB9-4632-A9E8-31568C1803B9}" type="datetime1">
              <a:rPr lang="en-SG" smtClean="0"/>
              <a:t>20/11/2021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B37-76B1-41F2-BD43-65A73EBD42BA}" type="datetime1">
              <a:rPr lang="en-SG" smtClean="0"/>
              <a:t>20/11/2021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E49-B6F3-4F5E-A95E-4B7F2C74C191}" type="datetime1">
              <a:rPr lang="en-SG" smtClean="0"/>
              <a:t>20/11/2021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49A1-C403-4E64-A7E9-565DFC05B90B}" type="datetime1">
              <a:rPr lang="en-SG" smtClean="0"/>
              <a:t>20/11/2021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CC55-C4C3-4483-92A3-DC355CD1B276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357EF4-82C4-494A-9A67-0D465A8B8E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553" y="197844"/>
            <a:ext cx="660647" cy="6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A-math </a:t>
            </a:r>
            <a:br>
              <a:rPr lang="en-SG" dirty="0"/>
            </a:br>
            <a:r>
              <a:rPr lang="en-SG"/>
              <a:t>Quadratic Equation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2C1-D491-4B04-8C70-3DFA79DDDE41}" type="datetime1">
              <a:rPr lang="en-SG" smtClean="0"/>
              <a:t>20/11/2021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8760-60EB-401E-86F1-961FE2D0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Quadratic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DCFFA-7617-4BE7-82F6-C9AFC5AD6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If the roots of the equation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SG" dirty="0"/>
                  <a:t> are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and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, from an equation whose roots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SG" dirty="0"/>
              </a:p>
              <a:p>
                <a:r>
                  <a:rPr lang="en-SG" dirty="0"/>
                  <a:t>In this case, find the sum and product of roots first!</a:t>
                </a:r>
              </a:p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DCFFA-7617-4BE7-82F6-C9AFC5AD6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8E66-E76E-48F1-828E-A5B18D2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7F72-2B6C-4746-9BB2-90154750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5B5F-F1FB-464F-9C0F-FAB472F4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06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8760-60EB-401E-86F1-961FE2D0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Quadratic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DCFFA-7617-4BE7-82F6-C9AFC5AD6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SG" dirty="0"/>
                  <a:t> </a:t>
                </a:r>
              </a:p>
              <a:p>
                <a:r>
                  <a:rPr lang="en-SG" dirty="0"/>
                  <a:t>Therefore,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den>
                    </m:f>
                  </m:oMath>
                </a14:m>
                <a:r>
                  <a:rPr lang="en-SG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SG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SG" dirty="0"/>
              </a:p>
              <a:p>
                <a:r>
                  <a:rPr lang="en-SG" dirty="0"/>
                  <a:t>Hence the new equation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𝑟𝑜𝑜𝑡𝑠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𝑟𝑜𝑜𝑡𝑠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dirty="0"/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DCFFA-7617-4BE7-82F6-C9AFC5AD6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8E66-E76E-48F1-828E-A5B18D2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7F72-2B6C-4746-9BB2-90154750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5B5F-F1FB-464F-9C0F-FAB472F4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92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24C1-3616-41D8-A5F6-79F2193B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Quadratic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3369D-8210-44FB-A2C2-69149E05E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Given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SG" dirty="0"/>
                  <a:t> has roots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SG" dirty="0"/>
              </a:p>
              <a:p>
                <a:r>
                  <a:rPr lang="en-SG" dirty="0"/>
                  <a:t>Find another quadratic equation whose roots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3369D-8210-44FB-A2C2-69149E05E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6F28-C6E7-4941-B60C-44327567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8DC8-D172-4626-A54E-2F5D4B41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7224-2478-4D40-BD47-A414C9E8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8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83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BF4-4AF5-4425-9E6E-DF187B46E721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DE20-7F1E-471E-A5D4-8F582323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Relationship Between Roots and Coefficients of a Quadratic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94F00-867C-4112-80C1-A9BA073FF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We have learned before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0" indent="0" algn="ctr">
                  <a:buNone/>
                </a:pPr>
                <a:r>
                  <a:rPr lang="en-SG" dirty="0"/>
                  <a:t>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is the general formula for a quadratic equation, in this chapter, we would study more in-depth the properties of quadratic equations, especially about roots, </a:t>
                </a:r>
                <a:r>
                  <a:rPr lang="en-SG" b="1" u="sng" dirty="0"/>
                  <a:t>where roots are just solutions to the equations.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94F00-867C-4112-80C1-A9BA073FF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9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785C-3335-4906-B833-61DD8839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16A3-BD2F-4DF9-89CB-758946B4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5E89-F95D-4F63-84E1-31C208AF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25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1BDA-AF57-4D7F-AF66-D9A31D05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Roots Graphical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BA09B-10F8-4B52-B1D6-492A2855C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99120" cy="4351338"/>
              </a:xfrm>
            </p:spPr>
            <p:txBody>
              <a:bodyPr/>
              <a:lstStyle/>
              <a:p>
                <a:r>
                  <a:rPr lang="en-SG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endParaRPr lang="en-SG" b="0" dirty="0"/>
              </a:p>
              <a:p>
                <a:r>
                  <a:rPr lang="en-SG" dirty="0"/>
                  <a:t>The solution to that equation as shown by intersection with x-axis is the root 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BA09B-10F8-4B52-B1D6-492A2855C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99120" cy="4351338"/>
              </a:xfrm>
              <a:blipFill>
                <a:blip r:embed="rId2"/>
                <a:stretch>
                  <a:fillRect l="-228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1AFB-44F9-4F0D-9B37-BC25018D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FB34-3352-4799-84B2-27CEC310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9C69-7D19-4C78-BA09-A8496BC2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DFB54-DD72-4196-8090-7295E5F00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20" y="2041237"/>
            <a:ext cx="3532100" cy="303967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39D00E6-C254-4C8C-ADFD-97AF69FDCFC8}"/>
              </a:ext>
            </a:extLst>
          </p:cNvPr>
          <p:cNvSpPr/>
          <p:nvPr/>
        </p:nvSpPr>
        <p:spPr>
          <a:xfrm rot="2599895">
            <a:off x="6696083" y="1821766"/>
            <a:ext cx="766439" cy="967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63F2970-0CF2-4B6C-BCC5-FB744DB48BB6}"/>
              </a:ext>
            </a:extLst>
          </p:cNvPr>
          <p:cNvSpPr/>
          <p:nvPr/>
        </p:nvSpPr>
        <p:spPr>
          <a:xfrm rot="8215022">
            <a:off x="8650861" y="2738517"/>
            <a:ext cx="766439" cy="967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259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DE20-7F1E-471E-A5D4-8F582323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Relationship Between Roots and Coefficients of a Quadratic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94F00-867C-4112-80C1-A9BA073FF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Suppose we can factorize this quadratic equation into its roots, remember that any quadratic equation have 2 roots which can be different or identical, we can write the equation into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Where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 are the roots </a:t>
                </a:r>
                <a:r>
                  <a:rPr lang="en-SG" i="1" dirty="0"/>
                  <a:t>(Recall the definition of roots)</a:t>
                </a:r>
                <a:r>
                  <a:rPr lang="en-SG" dirty="0"/>
                  <a:t> of the quadratic equation. By multiplying out the factors, we have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  <a:p>
                <a:pPr marL="0" indent="0" algn="ctr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94F00-867C-4112-80C1-A9BA073FF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1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785C-3335-4906-B833-61DD8839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16A3-BD2F-4DF9-89CB-758946B4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5E89-F95D-4F63-84E1-31C208AF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8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DE20-7F1E-471E-A5D4-8F582323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Relationship Between Roots and Coefficients of a Quadratic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94F00-867C-4112-80C1-A9BA073FF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973497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SG" dirty="0">
                    <a:latin typeface="Cambria Math" panose="02040503050406030204" pitchFamily="18" charset="0"/>
                  </a:rPr>
                  <a:t>Compare</a:t>
                </a:r>
              </a:p>
              <a:p>
                <a:pPr marL="0" indent="0" algn="ctr">
                  <a:buNone/>
                </a:pPr>
                <a:endParaRPr lang="en-SG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  <a:p>
                <a:pPr marL="0" indent="0" algn="ctr">
                  <a:buNone/>
                </a:pPr>
                <a:endParaRPr lang="en-SG" dirty="0"/>
              </a:p>
              <a:p>
                <a:pPr marL="0" indent="0" algn="ctr">
                  <a:buNone/>
                </a:pPr>
                <a:r>
                  <a:rPr lang="en-SG" dirty="0"/>
                  <a:t>Against</a:t>
                </a:r>
              </a:p>
              <a:p>
                <a:pPr marL="0" indent="0" algn="ctr">
                  <a:buNone/>
                </a:pPr>
                <a:endParaRPr lang="en-SG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  <a:p>
                <a:pPr marL="0" indent="0" algn="ctr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94F00-867C-4112-80C1-A9BA073FF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973497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785C-3335-4906-B833-61DD8839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16A3-BD2F-4DF9-89CB-758946B4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5E89-F95D-4F63-84E1-31C208AF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F5566D-1E41-425C-ADF2-4951BCB27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356" y="1825625"/>
                <a:ext cx="592510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dirty="0"/>
                  <a:t>From here, we can deduce that 1.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SG" b="1" dirty="0"/>
                  <a:t> =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SG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SG" b="1" dirty="0"/>
                  <a:t> and</a:t>
                </a:r>
                <a14:m>
                  <m:oMath xmlns:m="http://schemas.openxmlformats.org/officeDocument/2006/math">
                    <m:r>
                      <a:rPr lang="en-SG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SG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SG" b="1" dirty="0"/>
                  <a:t> </a:t>
                </a:r>
              </a:p>
              <a:p>
                <a:pPr marL="0" indent="0">
                  <a:buNone/>
                </a:pPr>
                <a:r>
                  <a:rPr lang="en-SG" dirty="0"/>
                  <a:t>Where the former is called sum of roots and the latter is called product of roots </a:t>
                </a:r>
              </a:p>
              <a:p>
                <a:pPr marL="0" indent="0">
                  <a:buNone/>
                </a:pPr>
                <a:r>
                  <a:rPr lang="en-SG" dirty="0"/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𝑟𝑜𝑜𝑡𝑠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𝑟𝑜𝑜𝑡𝑠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i="1" dirty="0"/>
                  <a:t>=&gt; Important formula, don’t forget about this property !!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F5566D-1E41-425C-ADF2-4951BCB2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56" y="1825625"/>
                <a:ext cx="5925104" cy="4351338"/>
              </a:xfrm>
              <a:prstGeom prst="rect">
                <a:avLst/>
              </a:prstGeom>
              <a:blipFill>
                <a:blip r:embed="rId3"/>
                <a:stretch>
                  <a:fillRect l="-2058" t="-2381" r="-21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04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7FA3-4E78-40BA-AACB-CC2EDCB9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 of Roots and Product of Roots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82F89-C606-4F2B-AAA9-623893E2A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So, why do we even bother to find the sum of roots and product of roots from a quadratic equation? </a:t>
                </a:r>
              </a:p>
              <a:p>
                <a:r>
                  <a:rPr lang="en-SG" dirty="0"/>
                  <a:t>The answer: You can easily check the solutions to your equations, and secondly you can create other equations whose roots that have certain relationships with the current roots easily </a:t>
                </a:r>
              </a:p>
              <a:p>
                <a:r>
                  <a:rPr lang="en-SG" dirty="0"/>
                  <a:t>For example, create another quadratic equation whose roots are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82F89-C606-4F2B-AAA9-623893E2A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1BA45-3EC3-4102-B77B-05E6A6E3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63FC-3693-4506-9646-0BBC984B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850F-0882-43AA-B7ED-66839CE9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8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82C9-FDCF-45AE-AEC9-0AB55C00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 to do so, we must be able to manipulate the roots well!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CE0C-CFF3-4724-BC0E-A29757E44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Some useful tips and tricks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r>
                  <a:rPr lang="en-SG" dirty="0"/>
                  <a:t>Other than this, it might be good to derive them yourself, otherwise your brain will explode!</a:t>
                </a:r>
              </a:p>
              <a:p>
                <a:endParaRPr lang="en-SG" dirty="0"/>
              </a:p>
              <a:p>
                <a:endParaRPr lang="en-SG" b="0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CE0C-CFF3-4724-BC0E-A29757E44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C4A7-4DB3-4060-A964-86820C4E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6370-305E-4A23-A7A3-5BADFD4C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BC33-4899-4C4D-A5C0-8E1B19A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89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4891-9C16-4F21-A386-47D323E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Roots Manipulation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EDED5-D7DF-4BD4-8AA3-D80731951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Given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−3=0 </m:t>
                    </m:r>
                  </m:oMath>
                </a14:m>
                <a:r>
                  <a:rPr lang="en-SG" dirty="0"/>
                  <a:t>and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SG" dirty="0"/>
              </a:p>
              <a:p>
                <a:r>
                  <a:rPr lang="en-SG" dirty="0"/>
                  <a:t>Find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SG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SG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SG" dirty="0"/>
              </a:p>
              <a:p>
                <a:pPr marL="514350" indent="-514350">
                  <a:buAutoNum type="arabicPeriod"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EDED5-D7DF-4BD4-8AA3-D80731951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5B19-6696-47A6-97EC-85549C16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4409-9E9F-4F44-8DCE-4FDB1FF5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1245-B6A2-4910-9CAA-119F6A5C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12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733</Words>
  <Application>Microsoft Office PowerPoint</Application>
  <PresentationFormat>Widescreen</PresentationFormat>
  <Paragraphs>110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A-math  Quadratic Equation</vt:lpstr>
      <vt:lpstr>Table of Contents </vt:lpstr>
      <vt:lpstr>Relationship Between Roots and Coefficients of a Quadratic Equation</vt:lpstr>
      <vt:lpstr>Roots Graphical Representation</vt:lpstr>
      <vt:lpstr>Relationship Between Roots and Coefficients of a Quadratic Equation</vt:lpstr>
      <vt:lpstr>Relationship Between Roots and Coefficients of a Quadratic Equation</vt:lpstr>
      <vt:lpstr>Sum of Roots and Product of Roots</vt:lpstr>
      <vt:lpstr>So to do so, we must be able to manipulate the roots well!</vt:lpstr>
      <vt:lpstr>Roots Manipulation Exercise</vt:lpstr>
      <vt:lpstr>Quadratic Example</vt:lpstr>
      <vt:lpstr>Quadratic Example</vt:lpstr>
      <vt:lpstr>Quadratic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21</cp:revision>
  <dcterms:created xsi:type="dcterms:W3CDTF">2021-08-12T02:15:55Z</dcterms:created>
  <dcterms:modified xsi:type="dcterms:W3CDTF">2021-11-20T06:50:16Z</dcterms:modified>
</cp:coreProperties>
</file>