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5" r:id="rId4"/>
    <p:sldId id="303" r:id="rId5"/>
    <p:sldId id="287" r:id="rId6"/>
    <p:sldId id="301" r:id="rId7"/>
    <p:sldId id="304" r:id="rId8"/>
    <p:sldId id="302" r:id="rId9"/>
    <p:sldId id="307" r:id="rId10"/>
    <p:sldId id="308" r:id="rId11"/>
    <p:sldId id="306" r:id="rId12"/>
    <p:sldId id="309" r:id="rId13"/>
    <p:sldId id="314" r:id="rId14"/>
    <p:sldId id="315" r:id="rId15"/>
    <p:sldId id="260" r:id="rId16"/>
    <p:sldId id="261" r:id="rId17"/>
    <p:sldId id="262" r:id="rId18"/>
    <p:sldId id="312" r:id="rId19"/>
    <p:sldId id="263" r:id="rId20"/>
    <p:sldId id="264" r:id="rId21"/>
    <p:sldId id="281" r:id="rId22"/>
    <p:sldId id="313" r:id="rId23"/>
    <p:sldId id="317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42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Data Abstraction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87D7CA38-2693-4402-9C78-1924F38BB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</a:t>
          </a:r>
        </a:p>
      </dgm:t>
    </dgm:pt>
    <dgm:pt modelId="{4709F0CC-558D-4BEC-9C79-680A174CF09B}" type="parTrans" cxnId="{FF299F36-2965-40AF-BE16-5EA020B38CDF}">
      <dgm:prSet/>
      <dgm:spPr/>
      <dgm:t>
        <a:bodyPr/>
        <a:lstStyle/>
        <a:p>
          <a:endParaRPr lang="en-SG"/>
        </a:p>
      </dgm:t>
    </dgm:pt>
    <dgm:pt modelId="{D65C1131-1F1E-4C59-ADD3-46696476F255}" type="sibTrans" cxnId="{FF299F36-2965-40AF-BE16-5EA020B38CDF}">
      <dgm:prSet/>
      <dgm:spPr/>
      <dgm:t>
        <a:bodyPr/>
        <a:lstStyle/>
        <a:p>
          <a:endParaRPr lang="en-SG"/>
        </a:p>
      </dgm:t>
    </dgm:pt>
    <dgm:pt modelId="{0FECF96F-DEB5-47A5-AA38-FDB15972C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Pair and List</a:t>
          </a:r>
        </a:p>
      </dgm:t>
    </dgm:pt>
    <dgm:pt modelId="{744E8CDF-0928-44AF-9CA9-1287CA12135A}" type="parTrans" cxnId="{A7F96CE1-2266-495C-8CE1-FEDF144D4477}">
      <dgm:prSet/>
      <dgm:spPr/>
      <dgm:t>
        <a:bodyPr/>
        <a:lstStyle/>
        <a:p>
          <a:endParaRPr lang="en-SG"/>
        </a:p>
      </dgm:t>
    </dgm:pt>
    <dgm:pt modelId="{8ACF2E00-657B-4C38-8A3F-52E6CB4DD951}" type="sibTrans" cxnId="{A7F96CE1-2266-495C-8CE1-FEDF144D4477}">
      <dgm:prSet/>
      <dgm:spPr/>
      <dgm:t>
        <a:bodyPr/>
        <a:lstStyle/>
        <a:p>
          <a:endParaRPr lang="en-SG"/>
        </a:p>
      </dgm:t>
    </dgm:pt>
    <dgm:pt modelId="{DBA221DE-D301-47A0-BD9E-BE6723C91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Exercises</a:t>
          </a:r>
        </a:p>
      </dgm:t>
    </dgm:pt>
    <dgm:pt modelId="{AC4A972D-7060-4206-B284-4E0826253C86}" type="parTrans" cxnId="{6CFED28D-A22D-4B2C-B2C2-5712438DF101}">
      <dgm:prSet/>
      <dgm:spPr/>
      <dgm:t>
        <a:bodyPr/>
        <a:lstStyle/>
        <a:p>
          <a:endParaRPr lang="en-SG"/>
        </a:p>
      </dgm:t>
    </dgm:pt>
    <dgm:pt modelId="{74E7D03B-0281-4678-A417-2A9A45A214DE}" type="sibTrans" cxnId="{6CFED28D-A22D-4B2C-B2C2-5712438DF101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4" custLinFactNeighborX="-1540" custLinFactNeighborY="2081"/>
      <dgm:spPr/>
    </dgm:pt>
    <dgm:pt modelId="{56D57797-1E1F-4430-8E90-0AC038407FE9}" type="pres">
      <dgm:prSet presAssocID="{1FBB8512-3B13-4445-A7F6-D1E43E38A5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4">
        <dgm:presLayoutVars>
          <dgm:chMax val="0"/>
          <dgm:chPref val="0"/>
        </dgm:presLayoutVars>
      </dgm:prSet>
      <dgm:spPr/>
    </dgm:pt>
    <dgm:pt modelId="{BB1892BC-DDA1-47B4-BC2D-4C980DC1AACD}" type="pres">
      <dgm:prSet presAssocID="{DDF349DC-0425-424D-9582-C54A9D11F8DC}" presName="sibTrans" presStyleCnt="0"/>
      <dgm:spPr/>
    </dgm:pt>
    <dgm:pt modelId="{2A2DB586-AB0C-4740-BC9A-1B8787146BC7}" type="pres">
      <dgm:prSet presAssocID="{87D7CA38-2693-4402-9C78-1924F38BB252}" presName="compNode" presStyleCnt="0"/>
      <dgm:spPr/>
    </dgm:pt>
    <dgm:pt modelId="{91EE02EC-45BB-4EFE-9519-41E953AF48A1}" type="pres">
      <dgm:prSet presAssocID="{87D7CA38-2693-4402-9C78-1924F38BB252}" presName="bgRect" presStyleLbl="bgShp" presStyleIdx="1" presStyleCnt="4"/>
      <dgm:spPr/>
    </dgm:pt>
    <dgm:pt modelId="{40548140-2443-499E-9F5F-90654F449E26}" type="pres">
      <dgm:prSet presAssocID="{87D7CA38-2693-4402-9C78-1924F38BB252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BEACBF-E0B4-4146-8101-8FBE5C7E8CAC}" type="pres">
      <dgm:prSet presAssocID="{87D7CA38-2693-4402-9C78-1924F38BB252}" presName="spaceRect" presStyleCnt="0"/>
      <dgm:spPr/>
    </dgm:pt>
    <dgm:pt modelId="{B55AF031-2C8E-485F-A39F-DFB7F42C62B6}" type="pres">
      <dgm:prSet presAssocID="{87D7CA38-2693-4402-9C78-1924F38BB252}" presName="parTx" presStyleLbl="revTx" presStyleIdx="1" presStyleCnt="4">
        <dgm:presLayoutVars>
          <dgm:chMax val="0"/>
          <dgm:chPref val="0"/>
        </dgm:presLayoutVars>
      </dgm:prSet>
      <dgm:spPr/>
    </dgm:pt>
    <dgm:pt modelId="{2EC391DE-7277-4291-B111-F759C143A5BE}" type="pres">
      <dgm:prSet presAssocID="{D65C1131-1F1E-4C59-ADD3-46696476F255}" presName="sibTrans" presStyleCnt="0"/>
      <dgm:spPr/>
    </dgm:pt>
    <dgm:pt modelId="{B22BDB2C-2242-4D67-A441-D39540C06792}" type="pres">
      <dgm:prSet presAssocID="{0FECF96F-DEB5-47A5-AA38-FDB15972CED4}" presName="compNode" presStyleCnt="0"/>
      <dgm:spPr/>
    </dgm:pt>
    <dgm:pt modelId="{72C217D6-45C2-4FB5-B567-DC61863BB72C}" type="pres">
      <dgm:prSet presAssocID="{0FECF96F-DEB5-47A5-AA38-FDB15972CED4}" presName="bgRect" presStyleLbl="bgShp" presStyleIdx="2" presStyleCnt="4"/>
      <dgm:spPr/>
    </dgm:pt>
    <dgm:pt modelId="{6D357F9D-7B1F-47C6-9A2D-E1E989B9A2C3}" type="pres">
      <dgm:prSet presAssocID="{0FECF96F-DEB5-47A5-AA38-FDB15972CED4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C74F77-6F95-4651-B8B7-A8D34906330F}" type="pres">
      <dgm:prSet presAssocID="{0FECF96F-DEB5-47A5-AA38-FDB15972CED4}" presName="spaceRect" presStyleCnt="0"/>
      <dgm:spPr/>
    </dgm:pt>
    <dgm:pt modelId="{5FC701D0-164B-47D0-939E-CF00E9C56DF4}" type="pres">
      <dgm:prSet presAssocID="{0FECF96F-DEB5-47A5-AA38-FDB15972CED4}" presName="parTx" presStyleLbl="revTx" presStyleIdx="2" presStyleCnt="4">
        <dgm:presLayoutVars>
          <dgm:chMax val="0"/>
          <dgm:chPref val="0"/>
        </dgm:presLayoutVars>
      </dgm:prSet>
      <dgm:spPr/>
    </dgm:pt>
    <dgm:pt modelId="{9625EC08-3CE3-43E1-89E6-324D439FC3B1}" type="pres">
      <dgm:prSet presAssocID="{8ACF2E00-657B-4C38-8A3F-52E6CB4DD951}" presName="sibTrans" presStyleCnt="0"/>
      <dgm:spPr/>
    </dgm:pt>
    <dgm:pt modelId="{C347679B-7DDD-4294-9AD0-5BB54388214A}" type="pres">
      <dgm:prSet presAssocID="{DBA221DE-D301-47A0-BD9E-BE6723C91598}" presName="compNode" presStyleCnt="0"/>
      <dgm:spPr/>
    </dgm:pt>
    <dgm:pt modelId="{F3788D61-D4D7-4B26-9671-051BB9DBFD27}" type="pres">
      <dgm:prSet presAssocID="{DBA221DE-D301-47A0-BD9E-BE6723C91598}" presName="bgRect" presStyleLbl="bgShp" presStyleIdx="3" presStyleCnt="4" custLinFactNeighborY="1940"/>
      <dgm:spPr/>
    </dgm:pt>
    <dgm:pt modelId="{6C0480C4-8E5D-4499-A3BA-075C1AB68D93}" type="pres">
      <dgm:prSet presAssocID="{DBA221DE-D301-47A0-BD9E-BE6723C91598}" presName="iconRect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87922D-2656-4288-8855-05244BC71031}" type="pres">
      <dgm:prSet presAssocID="{DBA221DE-D301-47A0-BD9E-BE6723C91598}" presName="spaceRect" presStyleCnt="0"/>
      <dgm:spPr/>
    </dgm:pt>
    <dgm:pt modelId="{36922EF7-B76B-486B-8DF1-F284F3595061}" type="pres">
      <dgm:prSet presAssocID="{DBA221DE-D301-47A0-BD9E-BE6723C915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FF299F36-2965-40AF-BE16-5EA020B38CDF}" srcId="{DC849BD1-C5EF-4D76-8085-495EB0099CFA}" destId="{87D7CA38-2693-4402-9C78-1924F38BB252}" srcOrd="1" destOrd="0" parTransId="{4709F0CC-558D-4BEC-9C79-680A174CF09B}" sibTransId="{D65C1131-1F1E-4C59-ADD3-46696476F255}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6CFED28D-A22D-4B2C-B2C2-5712438DF101}" srcId="{DC849BD1-C5EF-4D76-8085-495EB0099CFA}" destId="{DBA221DE-D301-47A0-BD9E-BE6723C91598}" srcOrd="3" destOrd="0" parTransId="{AC4A972D-7060-4206-B284-4E0826253C86}" sibTransId="{74E7D03B-0281-4678-A417-2A9A45A214DE}"/>
    <dgm:cxn modelId="{4EB36F96-F9B1-4259-A5D3-0E52F4E6A2C9}" type="presOf" srcId="{DBA221DE-D301-47A0-BD9E-BE6723C91598}" destId="{36922EF7-B76B-486B-8DF1-F284F3595061}" srcOrd="0" destOrd="0" presId="urn:microsoft.com/office/officeart/2018/2/layout/IconVerticalSolidList"/>
    <dgm:cxn modelId="{05497AA0-94E3-466E-B858-263E477FC8B3}" type="presOf" srcId="{87D7CA38-2693-4402-9C78-1924F38BB252}" destId="{B55AF031-2C8E-485F-A39F-DFB7F42C62B6}" srcOrd="0" destOrd="0" presId="urn:microsoft.com/office/officeart/2018/2/layout/IconVerticalSolidList"/>
    <dgm:cxn modelId="{EC4829C6-6536-44E0-9774-A6F050101465}" type="presOf" srcId="{0FECF96F-DEB5-47A5-AA38-FDB15972CED4}" destId="{5FC701D0-164B-47D0-939E-CF00E9C56DF4}" srcOrd="0" destOrd="0" presId="urn:microsoft.com/office/officeart/2018/2/layout/IconVerticalSolidList"/>
    <dgm:cxn modelId="{A7F96CE1-2266-495C-8CE1-FEDF144D4477}" srcId="{DC849BD1-C5EF-4D76-8085-495EB0099CFA}" destId="{0FECF96F-DEB5-47A5-AA38-FDB15972CED4}" srcOrd="2" destOrd="0" parTransId="{744E8CDF-0928-44AF-9CA9-1287CA12135A}" sibTransId="{8ACF2E00-657B-4C38-8A3F-52E6CB4DD951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993223F0-726F-43A8-939D-8B854E6C6AAD}" type="presParOf" srcId="{79BA38A1-DFD7-4B22-AB38-856210F2E67A}" destId="{BB1892BC-DDA1-47B4-BC2D-4C980DC1AACD}" srcOrd="1" destOrd="0" presId="urn:microsoft.com/office/officeart/2018/2/layout/IconVerticalSolidList"/>
    <dgm:cxn modelId="{2BD5357A-0788-4B63-AE69-7711C0C2D7FD}" type="presParOf" srcId="{79BA38A1-DFD7-4B22-AB38-856210F2E67A}" destId="{2A2DB586-AB0C-4740-BC9A-1B8787146BC7}" srcOrd="2" destOrd="0" presId="urn:microsoft.com/office/officeart/2018/2/layout/IconVerticalSolidList"/>
    <dgm:cxn modelId="{5931B7BE-715B-4B9C-AC4E-01D4894AA3D5}" type="presParOf" srcId="{2A2DB586-AB0C-4740-BC9A-1B8787146BC7}" destId="{91EE02EC-45BB-4EFE-9519-41E953AF48A1}" srcOrd="0" destOrd="0" presId="urn:microsoft.com/office/officeart/2018/2/layout/IconVerticalSolidList"/>
    <dgm:cxn modelId="{106B1187-5551-4F30-B3FC-7855C1D704EB}" type="presParOf" srcId="{2A2DB586-AB0C-4740-BC9A-1B8787146BC7}" destId="{40548140-2443-499E-9F5F-90654F449E26}" srcOrd="1" destOrd="0" presId="urn:microsoft.com/office/officeart/2018/2/layout/IconVerticalSolidList"/>
    <dgm:cxn modelId="{BAFDB8EA-FF9A-44BF-808C-CE9379E0E105}" type="presParOf" srcId="{2A2DB586-AB0C-4740-BC9A-1B8787146BC7}" destId="{B6BEACBF-E0B4-4146-8101-8FBE5C7E8CAC}" srcOrd="2" destOrd="0" presId="urn:microsoft.com/office/officeart/2018/2/layout/IconVerticalSolidList"/>
    <dgm:cxn modelId="{CF591749-98E4-4D0A-BB3C-E0B1D991354D}" type="presParOf" srcId="{2A2DB586-AB0C-4740-BC9A-1B8787146BC7}" destId="{B55AF031-2C8E-485F-A39F-DFB7F42C62B6}" srcOrd="3" destOrd="0" presId="urn:microsoft.com/office/officeart/2018/2/layout/IconVerticalSolidList"/>
    <dgm:cxn modelId="{EDBE6665-A53D-4A65-BB61-6BAD5597D5EC}" type="presParOf" srcId="{79BA38A1-DFD7-4B22-AB38-856210F2E67A}" destId="{2EC391DE-7277-4291-B111-F759C143A5BE}" srcOrd="3" destOrd="0" presId="urn:microsoft.com/office/officeart/2018/2/layout/IconVerticalSolidList"/>
    <dgm:cxn modelId="{0BB96499-61DE-418F-BCDA-664BF698DF0C}" type="presParOf" srcId="{79BA38A1-DFD7-4B22-AB38-856210F2E67A}" destId="{B22BDB2C-2242-4D67-A441-D39540C06792}" srcOrd="4" destOrd="0" presId="urn:microsoft.com/office/officeart/2018/2/layout/IconVerticalSolidList"/>
    <dgm:cxn modelId="{0EE36FA3-3815-403F-98D0-805B92E3AB12}" type="presParOf" srcId="{B22BDB2C-2242-4D67-A441-D39540C06792}" destId="{72C217D6-45C2-4FB5-B567-DC61863BB72C}" srcOrd="0" destOrd="0" presId="urn:microsoft.com/office/officeart/2018/2/layout/IconVerticalSolidList"/>
    <dgm:cxn modelId="{3329903C-25F4-4D47-A692-025514B0BD61}" type="presParOf" srcId="{B22BDB2C-2242-4D67-A441-D39540C06792}" destId="{6D357F9D-7B1F-47C6-9A2D-E1E989B9A2C3}" srcOrd="1" destOrd="0" presId="urn:microsoft.com/office/officeart/2018/2/layout/IconVerticalSolidList"/>
    <dgm:cxn modelId="{3E97DFD0-ADB9-4D36-AF42-451B0192B6F0}" type="presParOf" srcId="{B22BDB2C-2242-4D67-A441-D39540C06792}" destId="{07C74F77-6F95-4651-B8B7-A8D34906330F}" srcOrd="2" destOrd="0" presId="urn:microsoft.com/office/officeart/2018/2/layout/IconVerticalSolidList"/>
    <dgm:cxn modelId="{3C0EA19B-5B6C-4C6D-B8FB-586ADDEE3F0B}" type="presParOf" srcId="{B22BDB2C-2242-4D67-A441-D39540C06792}" destId="{5FC701D0-164B-47D0-939E-CF00E9C56DF4}" srcOrd="3" destOrd="0" presId="urn:microsoft.com/office/officeart/2018/2/layout/IconVerticalSolidList"/>
    <dgm:cxn modelId="{FE3525D0-E554-445B-8CDE-25E37D7826EB}" type="presParOf" srcId="{79BA38A1-DFD7-4B22-AB38-856210F2E67A}" destId="{9625EC08-3CE3-43E1-89E6-324D439FC3B1}" srcOrd="5" destOrd="0" presId="urn:microsoft.com/office/officeart/2018/2/layout/IconVerticalSolidList"/>
    <dgm:cxn modelId="{34CDD342-07AA-4454-9CB4-C907D713D2EF}" type="presParOf" srcId="{79BA38A1-DFD7-4B22-AB38-856210F2E67A}" destId="{C347679B-7DDD-4294-9AD0-5BB54388214A}" srcOrd="6" destOrd="0" presId="urn:microsoft.com/office/officeart/2018/2/layout/IconVerticalSolidList"/>
    <dgm:cxn modelId="{02E2B870-A5BD-4B22-8F3A-AAB196BBD139}" type="presParOf" srcId="{C347679B-7DDD-4294-9AD0-5BB54388214A}" destId="{F3788D61-D4D7-4B26-9671-051BB9DBFD27}" srcOrd="0" destOrd="0" presId="urn:microsoft.com/office/officeart/2018/2/layout/IconVerticalSolidList"/>
    <dgm:cxn modelId="{B6EEC33F-DE64-484F-AF06-8BF444F2B04B}" type="presParOf" srcId="{C347679B-7DDD-4294-9AD0-5BB54388214A}" destId="{6C0480C4-8E5D-4499-A3BA-075C1AB68D93}" srcOrd="1" destOrd="0" presId="urn:microsoft.com/office/officeart/2018/2/layout/IconVerticalSolidList"/>
    <dgm:cxn modelId="{0FCD0C51-2C2E-4CF1-BFDE-A2D686E3BF9A}" type="presParOf" srcId="{C347679B-7DDD-4294-9AD0-5BB54388214A}" destId="{C187922D-2656-4288-8855-05244BC71031}" srcOrd="2" destOrd="0" presId="urn:microsoft.com/office/officeart/2018/2/layout/IconVerticalSolidList"/>
    <dgm:cxn modelId="{596C3FD8-9626-46AF-8A82-99F7731BBB62}" type="presParOf" srcId="{C347679B-7DDD-4294-9AD0-5BB54388214A}" destId="{36922EF7-B76B-486B-8DF1-F284F3595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20853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Data Abstraction</a:t>
          </a:r>
        </a:p>
      </dsp:txBody>
      <dsp:txXfrm>
        <a:off x="1057183" y="1805"/>
        <a:ext cx="9458416" cy="915310"/>
      </dsp:txXfrm>
    </dsp:sp>
    <dsp:sp modelId="{91EE02EC-45BB-4EFE-9519-41E953AF48A1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548140-2443-499E-9F5F-90654F449E2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5AF031-2C8E-485F-A39F-DFB7F42C62B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</a:t>
          </a:r>
        </a:p>
      </dsp:txBody>
      <dsp:txXfrm>
        <a:off x="1057183" y="1145944"/>
        <a:ext cx="9458416" cy="915310"/>
      </dsp:txXfrm>
    </dsp:sp>
    <dsp:sp modelId="{72C217D6-45C2-4FB5-B567-DC61863BB72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357F9D-7B1F-47C6-9A2D-E1E989B9A2C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C701D0-164B-47D0-939E-CF00E9C56DF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Pair and List</a:t>
          </a:r>
        </a:p>
      </dsp:txBody>
      <dsp:txXfrm>
        <a:off x="1057183" y="2290082"/>
        <a:ext cx="9458416" cy="915310"/>
      </dsp:txXfrm>
    </dsp:sp>
    <dsp:sp modelId="{F3788D61-D4D7-4B26-9671-051BB9DBFD27}">
      <dsp:nvSpPr>
        <dsp:cNvPr id="0" name=""/>
        <dsp:cNvSpPr/>
      </dsp:nvSpPr>
      <dsp:spPr>
        <a:xfrm>
          <a:off x="0" y="3436027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0480C4-8E5D-4499-A3BA-075C1AB68D9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22EF7-B76B-486B-8DF1-F284F359506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Exercises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6/9/2021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Hint: Consider if n === 1</a:t>
            </a: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ca3753b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eca3753b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a3753b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eca3753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a3753bd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eca3753b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What is the result?</a:t>
            </a: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ca3753bd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/>
              <a:t>What is the result?</a:t>
            </a:r>
            <a:endParaRPr/>
          </a:p>
        </p:txBody>
      </p:sp>
      <p:sp>
        <p:nvSpPr>
          <p:cNvPr id="175" name="Google Shape;175;geca3753b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ca3753bd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SG" dirty="0"/>
              <a:t>What is the result?</a:t>
            </a:r>
            <a:endParaRPr dirty="0"/>
          </a:p>
        </p:txBody>
      </p:sp>
      <p:sp>
        <p:nvSpPr>
          <p:cNvPr id="184" name="Google Shape;184;geca3753b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CAAB-37A3-4751-B31F-1B8FACB37711}" type="datetime1">
              <a:rPr lang="en-SG" smtClean="0"/>
              <a:t>6/9/2021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  <p:pic>
        <p:nvPicPr>
          <p:cNvPr id="2050" name="Picture 2" descr="A webapp designed to understand behaviour | JIN Design">
            <a:extLst>
              <a:ext uri="{FF2B5EF4-FFF2-40B4-BE49-F238E27FC236}">
                <a16:creationId xmlns:a16="http://schemas.microsoft.com/office/drawing/2014/main" id="{07ABFB9C-9667-427E-B6E5-84172F570D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DF3B-3278-432F-AD0E-87767DCBA59D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E204-21CC-48C0-AB26-D17B1FEBD6C5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9F4E-5023-493B-9110-D9B972348B41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0DA1E-F695-4F02-9561-813ED2F4954E}" type="datetime1">
              <a:rPr lang="en-SG" smtClean="0"/>
              <a:t>6/9/2021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3D7B-4E21-41A6-ADBE-C11E82D93972}" type="datetime1">
              <a:rPr lang="en-SG" smtClean="0"/>
              <a:t>6/9/2021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136-9AA0-482C-B065-CA659672B227}" type="datetime1">
              <a:rPr lang="en-SG" smtClean="0"/>
              <a:t>6/9/2021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0916-D307-4776-9AFA-08DD2FCF2B02}" type="datetime1">
              <a:rPr lang="en-SG" smtClean="0"/>
              <a:t>6/9/2021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76FB-1E42-4829-B229-BE6281CBD8A2}" type="datetime1">
              <a:rPr lang="en-SG" smtClean="0"/>
              <a:t>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4ACB-84AE-413A-91F9-0B02769B2811}" type="datetime1">
              <a:rPr lang="en-SG" smtClean="0"/>
              <a:t>6/9/2021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8E6B-B8A1-470A-82A9-B38A84C7B6B4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A webapp designed to understand behaviour | JIN Design">
            <a:extLst>
              <a:ext uri="{FF2B5EF4-FFF2-40B4-BE49-F238E27FC236}">
                <a16:creationId xmlns:a16="http://schemas.microsoft.com/office/drawing/2014/main" id="{8A4BEB15-D446-404F-9B70-CF653513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6098" y="90037"/>
            <a:ext cx="2120098" cy="8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1101S | Facebook">
            <a:extLst>
              <a:ext uri="{FF2B5EF4-FFF2-40B4-BE49-F238E27FC236}">
                <a16:creationId xmlns:a16="http://schemas.microsoft.com/office/drawing/2014/main" id="{4C394B37-629C-4E44-84EF-FFC8AE923A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22" y="642461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CS1101S Studio Session </a:t>
            </a:r>
            <a:br>
              <a:rPr lang="en-SG" dirty="0"/>
            </a:br>
            <a:r>
              <a:rPr lang="en-SG" dirty="0"/>
              <a:t>Week 5</a:t>
            </a:r>
            <a:br>
              <a:rPr lang="en-SG" dirty="0"/>
            </a:br>
            <a:r>
              <a:rPr lang="en-SG" dirty="0"/>
              <a:t>Data 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  <a:p>
            <a:r>
              <a:rPr lang="en-SG" dirty="0"/>
              <a:t>6 September 2021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6/9/2021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CEF31F7-28D0-4AEB-95CD-79AE81100673}"/>
              </a:ext>
            </a:extLst>
          </p:cNvPr>
          <p:cNvSpPr txBox="1">
            <a:spLocks/>
          </p:cNvSpPr>
          <p:nvPr/>
        </p:nvSpPr>
        <p:spPr>
          <a:xfrm>
            <a:off x="829322" y="57453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b="1" i="1" dirty="0"/>
              <a:t>Acknowledgement (for his inspiring slides):</a:t>
            </a:r>
          </a:p>
          <a:p>
            <a:r>
              <a:rPr lang="en-SG" sz="1100" b="1" i="1" dirty="0"/>
              <a:t> </a:t>
            </a:r>
            <a:r>
              <a:rPr lang="en-SG" sz="1100" b="1" i="1" dirty="0" err="1"/>
              <a:t>Niu</a:t>
            </a:r>
            <a:r>
              <a:rPr lang="en-SG" sz="1100" b="1" i="1" dirty="0"/>
              <a:t> </a:t>
            </a:r>
            <a:r>
              <a:rPr lang="en-SG" sz="1100" b="1" i="1" dirty="0" err="1"/>
              <a:t>Yunpeng</a:t>
            </a:r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4C4-8EF0-4A89-80FB-51D0CCBA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8495-4D17-4B3E-B8AC-69F1F137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are everywhere, and they are messy </a:t>
            </a:r>
          </a:p>
          <a:p>
            <a:r>
              <a:rPr lang="en-US" sz="2200" dirty="0"/>
              <a:t>We need a way to organize them, and there are many ways to organize/represent the same data</a:t>
            </a:r>
          </a:p>
          <a:p>
            <a:pPr lvl="1"/>
            <a:r>
              <a:rPr lang="en-US" sz="2200" dirty="0"/>
              <a:t>For example, if I want to store a sequence of 1 2 3 4 5, how will you store it ?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C5C4-2E30-4344-B060-D46EA5A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613D-12D9-4981-A54B-1B420890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F568-1B9F-48A9-A7E2-E965006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  <p:pic>
        <p:nvPicPr>
          <p:cNvPr id="1026" name="Picture 2" descr="Binary tree array representation - Learning JavaScript Data Structures and  Algorithms - Third Edition [Book]">
            <a:extLst>
              <a:ext uri="{FF2B5EF4-FFF2-40B4-BE49-F238E27FC236}">
                <a16:creationId xmlns:a16="http://schemas.microsoft.com/office/drawing/2014/main" id="{86173CF2-4AC2-4E8F-83E0-E0D9681E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8" y="3842098"/>
            <a:ext cx="4109884" cy="148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1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4C4-8EF0-4A89-80FB-51D0CCBA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8495-4D17-4B3E-B8AC-69F1F137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Data are everywhere, and they are messy </a:t>
            </a:r>
          </a:p>
          <a:p>
            <a:r>
              <a:rPr lang="en-US" sz="2200" dirty="0"/>
              <a:t>We need a way to organize them, and there are many ways to organize/represent the same data</a:t>
            </a:r>
          </a:p>
          <a:p>
            <a:pPr lvl="1"/>
            <a:r>
              <a:rPr lang="en-US" sz="2200" dirty="0"/>
              <a:t>For example, if I want to store a sequence of 1 2 3 4 5, how will you store it ?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Therefore, these ways to structure your data is called data structure (they are at the implementation level)</a:t>
            </a:r>
            <a:endParaRPr lang="en-SG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C5C4-2E30-4344-B060-D46EA5A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613D-12D9-4981-A54B-1B420890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F568-1B9F-48A9-A7E2-E965006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  <p:pic>
        <p:nvPicPr>
          <p:cNvPr id="1028" name="Picture 4" descr="Linked List Data Structure - GeeksforGeeks">
            <a:extLst>
              <a:ext uri="{FF2B5EF4-FFF2-40B4-BE49-F238E27FC236}">
                <a16:creationId xmlns:a16="http://schemas.microsoft.com/office/drawing/2014/main" id="{B5CD5592-FFE2-40FD-9510-CCDDC6F9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45" y="4061913"/>
            <a:ext cx="4697361" cy="10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nary tree array representation - Learning JavaScript Data Structures and  Algorithms - Third Edition [Book]">
            <a:extLst>
              <a:ext uri="{FF2B5EF4-FFF2-40B4-BE49-F238E27FC236}">
                <a16:creationId xmlns:a16="http://schemas.microsoft.com/office/drawing/2014/main" id="{FB87F006-F55F-4690-BFA5-BEF1506D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8" y="3842098"/>
            <a:ext cx="4109884" cy="148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2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1EE-80E2-4AE5-94A2-84A7C798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in Source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E74C-3865-450B-A09B-552FC58E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Source, a basic data structure that you have is </a:t>
            </a:r>
            <a:r>
              <a:rPr lang="en-US" b="1" dirty="0"/>
              <a:t>Pair</a:t>
            </a:r>
          </a:p>
          <a:p>
            <a:r>
              <a:rPr lang="en-US" dirty="0"/>
              <a:t>A pair is just a node containing two items (head and tail, and they don’t need to be of the same type)</a:t>
            </a:r>
          </a:p>
          <a:p>
            <a:r>
              <a:rPr lang="en-US" dirty="0"/>
              <a:t>You can do these operations</a:t>
            </a:r>
          </a:p>
          <a:p>
            <a:pPr lvl="1"/>
            <a:r>
              <a:rPr lang="en-US" dirty="0"/>
              <a:t>head: (x, y) =&gt; x </a:t>
            </a:r>
          </a:p>
          <a:p>
            <a:pPr lvl="1"/>
            <a:r>
              <a:rPr lang="en-US" dirty="0"/>
              <a:t>tail : (x, y) =&gt; y </a:t>
            </a:r>
          </a:p>
          <a:p>
            <a:pPr lvl="1"/>
            <a:r>
              <a:rPr lang="en-US" dirty="0" err="1"/>
              <a:t>is_pair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You can visualize them using box-and-pointer diagram </a:t>
            </a:r>
            <a:r>
              <a:rPr lang="en-US" b="1" dirty="0"/>
              <a:t>(Demo) </a:t>
            </a:r>
            <a:r>
              <a:rPr lang="en-US" dirty="0"/>
              <a:t>or using pair notations ( [x, y] square brackets, which is the same as the output in the interpreter ) </a:t>
            </a:r>
            <a:r>
              <a:rPr lang="en-US" b="1" dirty="0"/>
              <a:t> </a:t>
            </a:r>
            <a:endParaRPr lang="en-SG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D6EC-9152-497F-AFCC-3216ED9F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AB8D-A6A6-4AF1-AD98-0F307FB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4690-44DB-4927-A037-4B7681C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42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 dirty="0"/>
              <a:t>Data Abstraction (Summary)</a:t>
            </a:r>
            <a:endParaRPr dirty="0"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Forms compound data </a:t>
            </a:r>
            <a:r>
              <a:rPr lang="en-SG" b="1" dirty="0"/>
              <a:t>(state) </a:t>
            </a:r>
            <a:r>
              <a:rPr lang="en-SG" dirty="0"/>
              <a:t>with its own operations </a:t>
            </a:r>
            <a:r>
              <a:rPr lang="en-SG" b="1" dirty="0"/>
              <a:t>(behaviour)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Example: Pair</a:t>
            </a:r>
            <a:endParaRPr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Composed of two elements</a:t>
            </a:r>
            <a:endParaRPr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Operations are different e.g. head and tail defined for pairs but not for primitive data type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 Learning Points: </a:t>
            </a:r>
            <a:endParaRPr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How to construct the data structure? </a:t>
            </a:r>
            <a:endParaRPr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 dirty="0"/>
              <a:t>How to create operations for the data structure?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/>
              <a:t>Data Abstraction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Data Structure: Pair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How to construct ? (Constructor)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How to make </a:t>
            </a:r>
            <a:r>
              <a:rPr lang="en-SG" i="1"/>
              <a:t>head</a:t>
            </a:r>
            <a:r>
              <a:rPr lang="en-SG"/>
              <a:t> and </a:t>
            </a:r>
            <a:r>
              <a:rPr lang="en-SG" i="1"/>
              <a:t>tail </a:t>
            </a:r>
            <a:r>
              <a:rPr lang="en-SG"/>
              <a:t>operations ? (Selectors)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Hint: Higher-order Functions (Data Structure === Function)</a:t>
            </a:r>
            <a:endParaRPr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Recall how a </a:t>
            </a:r>
            <a:r>
              <a:rPr lang="en-SG" i="1"/>
              <a:t>Curve</a:t>
            </a:r>
            <a:r>
              <a:rPr lang="en-SG"/>
              <a:t> : </a:t>
            </a:r>
            <a:r>
              <a:rPr lang="en-SG" i="1"/>
              <a:t>Number ---&gt; Point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a3753bd8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/>
              <a:t>Data Abstraction</a:t>
            </a:r>
            <a:endParaRPr/>
          </a:p>
        </p:txBody>
      </p:sp>
      <p:sp>
        <p:nvSpPr>
          <p:cNvPr id="142" name="Google Shape;142;geca3753bd8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Constructor: (Point: String ---&gt; Number)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function make_pair(x, y)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	return dimension =&gt; dimension === “x” ? x :  y;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Selectors: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const x_of = p =&gt; p(“x”);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const y_of = p =&gt; p(“y”);</a:t>
            </a:r>
            <a:r>
              <a:rPr lang="en-S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3" name="Google Shape;143;geca3753bd8_0_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44" name="Google Shape;144;geca3753bd8_0_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45" name="Google Shape;145;geca3753bd8_0_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a3753bd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/>
              <a:t>Data Abstraction</a:t>
            </a:r>
            <a:endParaRPr/>
          </a:p>
        </p:txBody>
      </p:sp>
      <p:sp>
        <p:nvSpPr>
          <p:cNvPr id="151" name="Google Shape;151;geca3753bd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Constructor: (Point: Function ---&gt; Number)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function make_pair(x, y)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	return f =&gt; f(x, y);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Selectors: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const x_of = p =&gt; p((x, y) =&gt; x);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SG" sz="1800">
                <a:latin typeface="Courier New"/>
                <a:ea typeface="Courier New"/>
                <a:cs typeface="Courier New"/>
                <a:sym typeface="Courier New"/>
              </a:rPr>
              <a:t>const y_of = p =&gt; p((x, y) =&gt; y);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Note how both implementations work as expected =&gt; implementations don’t matter</a:t>
            </a:r>
            <a:endParaRPr/>
          </a:p>
        </p:txBody>
      </p:sp>
      <p:sp>
        <p:nvSpPr>
          <p:cNvPr id="152" name="Google Shape;152;geca3753bd8_0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53" name="Google Shape;153;geca3753bd8_0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54" name="Google Shape;154;geca3753bd8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a3753bd8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/>
              <a:t>Data Abstraction</a:t>
            </a:r>
            <a:endParaRPr/>
          </a:p>
        </p:txBody>
      </p:sp>
      <p:sp>
        <p:nvSpPr>
          <p:cNvPr id="160" name="Google Shape;160;geca3753bd8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Both implementations work as expected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Specific implementations don’t matter!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SG"/>
              <a:t>Idea: If it walks like a duck and quacks like a duck, then it </a:t>
            </a:r>
            <a:r>
              <a:rPr lang="en-SG" i="1"/>
              <a:t>is </a:t>
            </a:r>
            <a:r>
              <a:rPr lang="en-SG"/>
              <a:t>a duck.</a:t>
            </a:r>
            <a:endParaRPr/>
          </a:p>
        </p:txBody>
      </p:sp>
      <p:sp>
        <p:nvSpPr>
          <p:cNvPr id="161" name="Google Shape;161;geca3753bd8_0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62" name="Google Shape;162;geca3753bd8_0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63" name="Google Shape;163;geca3753bd8_0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7FF-1C7C-4EFF-9901-371EC468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(List)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1386-3FD6-4DC4-B2E3-51F94310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to have a pair only is not really useful (if you want to store 1000 data)</a:t>
            </a:r>
          </a:p>
          <a:p>
            <a:r>
              <a:rPr lang="en-US" dirty="0"/>
              <a:t>Hence in Source, we have a list</a:t>
            </a:r>
          </a:p>
          <a:p>
            <a:r>
              <a:rPr lang="en-US" sz="3200" b="1" dirty="0"/>
              <a:t>A list is either null or a pair whose tail is a list </a:t>
            </a:r>
            <a:r>
              <a:rPr lang="en-US" sz="3200" dirty="0"/>
              <a:t>(recursive definition) &gt; </a:t>
            </a:r>
            <a:r>
              <a:rPr lang="en-US" sz="3200" b="1" dirty="0"/>
              <a:t>(Demo)</a:t>
            </a:r>
          </a:p>
          <a:p>
            <a:r>
              <a:rPr lang="en-US" sz="3200" dirty="0"/>
              <a:t>Methods : </a:t>
            </a:r>
          </a:p>
          <a:p>
            <a:pPr lvl="1"/>
            <a:r>
              <a:rPr lang="en-US" sz="2800" dirty="0"/>
              <a:t>length, </a:t>
            </a:r>
          </a:p>
          <a:p>
            <a:pPr lvl="1"/>
            <a:r>
              <a:rPr lang="en-US" sz="2800" dirty="0"/>
              <a:t>reverse, </a:t>
            </a:r>
          </a:p>
          <a:p>
            <a:pPr lvl="1"/>
            <a:r>
              <a:rPr lang="en-SG" sz="2800" dirty="0" err="1"/>
              <a:t>is_null</a:t>
            </a:r>
            <a:r>
              <a:rPr lang="en-SG" sz="2800" dirty="0"/>
              <a:t>, etc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10AE-C545-4D5C-AA4A-A7BF517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C8B7-6DBE-4869-9CE2-AA78BB86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843E-5F51-4E62-97F0-288C60FD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6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 dirty="0"/>
              <a:t>Check Your Understanding</a:t>
            </a:r>
            <a:endParaRPr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Is this a list? 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null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pair(1, 2)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pair(1, null)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pair(1, pair(null, null))</a:t>
            </a: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endParaRPr lang="en-SG" sz="2500" dirty="0"/>
          </a:p>
        </p:txBody>
      </p:sp>
      <p:sp>
        <p:nvSpPr>
          <p:cNvPr id="170" name="Google Shape;17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668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a3753bd8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 dirty="0"/>
              <a:t>Check Your Understanding</a:t>
            </a:r>
            <a:endParaRPr dirty="0"/>
          </a:p>
        </p:txBody>
      </p:sp>
      <p:sp>
        <p:nvSpPr>
          <p:cNvPr id="178" name="Google Shape;178;geca3753bd8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Notations: Box notation, List notation, and Box and Pointer diagram</a:t>
            </a:r>
            <a:endParaRPr sz="25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Convert the following to box notation and / or BnP diag.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list(1, 2, 3)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list(1, list(2, 3), list(4))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list(1, list(2), list(3), list(4))</a:t>
            </a:r>
            <a:endParaRPr sz="250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/>
              <a:t>list(1, list(2, list(3, list(4))))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9" name="Google Shape;179;geca3753bd8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07/9/2021</a:t>
            </a:r>
            <a:endParaRPr/>
          </a:p>
        </p:txBody>
      </p:sp>
      <p:sp>
        <p:nvSpPr>
          <p:cNvPr id="180" name="Google Shape;180;geca3753bd8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81" name="Google Shape;181;geca3753bd8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SG" dirty="0"/>
            </a:br>
            <a:r>
              <a:rPr lang="en-SG" dirty="0"/>
              <a:t>Studio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8F24-F945-4A4B-9851-29C3226539AE}" type="datetime1">
              <a:rPr lang="en-SG" smtClean="0"/>
              <a:t>6/9/2021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1100" b="1" i="1" dirty="0"/>
          </a:p>
        </p:txBody>
      </p:sp>
    </p:spTree>
    <p:extLst>
      <p:ext uri="{BB962C8B-B14F-4D97-AF65-F5344CB8AC3E}">
        <p14:creationId xmlns:p14="http://schemas.microsoft.com/office/powerpoint/2010/main" val="29457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AC82-954A-4ABF-A786-F0FDB5E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/ Extra Questions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5024-6EBD-4132-AA98-1B7419B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Qn</a:t>
            </a:r>
            <a:r>
              <a:rPr lang="en-US" dirty="0"/>
              <a:t> 1 in-class sheet, exercise your wishful thinking ~</a:t>
            </a:r>
          </a:p>
          <a:p>
            <a:r>
              <a:rPr lang="en-US" dirty="0"/>
              <a:t>For </a:t>
            </a:r>
            <a:r>
              <a:rPr lang="en-US" dirty="0" err="1"/>
              <a:t>Qn</a:t>
            </a:r>
            <a:r>
              <a:rPr lang="en-US" dirty="0"/>
              <a:t> 2, can you write a solution with an iterative process ? </a:t>
            </a:r>
          </a:p>
          <a:p>
            <a:r>
              <a:rPr lang="en-US" dirty="0"/>
              <a:t>If you are too free, feel free to try this challenge : how do you write a binary tree* in Source using the available tools, and provide a method to find an item within a binary tree </a:t>
            </a:r>
          </a:p>
          <a:p>
            <a:pPr lvl="1"/>
            <a:r>
              <a:rPr lang="en-US" dirty="0"/>
              <a:t>AKA, implement </a:t>
            </a:r>
            <a:r>
              <a:rPr lang="en-US" i="1" dirty="0"/>
              <a:t>search(x: T): T 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1600" dirty="0"/>
              <a:t>*Binary Tree =&gt; is either null or a list where the first item is the data in the node, the second and third items are binary tree </a:t>
            </a:r>
            <a:endParaRPr lang="en-SG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6297-1509-4626-8E5F-2FE0E26B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B68C-E982-4674-91FE-1EB11AF0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A73E-1309-4B8A-88EA-D0A2E272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87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42-B58E-4F29-9474-22EAF41A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Extra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4C6F-6FBF-4B21-AFD9-0205EEC3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7050" indent="-457200">
              <a:spcBef>
                <a:spcPts val="0"/>
              </a:spcBef>
              <a:buSzPts val="2500"/>
            </a:pPr>
            <a:r>
              <a:rPr lang="en-SG" sz="2400" dirty="0"/>
              <a:t>Draw box and pointer diagram for (by hand)</a:t>
            </a:r>
          </a:p>
          <a:p>
            <a:pPr marL="69850" indent="0">
              <a:spcBef>
                <a:spcPts val="0"/>
              </a:spcBef>
              <a:buSzPts val="2500"/>
              <a:buNone/>
            </a:pPr>
            <a:endParaRPr lang="en-SG" sz="2400" dirty="0"/>
          </a:p>
          <a:p>
            <a:pPr marL="52705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SG" dirty="0"/>
              <a:t>pair(pair(pair(3, 4), pair(1, 2)), pair(pair(3, 4), pair(1, null))) </a:t>
            </a:r>
          </a:p>
          <a:p>
            <a:endParaRPr lang="en-S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AB02-F2F3-4122-BAF1-4839A41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DC08-5435-47FD-99B5-32B4CBA2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56E4-790B-4C94-89A6-EE2F880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07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ca3753bd8_0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SG" dirty="0"/>
              <a:t>Extra Section : Length of a List</a:t>
            </a:r>
            <a:endParaRPr dirty="0"/>
          </a:p>
        </p:txBody>
      </p:sp>
      <p:sp>
        <p:nvSpPr>
          <p:cNvPr id="187" name="Google Shape;187;geca3753bd8_0_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Definition: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length of empty list is 0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length of non-empty list = 1 + length of tail </a:t>
            </a:r>
            <a:endParaRPr sz="25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What is the length of these lists?  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null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list(1, null)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list(1, 2, 3)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list(1, list(2, 3), list(4))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list(1, list(2), list(3), list(4))</a:t>
            </a:r>
            <a:endParaRPr sz="2500" dirty="0"/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SG" sz="2500" dirty="0"/>
              <a:t>list(1, list(2, list(3, list(4))))</a:t>
            </a:r>
          </a:p>
          <a:p>
            <a:pPr marL="914400" lvl="1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endParaRPr lang="en-SG" sz="2500" dirty="0"/>
          </a:p>
          <a:p>
            <a:pPr marL="52705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SG" sz="1000" dirty="0"/>
              <a:t>Ans : 0,2,3,3,4,2</a:t>
            </a:r>
          </a:p>
          <a:p>
            <a:pPr marL="52705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SG" sz="2500" dirty="0"/>
          </a:p>
        </p:txBody>
      </p:sp>
      <p:sp>
        <p:nvSpPr>
          <p:cNvPr id="188" name="Google Shape;188;geca3753bd8_0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 dirty="0"/>
              <a:t>07/9/2021</a:t>
            </a:r>
            <a:endParaRPr dirty="0"/>
          </a:p>
        </p:txBody>
      </p:sp>
      <p:sp>
        <p:nvSpPr>
          <p:cNvPr id="189" name="Google Shape;189;geca3753bd8_0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G"/>
              <a:t>RK/2122S1/CS1101S/09H</a:t>
            </a:r>
            <a:endParaRPr/>
          </a:p>
        </p:txBody>
      </p:sp>
      <p:sp>
        <p:nvSpPr>
          <p:cNvPr id="190" name="Google Shape;190;geca3753bd8_0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SG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DC84-9C2C-4A9C-A751-1F293AA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9FCB-A046-43A1-9ECE-4FDA54F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your RA went well!</a:t>
            </a:r>
          </a:p>
          <a:p>
            <a:r>
              <a:rPr lang="en-US" dirty="0"/>
              <a:t>Any question first about the lecture (Data Abstraction, Pair, List,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SG" dirty="0"/>
              <a:t>There are several useful functions for this SICP chapter 2: </a:t>
            </a:r>
          </a:p>
          <a:p>
            <a:pPr lvl="1"/>
            <a:r>
              <a:rPr lang="en-SG" dirty="0" err="1"/>
              <a:t>display_list</a:t>
            </a:r>
            <a:r>
              <a:rPr lang="en-SG" dirty="0"/>
              <a:t> which show the list in list notation list(…) </a:t>
            </a:r>
          </a:p>
          <a:p>
            <a:pPr lvl="1"/>
            <a:r>
              <a:rPr lang="en-SG" dirty="0" err="1"/>
              <a:t>draw_data</a:t>
            </a:r>
            <a:endParaRPr lang="en-SG" dirty="0"/>
          </a:p>
          <a:p>
            <a:pPr lvl="2"/>
            <a:r>
              <a:rPr lang="en-SG" dirty="0"/>
              <a:t>It can take multiple arguments</a:t>
            </a:r>
          </a:p>
          <a:p>
            <a:pPr lvl="2"/>
            <a:r>
              <a:rPr lang="en-SG" dirty="0"/>
              <a:t>It can help to compare two structures and visualize it out for you </a:t>
            </a:r>
          </a:p>
          <a:p>
            <a:pPr lvl="2"/>
            <a:r>
              <a:rPr lang="en-SG" dirty="0"/>
              <a:t>It’s helpful if you want to access elements within a deeply nested pair and you have trouble visualizing it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D20E-A4A0-4A7F-BB37-4E01A1D6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BBE7-322E-4D21-B740-25C1B705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ED25-22AC-405E-BACE-6A4BD4F8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73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4C-A394-4B7A-A8E6-025AA69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5FD6-5BBC-41BE-8109-3AD4DB9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>
            <a:normAutofit/>
          </a:bodyPr>
          <a:lstStyle/>
          <a:p>
            <a:r>
              <a:rPr lang="en-US" sz="3200" b="1" dirty="0"/>
              <a:t>Starting with a big question, what is data in the first place 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740C-D08D-4AC8-A68F-5B12D0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60B-154C-4AA2-A233-8547FEBD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F5C-5539-4D49-B42E-FB5750DE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43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4C-A394-4B7A-A8E6-025AA69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5FD6-5BBC-41BE-8109-3AD4DB9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>
            <a:normAutofit/>
          </a:bodyPr>
          <a:lstStyle/>
          <a:p>
            <a:r>
              <a:rPr lang="en-US" sz="3200" b="1" dirty="0"/>
              <a:t>Starting with a big question, what is data in the first place ? </a:t>
            </a:r>
          </a:p>
          <a:p>
            <a:pPr lvl="1"/>
            <a:r>
              <a:rPr lang="en-US" dirty="0"/>
              <a:t>Data is information in the form that can be processed and can be passed from one place to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740C-D08D-4AC8-A68F-5B12D0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60B-154C-4AA2-A233-8547FEBD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F5C-5539-4D49-B42E-FB5750DE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09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4C-A394-4B7A-A8E6-025AA69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5FD6-5BBC-41BE-8109-3AD4DB9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>
            <a:normAutofit/>
          </a:bodyPr>
          <a:lstStyle/>
          <a:p>
            <a:r>
              <a:rPr lang="en-US" sz="3200" b="1" dirty="0"/>
              <a:t>Starting with a big question, what is data in the first place ? </a:t>
            </a:r>
          </a:p>
          <a:p>
            <a:pPr lvl="1"/>
            <a:r>
              <a:rPr lang="en-US" dirty="0"/>
              <a:t>Data is information in the form that can be processed and can be passed from one place to another</a:t>
            </a:r>
          </a:p>
          <a:p>
            <a:r>
              <a:rPr lang="en-US" sz="3200" b="1" dirty="0"/>
              <a:t>Recall what an abstraction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740C-D08D-4AC8-A68F-5B12D0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60B-154C-4AA2-A233-8547FEBD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F5C-5539-4D49-B42E-FB5750DE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340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4C-A394-4B7A-A8E6-025AA69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5FD6-5BBC-41BE-8109-3AD4DB9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>
            <a:normAutofit/>
          </a:bodyPr>
          <a:lstStyle/>
          <a:p>
            <a:r>
              <a:rPr lang="en-US" sz="3200" b="1" dirty="0"/>
              <a:t>Starting with a big question, what is data in the first place ? </a:t>
            </a:r>
          </a:p>
          <a:p>
            <a:pPr lvl="1"/>
            <a:r>
              <a:rPr lang="en-US" dirty="0"/>
              <a:t>Data is information in the form that can be processed and can be passed from one place to another</a:t>
            </a:r>
          </a:p>
          <a:p>
            <a:r>
              <a:rPr lang="en-US" sz="3200" b="1" dirty="0"/>
              <a:t>Recall what an abstraction is</a:t>
            </a:r>
          </a:p>
          <a:p>
            <a:pPr lvl="1"/>
            <a:r>
              <a:rPr lang="en-US" dirty="0"/>
              <a:t>It’s just a way to show to the users what’s necessary and hide the implementation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740C-D08D-4AC8-A68F-5B12D0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60B-154C-4AA2-A233-8547FEBD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F5C-5539-4D49-B42E-FB5750DE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837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94C-A394-4B7A-A8E6-025AA699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5FD6-5BBC-41BE-8109-3AD4DB9D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>
            <a:normAutofit/>
          </a:bodyPr>
          <a:lstStyle/>
          <a:p>
            <a:r>
              <a:rPr lang="en-US" sz="3200" b="1" dirty="0"/>
              <a:t>Starting with a big question, what is data in the first place ? </a:t>
            </a:r>
          </a:p>
          <a:p>
            <a:pPr lvl="1"/>
            <a:r>
              <a:rPr lang="en-US" dirty="0"/>
              <a:t>Data is information in the form that can be processed and can be passed from one place to another</a:t>
            </a:r>
          </a:p>
          <a:p>
            <a:r>
              <a:rPr lang="en-US" sz="3200" b="1" dirty="0"/>
              <a:t>Recall what an abstraction is</a:t>
            </a:r>
          </a:p>
          <a:p>
            <a:pPr lvl="1"/>
            <a:r>
              <a:rPr lang="en-US" dirty="0"/>
              <a:t>It’s just a way to show to the users what’s necessary and hide the implementation details</a:t>
            </a:r>
          </a:p>
          <a:p>
            <a:r>
              <a:rPr lang="en-US" sz="3200" b="1" dirty="0"/>
              <a:t>Overall, data abstraction is </a:t>
            </a:r>
          </a:p>
          <a:p>
            <a:pPr lvl="1"/>
            <a:r>
              <a:rPr lang="en-US" dirty="0"/>
              <a:t>A way to represent information</a:t>
            </a:r>
            <a:r>
              <a:rPr lang="en-US" b="1" dirty="0"/>
              <a:t> (state) </a:t>
            </a:r>
            <a:r>
              <a:rPr lang="en-US" dirty="0"/>
              <a:t>and what we can do with them </a:t>
            </a:r>
            <a:r>
              <a:rPr lang="en-US" b="1" dirty="0"/>
              <a:t>(</a:t>
            </a:r>
            <a:r>
              <a:rPr lang="en-US" b="1" dirty="0" err="1"/>
              <a:t>behaviours</a:t>
            </a:r>
            <a:r>
              <a:rPr lang="en-US" b="1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740C-D08D-4AC8-A68F-5B12D04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460B-154C-4AA2-A233-8547FEBD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F5C-5539-4D49-B42E-FB5750DE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853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4C4-8EF0-4A89-80FB-51D0CCBA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8495-4D17-4B3E-B8AC-69F1F137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are everywhere, and they are messy </a:t>
            </a:r>
          </a:p>
          <a:p>
            <a:r>
              <a:rPr lang="en-US" sz="2200" dirty="0"/>
              <a:t>We need a way to organize them, and there are many ways to organize/represent the same data</a:t>
            </a:r>
          </a:p>
          <a:p>
            <a:pPr lvl="1"/>
            <a:r>
              <a:rPr lang="en-US" sz="2200" dirty="0"/>
              <a:t>For example, if I want to store a sequence of 1 2 3 4 5, how will you store it 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C5C4-2E30-4344-B060-D46EA5A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D432-0721-49AA-AAFE-59110EB3901F}" type="datetime1">
              <a:rPr lang="en-SG" smtClean="0"/>
              <a:t>6/9/2021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613D-12D9-4981-A54B-1B420890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SJL/2122S1/CS1101S/4J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F568-1B9F-48A9-A7E2-E965006D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1581</Words>
  <Application>Microsoft Office PowerPoint</Application>
  <PresentationFormat>Widescreen</PresentationFormat>
  <Paragraphs>239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CS1101S Studio Session  Week 5 Data Abstraction</vt:lpstr>
      <vt:lpstr>Table of Contents </vt:lpstr>
      <vt:lpstr>Before we start</vt:lpstr>
      <vt:lpstr>Data Abstraction</vt:lpstr>
      <vt:lpstr>Data Abstraction</vt:lpstr>
      <vt:lpstr>Data Abstraction</vt:lpstr>
      <vt:lpstr>Data Abstraction</vt:lpstr>
      <vt:lpstr>Data Abstraction</vt:lpstr>
      <vt:lpstr>Data Structure </vt:lpstr>
      <vt:lpstr>Data Structure </vt:lpstr>
      <vt:lpstr>Data Structure </vt:lpstr>
      <vt:lpstr>Data Structure in Source </vt:lpstr>
      <vt:lpstr>Data Abstraction (Summary)</vt:lpstr>
      <vt:lpstr>Data Abstraction</vt:lpstr>
      <vt:lpstr>Data Abstraction</vt:lpstr>
      <vt:lpstr>Data Abstraction</vt:lpstr>
      <vt:lpstr>Data Abstraction</vt:lpstr>
      <vt:lpstr>Data Structure (List) </vt:lpstr>
      <vt:lpstr>Check Your Understanding</vt:lpstr>
      <vt:lpstr>Check Your Understanding</vt:lpstr>
      <vt:lpstr> Studio Sheet</vt:lpstr>
      <vt:lpstr>Tips / Extra Questions</vt:lpstr>
      <vt:lpstr>Extra Questions</vt:lpstr>
      <vt:lpstr>Extra Section : Length of 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17</cp:revision>
  <dcterms:created xsi:type="dcterms:W3CDTF">2021-08-12T02:15:55Z</dcterms:created>
  <dcterms:modified xsi:type="dcterms:W3CDTF">2021-09-06T07:56:09Z</dcterms:modified>
</cp:coreProperties>
</file>