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27" r:id="rId3"/>
    <p:sldId id="305" r:id="rId4"/>
    <p:sldId id="306" r:id="rId5"/>
    <p:sldId id="294" r:id="rId6"/>
    <p:sldId id="307" r:id="rId7"/>
    <p:sldId id="1048" r:id="rId8"/>
    <p:sldId id="292" r:id="rId9"/>
    <p:sldId id="296" r:id="rId10"/>
    <p:sldId id="297" r:id="rId11"/>
    <p:sldId id="298" r:id="rId12"/>
    <p:sldId id="299" r:id="rId13"/>
    <p:sldId id="1049" r:id="rId14"/>
    <p:sldId id="302" r:id="rId15"/>
    <p:sldId id="1050" r:id="rId16"/>
    <p:sldId id="1051" r:id="rId17"/>
    <p:sldId id="1052" r:id="rId18"/>
    <p:sldId id="308" r:id="rId19"/>
    <p:sldId id="1053" r:id="rId20"/>
    <p:sldId id="1054" r:id="rId21"/>
    <p:sldId id="335" r:id="rId22"/>
    <p:sldId id="323" r:id="rId23"/>
    <p:sldId id="300" r:id="rId24"/>
    <p:sldId id="311" r:id="rId25"/>
    <p:sldId id="312" r:id="rId26"/>
    <p:sldId id="313" r:id="rId27"/>
    <p:sldId id="314" r:id="rId28"/>
    <p:sldId id="315" r:id="rId29"/>
    <p:sldId id="316" r:id="rId30"/>
    <p:sldId id="317" r:id="rId31"/>
    <p:sldId id="361" r:id="rId32"/>
    <p:sldId id="310" r:id="rId33"/>
    <p:sldId id="362" r:id="rId34"/>
    <p:sldId id="1047" r:id="rId35"/>
    <p:sldId id="309" r:id="rId36"/>
    <p:sldId id="321" r:id="rId37"/>
    <p:sldId id="286" r:id="rId38"/>
    <p:sldId id="105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6D6E0-0770-4301-B354-8D0CF86A3332}" v="317" dt="2018-12-24T09:55:52.406"/>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6501" autoAdjust="0"/>
  </p:normalViewPr>
  <p:slideViewPr>
    <p:cSldViewPr>
      <p:cViewPr varScale="1">
        <p:scale>
          <a:sx n="99" d="100"/>
          <a:sy n="99" d="100"/>
        </p:scale>
        <p:origin x="1272" y="90"/>
      </p:cViewPr>
      <p:guideLst>
        <p:guide orient="horz" pos="2160"/>
        <p:guide pos="3840"/>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F6600-3375-4464-BEED-C77385151ADD}" type="datetimeFigureOut">
              <a:rPr lang="en-GB" smtClean="0"/>
              <a:t>23/01/2019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B52AC-CF57-4919-AEF8-2163B1050E5F}" type="slidenum">
              <a:rPr lang="en-GB" smtClean="0"/>
              <a:t>‹#›</a:t>
            </a:fld>
            <a:endParaRPr lang="en-GB"/>
          </a:p>
        </p:txBody>
      </p:sp>
    </p:spTree>
    <p:extLst>
      <p:ext uri="{BB962C8B-B14F-4D97-AF65-F5344CB8AC3E}">
        <p14:creationId xmlns:p14="http://schemas.microsoft.com/office/powerpoint/2010/main" val="348182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D3435CF-29B6-46A0-93EE-2435B641AED4}" type="slidenum">
              <a:rPr lang="en-US" smtClean="0"/>
              <a:pPr>
                <a:defRPr/>
              </a:pPr>
              <a:t>6</a:t>
            </a:fld>
            <a:endParaRPr lang="en-US"/>
          </a:p>
        </p:txBody>
      </p:sp>
    </p:spTree>
    <p:extLst>
      <p:ext uri="{BB962C8B-B14F-4D97-AF65-F5344CB8AC3E}">
        <p14:creationId xmlns:p14="http://schemas.microsoft.com/office/powerpoint/2010/main" val="3689299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1/23/2019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descr="DIA_Logo_RE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00" y="4231386"/>
            <a:ext cx="3657600" cy="1069848"/>
          </a:xfrm>
          <a:prstGeom prst="rect">
            <a:avLst/>
          </a:prstGeom>
        </p:spPr>
      </p:pic>
      <p:sp>
        <p:nvSpPr>
          <p:cNvPr id="3" name="Subtitle 2"/>
          <p:cNvSpPr>
            <a:spLocks noGrp="1"/>
          </p:cNvSpPr>
          <p:nvPr>
            <p:ph type="subTitle" idx="1" hasCustomPrompt="1"/>
          </p:nvPr>
        </p:nvSpPr>
        <p:spPr>
          <a:xfrm>
            <a:off x="5733425" y="2876238"/>
            <a:ext cx="6143696" cy="949663"/>
          </a:xfrm>
        </p:spPr>
        <p:txBody>
          <a:bodyPr>
            <a:normAutofit/>
          </a:bodyPr>
          <a:lstStyle>
            <a:lvl1pPr marL="0" indent="0" algn="l">
              <a:buNone/>
              <a:defRPr sz="20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Date | Location</a:t>
            </a:r>
          </a:p>
        </p:txBody>
      </p:sp>
      <p:pic>
        <p:nvPicPr>
          <p:cNvPr id="12" name="Picture 11" descr="DIA_Logo_REV.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70800" y="4231386"/>
            <a:ext cx="3657600" cy="1069848"/>
          </a:xfrm>
          <a:prstGeom prst="rect">
            <a:avLst/>
          </a:prstGeom>
        </p:spPr>
      </p:pic>
      <p:sp>
        <p:nvSpPr>
          <p:cNvPr id="13" name="Title 1"/>
          <p:cNvSpPr>
            <a:spLocks noGrp="1"/>
          </p:cNvSpPr>
          <p:nvPr>
            <p:ph type="ctrTitle" hasCustomPrompt="1"/>
          </p:nvPr>
        </p:nvSpPr>
        <p:spPr>
          <a:xfrm>
            <a:off x="5733424" y="1389113"/>
            <a:ext cx="6143699" cy="1470025"/>
          </a:xfrm>
        </p:spPr>
        <p:txBody>
          <a:bodyPr>
            <a:normAutofit/>
          </a:bodyPr>
          <a:lstStyle>
            <a:lvl1pPr>
              <a:defRPr sz="3200" b="0"/>
            </a:lvl1pPr>
          </a:lstStyle>
          <a:p>
            <a:r>
              <a:rPr lang="en-US" dirty="0">
                <a:solidFill>
                  <a:schemeClr val="bg1"/>
                </a:solidFill>
              </a:rPr>
              <a:t>Meeting Title</a:t>
            </a:r>
            <a:endParaRPr lang="en-US" dirty="0"/>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096" y="852293"/>
            <a:ext cx="6441443" cy="5953455"/>
          </a:xfrm>
          <a:prstGeom prst="rect">
            <a:avLst/>
          </a:prstGeom>
        </p:spPr>
      </p:pic>
    </p:spTree>
    <p:extLst>
      <p:ext uri="{BB962C8B-B14F-4D97-AF65-F5344CB8AC3E}">
        <p14:creationId xmlns:p14="http://schemas.microsoft.com/office/powerpoint/2010/main" val="6686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557195"/>
            <a:ext cx="11734800" cy="4617385"/>
          </a:xfrm>
        </p:spPr>
        <p:txBody>
          <a:bodyPr/>
          <a:lstStyle>
            <a:lvl1pPr marL="0" indent="0">
              <a:buNone/>
              <a:defRPr/>
            </a:lvl1pPr>
          </a:lstStyle>
          <a:p>
            <a:pPr lvl="0"/>
            <a:endParaRPr lang="en-US" dirty="0"/>
          </a:p>
        </p:txBody>
      </p:sp>
      <p:sp>
        <p:nvSpPr>
          <p:cNvPr id="10" name="Text Placeholder 9"/>
          <p:cNvSpPr>
            <a:spLocks noGrp="1"/>
          </p:cNvSpPr>
          <p:nvPr>
            <p:ph type="body" sz="quarter" idx="13"/>
          </p:nvPr>
        </p:nvSpPr>
        <p:spPr>
          <a:xfrm>
            <a:off x="228600" y="777241"/>
            <a:ext cx="11734800" cy="594360"/>
          </a:xfrm>
        </p:spPr>
        <p:txBody>
          <a:bodyPr/>
          <a:lstStyle>
            <a:lvl1pPr marL="0" indent="0">
              <a:buNone/>
              <a:defRPr b="1">
                <a:latin typeface="Segoe UI" panose="020B0502040204020203" pitchFamily="34" charset="0"/>
                <a:cs typeface="Segoe UI" panose="020B0502040204020203" pitchFamily="34" charset="0"/>
              </a:defRPr>
            </a:lvl1pPr>
          </a:lstStyle>
          <a:p>
            <a:pPr lvl="0"/>
            <a:r>
              <a:rPr lang="en-US" dirty="0"/>
              <a:t>Click to edit Master text styles</a:t>
            </a:r>
          </a:p>
        </p:txBody>
      </p:sp>
      <p:sp>
        <p:nvSpPr>
          <p:cNvPr id="4" name="Slide Number Placeholder 3"/>
          <p:cNvSpPr>
            <a:spLocks noGrp="1"/>
          </p:cNvSpPr>
          <p:nvPr>
            <p:ph type="sldNum" sz="quarter" idx="14"/>
          </p:nvPr>
        </p:nvSpPr>
        <p:spPr/>
        <p:txBody>
          <a:bodyPr/>
          <a:lstStyle/>
          <a:p>
            <a:fld id="{4CEB7A40-B3AE-44D2-92F5-509EF02E8ABA}" type="slidenum">
              <a:rPr lang="en-US" smtClean="0"/>
              <a:pPr/>
              <a:t>‹#›</a:t>
            </a:fld>
            <a:endParaRPr lang="en-US" dirty="0"/>
          </a:p>
        </p:txBody>
      </p:sp>
    </p:spTree>
    <p:extLst>
      <p:ext uri="{BB962C8B-B14F-4D97-AF65-F5344CB8AC3E}">
        <p14:creationId xmlns:p14="http://schemas.microsoft.com/office/powerpoint/2010/main" val="19019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1/23/2019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pPr eaLnBrk="1" latinLnBrk="0" hangingPunct="1"/>
            <a:fld id="{544213AF-26F6-41FA-8D85-E2C5388D6E58}" type="datetimeFigureOut">
              <a:rPr lang="en-US" smtClean="0"/>
              <a:pPr eaLnBrk="1" latinLnBrk="0" hangingPunct="1"/>
              <a:t>1/23/2019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1/23/2019</a:t>
            </a:fld>
            <a:endParaRPr lang="en-US">
              <a:solidFill>
                <a:schemeClr val="tx1"/>
              </a:solidFill>
            </a:endParaRPr>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1/23/2019</a:t>
            </a:fld>
            <a:endParaRPr lang="en-US" sz="1000" dirty="0">
              <a:solidFill>
                <a:schemeClr val="tx1"/>
              </a:solidFill>
            </a:endParaRPr>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pic>
        <p:nvPicPr>
          <p:cNvPr id="2050"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284197" y="5803073"/>
            <a:ext cx="2907804" cy="105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hemeOverride" Target="../theme/themeOverride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mfrefmodel.com/join/join-her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tmfrefmodel.com/join" TargetMode="External"/><Relationship Id="rId2" Type="http://schemas.openxmlformats.org/officeDocument/2006/relationships/hyperlink" Target="https://groups.yahoo.com/neo/groups/tmfrefmodel/info"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9616" y="3568821"/>
            <a:ext cx="7772400" cy="1584175"/>
          </a:xfrm>
        </p:spPr>
        <p:txBody>
          <a:bodyPr>
            <a:normAutofit/>
          </a:bodyPr>
          <a:lstStyle/>
          <a:p>
            <a:pPr algn="ctr"/>
            <a:r>
              <a:rPr lang="en-GB" sz="3200" dirty="0"/>
              <a:t>Overview and Version 3.1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761" y="908720"/>
            <a:ext cx="1042490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Image result for veeva logo"/>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veeva logo"/>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74054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45704" y="1600201"/>
            <a:ext cx="4511111" cy="4060825"/>
          </a:xfrm>
        </p:spPr>
        <p:txBody>
          <a:bodyPr/>
          <a:lstStyle/>
          <a:p>
            <a:r>
              <a:rPr lang="en-GB" dirty="0"/>
              <a:t>Expands minimum list of documents found in ICH GCP</a:t>
            </a:r>
          </a:p>
          <a:p>
            <a:r>
              <a:rPr lang="en-GB" dirty="0"/>
              <a:t>Consistent interpretation, based on peer opinion and regulator feedback</a:t>
            </a:r>
          </a:p>
          <a:p>
            <a:r>
              <a:rPr lang="en-GB" dirty="0"/>
              <a:t>Avoids scope creep for TMF</a:t>
            </a:r>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
        <p:nvSpPr>
          <p:cNvPr id="2" name="Title 1"/>
          <p:cNvSpPr>
            <a:spLocks noGrp="1"/>
          </p:cNvSpPr>
          <p:nvPr>
            <p:ph type="title"/>
          </p:nvPr>
        </p:nvSpPr>
        <p:spPr/>
        <p:txBody>
          <a:bodyPr/>
          <a:lstStyle/>
          <a:p>
            <a:r>
              <a:rPr lang="en-GB" dirty="0"/>
              <a:t>Purpose – Standard Contents</a:t>
            </a:r>
          </a:p>
        </p:txBody>
      </p:sp>
      <p:grpSp>
        <p:nvGrpSpPr>
          <p:cNvPr id="6" name="Group 5"/>
          <p:cNvGrpSpPr/>
          <p:nvPr/>
        </p:nvGrpSpPr>
        <p:grpSpPr>
          <a:xfrm>
            <a:off x="2001362" y="1608318"/>
            <a:ext cx="3417983" cy="1966986"/>
            <a:chOff x="533400" y="1219200"/>
            <a:chExt cx="3886200" cy="2514600"/>
          </a:xfrm>
        </p:grpSpPr>
        <p:sp>
          <p:nvSpPr>
            <p:cNvPr id="7" name="Rectangle 10"/>
            <p:cNvSpPr>
              <a:spLocks noChangeArrowheads="1"/>
            </p:cNvSpPr>
            <p:nvPr/>
          </p:nvSpPr>
          <p:spPr bwMode="auto">
            <a:xfrm>
              <a:off x="533400" y="1219200"/>
              <a:ext cx="3886200" cy="2514600"/>
            </a:xfrm>
            <a:prstGeom prst="rect">
              <a:avLst/>
            </a:prstGeom>
            <a:solidFill>
              <a:srgbClr val="FF5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a:solidFill>
                  <a:schemeClr val="bg1"/>
                </a:solidFill>
                <a:latin typeface="+mj-lt"/>
              </a:endParaRPr>
            </a:p>
          </p:txBody>
        </p:sp>
        <p:sp>
          <p:nvSpPr>
            <p:cNvPr id="8" name="Text Box 4"/>
            <p:cNvSpPr txBox="1">
              <a:spLocks noChangeArrowheads="1"/>
            </p:cNvSpPr>
            <p:nvPr/>
          </p:nvSpPr>
          <p:spPr bwMode="auto">
            <a:xfrm>
              <a:off x="677068" y="1638300"/>
              <a:ext cx="359886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Contents</a:t>
              </a:r>
            </a:p>
            <a:p>
              <a:pPr algn="ctr" eaLnBrk="1" hangingPunct="1">
                <a:spcBef>
                  <a:spcPct val="50000"/>
                </a:spcBef>
              </a:pPr>
              <a:r>
                <a:rPr lang="en-GB" sz="2000" dirty="0">
                  <a:solidFill>
                    <a:schemeClr val="bg1"/>
                  </a:solidFill>
                  <a:latin typeface="+mj-lt"/>
                </a:rPr>
                <a:t>Industry opinion on what is kept in a TMF</a:t>
              </a:r>
            </a:p>
          </p:txBody>
        </p:sp>
      </p:grpSp>
    </p:spTree>
    <p:extLst>
      <p:ext uri="{BB962C8B-B14F-4D97-AF65-F5344CB8AC3E}">
        <p14:creationId xmlns:p14="http://schemas.microsoft.com/office/powerpoint/2010/main" val="330933701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45704" y="1600201"/>
            <a:ext cx="4511111" cy="4060825"/>
          </a:xfrm>
        </p:spPr>
        <p:txBody>
          <a:bodyPr/>
          <a:lstStyle/>
          <a:p>
            <a:r>
              <a:rPr lang="en-GB" dirty="0"/>
              <a:t>Avoids one artifact being referred to using different terms within an organisation and between organisations</a:t>
            </a:r>
          </a:p>
          <a:p>
            <a:r>
              <a:rPr lang="en-GB" dirty="0"/>
              <a:t>Avoids company-specific terms</a:t>
            </a:r>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
        <p:nvSpPr>
          <p:cNvPr id="2" name="Title 1"/>
          <p:cNvSpPr>
            <a:spLocks noGrp="1"/>
          </p:cNvSpPr>
          <p:nvPr>
            <p:ph type="title"/>
          </p:nvPr>
        </p:nvSpPr>
        <p:spPr/>
        <p:txBody>
          <a:bodyPr/>
          <a:lstStyle/>
          <a:p>
            <a:r>
              <a:rPr lang="en-GB" dirty="0"/>
              <a:t>Purpose – Standard Naming</a:t>
            </a:r>
          </a:p>
        </p:txBody>
      </p:sp>
      <p:grpSp>
        <p:nvGrpSpPr>
          <p:cNvPr id="9" name="Group 8"/>
          <p:cNvGrpSpPr/>
          <p:nvPr/>
        </p:nvGrpSpPr>
        <p:grpSpPr>
          <a:xfrm>
            <a:off x="2006976" y="1635750"/>
            <a:ext cx="3417983" cy="1966986"/>
            <a:chOff x="533400" y="1219200"/>
            <a:chExt cx="3886200" cy="2514600"/>
          </a:xfrm>
          <a:solidFill>
            <a:srgbClr val="00B050"/>
          </a:solidFill>
        </p:grpSpPr>
        <p:sp>
          <p:nvSpPr>
            <p:cNvPr id="10" name="Rectangle 10"/>
            <p:cNvSpPr>
              <a:spLocks noChangeArrowheads="1"/>
            </p:cNvSpPr>
            <p:nvPr/>
          </p:nvSpPr>
          <p:spPr bwMode="auto">
            <a:xfrm>
              <a:off x="533400" y="1219200"/>
              <a:ext cx="3886200" cy="2514600"/>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a:solidFill>
                  <a:schemeClr val="bg1"/>
                </a:solidFill>
                <a:latin typeface="+mj-lt"/>
              </a:endParaRPr>
            </a:p>
          </p:txBody>
        </p:sp>
        <p:sp>
          <p:nvSpPr>
            <p:cNvPr id="11" name="Text Box 4"/>
            <p:cNvSpPr txBox="1">
              <a:spLocks noChangeArrowheads="1"/>
            </p:cNvSpPr>
            <p:nvPr/>
          </p:nvSpPr>
          <p:spPr bwMode="auto">
            <a:xfrm>
              <a:off x="677068" y="1638300"/>
              <a:ext cx="3598863" cy="14319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Naming</a:t>
              </a:r>
            </a:p>
            <a:p>
              <a:pPr algn="ctr" eaLnBrk="1" hangingPunct="1">
                <a:spcBef>
                  <a:spcPct val="50000"/>
                </a:spcBef>
              </a:pPr>
              <a:r>
                <a:rPr lang="en-GB" sz="2000" dirty="0">
                  <a:solidFill>
                    <a:schemeClr val="bg1"/>
                  </a:solidFill>
                </a:rPr>
                <a:t>Based on ICH E6 Sect. 8 &amp; industry-accepted terminology</a:t>
              </a:r>
            </a:p>
          </p:txBody>
        </p:sp>
      </p:grpSp>
    </p:spTree>
    <p:extLst>
      <p:ext uri="{BB962C8B-B14F-4D97-AF65-F5344CB8AC3E}">
        <p14:creationId xmlns:p14="http://schemas.microsoft.com/office/powerpoint/2010/main" val="39559107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45704" y="1600201"/>
            <a:ext cx="4726761" cy="4060825"/>
          </a:xfrm>
        </p:spPr>
        <p:txBody>
          <a:bodyPr>
            <a:normAutofit lnSpcReduction="10000"/>
          </a:bodyPr>
          <a:lstStyle/>
          <a:p>
            <a:r>
              <a:rPr lang="en-GB" dirty="0"/>
              <a:t>Facilitates consistent filing and rapid retrieval</a:t>
            </a:r>
          </a:p>
          <a:p>
            <a:r>
              <a:rPr lang="en-GB" dirty="0"/>
              <a:t>Helpful when responsibility for maintaining different sections of the TMF is distributed across several parties e.g. sponsor, CRO, consultants</a:t>
            </a:r>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
        <p:nvSpPr>
          <p:cNvPr id="2" name="Title 1"/>
          <p:cNvSpPr>
            <a:spLocks noGrp="1"/>
          </p:cNvSpPr>
          <p:nvPr>
            <p:ph type="title"/>
          </p:nvPr>
        </p:nvSpPr>
        <p:spPr/>
        <p:txBody>
          <a:bodyPr/>
          <a:lstStyle/>
          <a:p>
            <a:r>
              <a:rPr lang="en-GB" dirty="0"/>
              <a:t>Purpose – Standard Structure</a:t>
            </a:r>
          </a:p>
        </p:txBody>
      </p:sp>
      <p:grpSp>
        <p:nvGrpSpPr>
          <p:cNvPr id="9" name="Group 8"/>
          <p:cNvGrpSpPr/>
          <p:nvPr/>
        </p:nvGrpSpPr>
        <p:grpSpPr>
          <a:xfrm>
            <a:off x="2001361" y="1614414"/>
            <a:ext cx="3417983" cy="1966986"/>
            <a:chOff x="533400" y="1219200"/>
            <a:chExt cx="3886200" cy="2514600"/>
          </a:xfrm>
          <a:solidFill>
            <a:srgbClr val="FFC000"/>
          </a:solidFill>
        </p:grpSpPr>
        <p:sp>
          <p:nvSpPr>
            <p:cNvPr id="10" name="Rectangle 10"/>
            <p:cNvSpPr>
              <a:spLocks noChangeArrowheads="1"/>
            </p:cNvSpPr>
            <p:nvPr/>
          </p:nvSpPr>
          <p:spPr bwMode="auto">
            <a:xfrm>
              <a:off x="533400" y="1219200"/>
              <a:ext cx="3886200" cy="2514600"/>
            </a:xfrm>
            <a:prstGeom prst="rect">
              <a:avLst/>
            </a:prstGeom>
            <a:solidFill>
              <a:srgbClr val="00B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a:solidFill>
                  <a:schemeClr val="bg1"/>
                </a:solidFill>
                <a:latin typeface="+mj-lt"/>
              </a:endParaRPr>
            </a:p>
          </p:txBody>
        </p:sp>
        <p:sp>
          <p:nvSpPr>
            <p:cNvPr id="11" name="Text Box 4"/>
            <p:cNvSpPr txBox="1">
              <a:spLocks noChangeArrowheads="1"/>
            </p:cNvSpPr>
            <p:nvPr/>
          </p:nvSpPr>
          <p:spPr bwMode="auto">
            <a:xfrm>
              <a:off x="677068" y="1638300"/>
              <a:ext cx="3598863" cy="143192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Structure</a:t>
              </a:r>
            </a:p>
            <a:p>
              <a:pPr algn="ctr" eaLnBrk="1" hangingPunct="1">
                <a:spcBef>
                  <a:spcPct val="50000"/>
                </a:spcBef>
              </a:pPr>
              <a:r>
                <a:rPr lang="en-GB" sz="2000" dirty="0">
                  <a:solidFill>
                    <a:schemeClr val="bg1"/>
                  </a:solidFill>
                  <a:latin typeface="+mj-lt"/>
                </a:rPr>
                <a:t>To support paper and electronic systems</a:t>
              </a:r>
            </a:p>
          </p:txBody>
        </p:sp>
      </p:grpSp>
    </p:spTree>
    <p:extLst>
      <p:ext uri="{BB962C8B-B14F-4D97-AF65-F5344CB8AC3E}">
        <p14:creationId xmlns:p14="http://schemas.microsoft.com/office/powerpoint/2010/main" val="33998264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45704" y="1600201"/>
            <a:ext cx="4511111" cy="4060825"/>
          </a:xfrm>
        </p:spPr>
        <p:txBody>
          <a:bodyPr/>
          <a:lstStyle/>
          <a:p>
            <a:r>
              <a:rPr lang="en-GB" dirty="0"/>
              <a:t>Encourages adoption of good practices to facilitate document retrieval</a:t>
            </a:r>
          </a:p>
          <a:p>
            <a:r>
              <a:rPr lang="en-GB" dirty="0"/>
              <a:t>Encourages consistency across the industry for exchange of content</a:t>
            </a:r>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
        <p:nvSpPr>
          <p:cNvPr id="2" name="Title 1"/>
          <p:cNvSpPr>
            <a:spLocks noGrp="1"/>
          </p:cNvSpPr>
          <p:nvPr>
            <p:ph type="title"/>
          </p:nvPr>
        </p:nvSpPr>
        <p:spPr/>
        <p:txBody>
          <a:bodyPr/>
          <a:lstStyle/>
          <a:p>
            <a:r>
              <a:rPr lang="en-GB" dirty="0"/>
              <a:t>Purpose – Standard Metadata</a:t>
            </a:r>
          </a:p>
        </p:txBody>
      </p:sp>
      <p:grpSp>
        <p:nvGrpSpPr>
          <p:cNvPr id="9" name="Group 8"/>
          <p:cNvGrpSpPr/>
          <p:nvPr/>
        </p:nvGrpSpPr>
        <p:grpSpPr>
          <a:xfrm>
            <a:off x="2004264" y="1608318"/>
            <a:ext cx="3417983" cy="1966986"/>
            <a:chOff x="533400" y="1219200"/>
            <a:chExt cx="3886200" cy="2514600"/>
          </a:xfrm>
          <a:solidFill>
            <a:schemeClr val="accent1">
              <a:lumMod val="60000"/>
              <a:lumOff val="40000"/>
            </a:schemeClr>
          </a:solidFill>
        </p:grpSpPr>
        <p:sp>
          <p:nvSpPr>
            <p:cNvPr id="10" name="Rectangle 10"/>
            <p:cNvSpPr>
              <a:spLocks noChangeArrowheads="1"/>
            </p:cNvSpPr>
            <p:nvPr/>
          </p:nvSpPr>
          <p:spPr bwMode="auto">
            <a:xfrm>
              <a:off x="533400" y="1219200"/>
              <a:ext cx="3886200" cy="2514600"/>
            </a:xfrm>
            <a:prstGeom prst="rect">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a:solidFill>
                  <a:schemeClr val="bg1"/>
                </a:solidFill>
                <a:latin typeface="+mj-lt"/>
              </a:endParaRPr>
            </a:p>
          </p:txBody>
        </p:sp>
        <p:sp>
          <p:nvSpPr>
            <p:cNvPr id="11" name="Text Box 4"/>
            <p:cNvSpPr txBox="1">
              <a:spLocks noChangeArrowheads="1"/>
            </p:cNvSpPr>
            <p:nvPr/>
          </p:nvSpPr>
          <p:spPr bwMode="auto">
            <a:xfrm>
              <a:off x="677068" y="1638300"/>
              <a:ext cx="3598863" cy="143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Metadata</a:t>
              </a:r>
            </a:p>
            <a:p>
              <a:pPr algn="ctr" eaLnBrk="1" hangingPunct="1">
                <a:spcBef>
                  <a:spcPct val="50000"/>
                </a:spcBef>
              </a:pPr>
              <a:r>
                <a:rPr lang="en-GB" sz="2000" dirty="0">
                  <a:solidFill>
                    <a:schemeClr val="bg1"/>
                  </a:solidFill>
                  <a:latin typeface="+mj-lt"/>
                </a:rPr>
                <a:t>For eTMFs, minimum metadata at system and artifact level</a:t>
              </a:r>
            </a:p>
          </p:txBody>
        </p:sp>
      </p:grpSp>
    </p:spTree>
    <p:extLst>
      <p:ext uri="{BB962C8B-B14F-4D97-AF65-F5344CB8AC3E}">
        <p14:creationId xmlns:p14="http://schemas.microsoft.com/office/powerpoint/2010/main" val="275449820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Structure and Content of the Model</a:t>
            </a:r>
          </a:p>
        </p:txBody>
      </p:sp>
      <p:sp>
        <p:nvSpPr>
          <p:cNvPr id="3" name="Content Placeholder 2"/>
          <p:cNvSpPr>
            <a:spLocks noGrp="1"/>
          </p:cNvSpPr>
          <p:nvPr>
            <p:ph idx="1"/>
          </p:nvPr>
        </p:nvSpPr>
        <p:spPr/>
        <p:txBody>
          <a:bodyPr/>
          <a:lstStyle/>
          <a:p>
            <a:r>
              <a:rPr lang="en-GB" dirty="0"/>
              <a:t>Data held in a simple Excel spreadsheet</a:t>
            </a:r>
          </a:p>
          <a:p>
            <a:pPr lvl="1"/>
            <a:r>
              <a:rPr lang="en-GB" dirty="0"/>
              <a:t>Easy for non-technical people to use!</a:t>
            </a:r>
          </a:p>
          <a:p>
            <a:r>
              <a:rPr lang="en-GB" dirty="0"/>
              <a:t>Hierarchical structure</a:t>
            </a:r>
          </a:p>
          <a:p>
            <a:pPr lvl="1"/>
            <a:r>
              <a:rPr lang="en-GB" sz="2400" dirty="0"/>
              <a:t>11 Zones</a:t>
            </a:r>
          </a:p>
          <a:p>
            <a:pPr lvl="1"/>
            <a:r>
              <a:rPr lang="en-GB" sz="2400" dirty="0"/>
              <a:t>48 Sections</a:t>
            </a:r>
          </a:p>
          <a:p>
            <a:pPr lvl="1"/>
            <a:r>
              <a:rPr lang="en-GB" sz="2400" dirty="0"/>
              <a:t>249 </a:t>
            </a:r>
            <a:r>
              <a:rPr lang="en-GB" sz="2400" b="1" i="1" dirty="0"/>
              <a:t>Artifacts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550" y="2615118"/>
            <a:ext cx="2600819" cy="2254043"/>
          </a:xfrm>
          <a:prstGeom prst="rect">
            <a:avLst/>
          </a:prstGeom>
        </p:spPr>
      </p:pic>
      <p:cxnSp>
        <p:nvCxnSpPr>
          <p:cNvPr id="7" name="Straight Arrow Connector 6"/>
          <p:cNvCxnSpPr/>
          <p:nvPr/>
        </p:nvCxnSpPr>
        <p:spPr>
          <a:xfrm>
            <a:off x="4294919" y="2924944"/>
            <a:ext cx="24804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604974" y="3410607"/>
            <a:ext cx="24804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894011" y="3789040"/>
            <a:ext cx="33422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lang="en-US"/>
          </a:p>
        </p:txBody>
      </p:sp>
    </p:spTree>
    <p:extLst>
      <p:ext uri="{BB962C8B-B14F-4D97-AF65-F5344CB8AC3E}">
        <p14:creationId xmlns:p14="http://schemas.microsoft.com/office/powerpoint/2010/main" val="380780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solidFill>
                  <a:schemeClr val="bg1"/>
                </a:solidFill>
              </a:rPr>
              <a:pPr eaLnBrk="1" latinLnBrk="0" hangingPunct="1"/>
              <a:t>15</a:t>
            </a:fld>
            <a:endParaRPr lang="en-US">
              <a:solidFill>
                <a:schemeClr val="bg1"/>
              </a:solidFill>
            </a:endParaRPr>
          </a:p>
        </p:txBody>
      </p:sp>
      <p:sp>
        <p:nvSpPr>
          <p:cNvPr id="2" name="Title 1"/>
          <p:cNvSpPr>
            <a:spLocks noGrp="1"/>
          </p:cNvSpPr>
          <p:nvPr>
            <p:ph type="title"/>
          </p:nvPr>
        </p:nvSpPr>
        <p:spPr/>
        <p:txBody>
          <a:bodyPr/>
          <a:lstStyle/>
          <a:p>
            <a:r>
              <a:rPr lang="en-GB" dirty="0"/>
              <a:t>TMF Reference Model Zones</a:t>
            </a:r>
          </a:p>
        </p:txBody>
      </p:sp>
      <p:graphicFrame>
        <p:nvGraphicFramePr>
          <p:cNvPr id="5" name="Group 34"/>
          <p:cNvGraphicFramePr>
            <a:graphicFrameLocks noGrp="1"/>
          </p:cNvGraphicFramePr>
          <p:nvPr>
            <p:extLst/>
          </p:nvPr>
        </p:nvGraphicFramePr>
        <p:xfrm>
          <a:off x="1987296" y="1355725"/>
          <a:ext cx="3581400" cy="4389120"/>
        </p:xfrm>
        <a:graphic>
          <a:graphicData uri="http://schemas.openxmlformats.org/drawingml/2006/table">
            <a:tbl>
              <a:tblPr>
                <a:effectLst>
                  <a:innerShdw blurRad="63500" dist="50800" dir="13500000">
                    <a:prstClr val="black">
                      <a:alpha val="50000"/>
                    </a:prstClr>
                  </a:innerShdw>
                </a:effectLst>
                <a:tableStyleId>{775DCB02-9BB8-47FD-8907-85C794F793BA}</a:tableStyleId>
              </a:tblPr>
              <a:tblGrid>
                <a:gridCol w="3581400">
                  <a:extLst>
                    <a:ext uri="{9D8B030D-6E8A-4147-A177-3AD203B41FA5}">
                      <a16:colId xmlns:a16="http://schemas.microsoft.com/office/drawing/2014/main" val="20000"/>
                    </a:ext>
                  </a:extLst>
                </a:gridCol>
              </a:tblGrid>
              <a:tr h="360000">
                <a:tc>
                  <a:txBody>
                    <a:bodyPr/>
                    <a:lstStyle/>
                    <a:p>
                      <a:pPr marL="0" marR="0" lvl="0" indent="0" algn="ctr" defTabSz="914400" rtl="0" eaLnBrk="0" fontAlgn="b" latinLnBrk="0" hangingPunct="0">
                        <a:lnSpc>
                          <a:spcPct val="100000"/>
                        </a:lnSpc>
                        <a:spcBef>
                          <a:spcPct val="0"/>
                        </a:spcBef>
                        <a:spcAft>
                          <a:spcPct val="0"/>
                        </a:spcAft>
                        <a:buClrTx/>
                        <a:buSzTx/>
                        <a:buFont typeface="Arial" charset="0"/>
                        <a:buNone/>
                        <a:tabLst/>
                      </a:pPr>
                      <a:r>
                        <a:rPr kumimoji="0" lang="en-US" sz="1800" b="1" u="none" strike="noStrike" cap="none" normalizeH="0" baseline="0" dirty="0">
                          <a:ln>
                            <a:noFill/>
                          </a:ln>
                          <a:effectLst>
                            <a:outerShdw blurRad="38100" dist="38100" dir="2700000" algn="tl">
                              <a:srgbClr val="000000">
                                <a:alpha val="43137"/>
                              </a:srgbClr>
                            </a:outerShdw>
                          </a:effectLst>
                          <a:latin typeface="+mj-lt"/>
                          <a:cs typeface="Arial" pitchFamily="34" charset="0"/>
                        </a:rPr>
                        <a:t>11 Zones</a:t>
                      </a:r>
                      <a:endParaRPr kumimoji="0" 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Trial Management</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Central Trial Documents</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Regulatory </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IRB or IEC and other Approvals </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Site Management</a:t>
                      </a:r>
                      <a:endParaRPr kumimoji="0" lang="en-US" sz="1800" b="0" i="0" u="none" strike="noStrike" cap="none" normalizeH="0" baseline="0" dirty="0">
                        <a:ln>
                          <a:noFill/>
                        </a:ln>
                        <a:solidFill>
                          <a:srgbClr val="000000"/>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5"/>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GB" sz="1800" u="none" strike="noStrike" cap="none" normalizeH="0" baseline="0" dirty="0">
                          <a:ln>
                            <a:noFill/>
                          </a:ln>
                          <a:effectLst/>
                          <a:latin typeface="+mj-lt"/>
                          <a:cs typeface="Arial" pitchFamily="34" charset="0"/>
                        </a:rPr>
                        <a:t>IP and Trial Supplies</a:t>
                      </a:r>
                      <a:endParaRPr kumimoji="0" lang="en-US" sz="1800" b="0" i="0" u="none" strike="noStrike" cap="none" normalizeH="0" baseline="0" dirty="0">
                        <a:ln>
                          <a:noFill/>
                        </a:ln>
                        <a:solidFill>
                          <a:srgbClr val="000000"/>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6"/>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Safety Reporting</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7"/>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Central and Local Testing</a:t>
                      </a:r>
                      <a:endParaRPr kumimoji="0" lang="en-GB" sz="1800" b="0" i="0" u="none" strike="noStrike" cap="none" normalizeH="0" baseline="0" dirty="0">
                        <a:ln>
                          <a:noFill/>
                        </a:ln>
                        <a:solidFill>
                          <a:srgbClr val="000000"/>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8"/>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Third Parties</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9"/>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a:ln>
                            <a:noFill/>
                          </a:ln>
                          <a:effectLst/>
                          <a:latin typeface="+mj-lt"/>
                          <a:cs typeface="Arial" pitchFamily="34" charset="0"/>
                        </a:rPr>
                        <a:t>Data Management</a:t>
                      </a:r>
                      <a:endParaRPr kumimoji="0" lang="en-US" sz="1800" b="0" i="0" u="none" strike="noStrike" cap="none" normalizeH="0" baseline="0">
                        <a:ln>
                          <a:noFill/>
                        </a:ln>
                        <a:solidFill>
                          <a:srgbClr val="000000"/>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10"/>
                  </a:ext>
                </a:extLst>
              </a:tr>
              <a:tr h="360000">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800" u="none" strike="noStrike" cap="none" normalizeH="0" baseline="0" dirty="0">
                          <a:ln>
                            <a:noFill/>
                          </a:ln>
                          <a:effectLst/>
                          <a:latin typeface="+mj-lt"/>
                          <a:cs typeface="Arial" pitchFamily="34" charset="0"/>
                        </a:rPr>
                        <a:t>Statistics </a:t>
                      </a:r>
                      <a:endParaRPr kumimoji="0" lang="en-US" sz="1800" b="0" i="0" u="none" strike="noStrike" cap="none" normalizeH="0" baseline="0" dirty="0">
                        <a:ln>
                          <a:noFill/>
                        </a:ln>
                        <a:solidFill>
                          <a:schemeClr val="tx1"/>
                        </a:solidFill>
                        <a:effectLst/>
                        <a:latin typeface="+mj-lt"/>
                        <a:cs typeface="Arial" pitchFamily="34" charset="0"/>
                      </a:endParaRPr>
                    </a:p>
                  </a:txBody>
                  <a:tcPr anchor="b" horzOverflow="overflow">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11"/>
                  </a:ext>
                </a:extLst>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340" y="1488562"/>
            <a:ext cx="4505342" cy="4123446"/>
          </a:xfrm>
          <a:prstGeom prst="rect">
            <a:avLst/>
          </a:prstGeom>
        </p:spPr>
      </p:pic>
      <p:sp>
        <p:nvSpPr>
          <p:cNvPr id="8" name="Rounded Rectangle 7"/>
          <p:cNvSpPr/>
          <p:nvPr/>
        </p:nvSpPr>
        <p:spPr>
          <a:xfrm>
            <a:off x="5689340" y="1883665"/>
            <a:ext cx="1083316" cy="38611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2"/>
          <p:cNvSpPr txBox="1">
            <a:spLocks/>
          </p:cNvSpPr>
          <p:nvPr/>
        </p:nvSpPr>
        <p:spPr>
          <a:xfrm>
            <a:off x="8544272" y="6225382"/>
            <a:ext cx="48768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27</a:t>
            </a:r>
          </a:p>
        </p:txBody>
      </p:sp>
    </p:spTree>
    <p:extLst>
      <p:ext uri="{BB962C8B-B14F-4D97-AF65-F5344CB8AC3E}">
        <p14:creationId xmlns:p14="http://schemas.microsoft.com/office/powerpoint/2010/main" val="28939421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TMF Reference Model Sections</a:t>
            </a:r>
          </a:p>
        </p:txBody>
      </p:sp>
      <p:sp>
        <p:nvSpPr>
          <p:cNvPr id="4" name="Content Placeholder 3"/>
          <p:cNvSpPr>
            <a:spLocks noGrp="1"/>
          </p:cNvSpPr>
          <p:nvPr>
            <p:ph idx="1"/>
          </p:nvPr>
        </p:nvSpPr>
        <p:spPr>
          <a:xfrm>
            <a:off x="766090" y="1433000"/>
            <a:ext cx="3697796" cy="4176241"/>
          </a:xfrm>
        </p:spPr>
        <p:txBody>
          <a:bodyPr>
            <a:normAutofit fontScale="92500" lnSpcReduction="10000"/>
          </a:bodyPr>
          <a:lstStyle/>
          <a:p>
            <a:r>
              <a:rPr lang="en-GB" dirty="0"/>
              <a:t>The contents of each zone are grouped into sections</a:t>
            </a:r>
          </a:p>
          <a:p>
            <a:r>
              <a:rPr lang="en-GB" dirty="0"/>
              <a:t>Each section includes content that is relevant to a specified activity</a:t>
            </a:r>
          </a:p>
          <a:p>
            <a:r>
              <a:rPr lang="en-GB" dirty="0"/>
              <a:t>Sections are helpful for classification and searching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40" y="1488562"/>
            <a:ext cx="4505342" cy="4123446"/>
          </a:xfrm>
          <a:prstGeom prst="rect">
            <a:avLst/>
          </a:prstGeom>
        </p:spPr>
      </p:pic>
      <p:sp>
        <p:nvSpPr>
          <p:cNvPr id="8" name="Rounded Rectangle 7"/>
          <p:cNvSpPr/>
          <p:nvPr/>
        </p:nvSpPr>
        <p:spPr>
          <a:xfrm>
            <a:off x="6754213" y="1883665"/>
            <a:ext cx="1147438" cy="38611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Slide Number Placeholder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lang="en-US"/>
          </a:p>
        </p:txBody>
      </p:sp>
    </p:spTree>
    <p:extLst>
      <p:ext uri="{BB962C8B-B14F-4D97-AF65-F5344CB8AC3E}">
        <p14:creationId xmlns:p14="http://schemas.microsoft.com/office/powerpoint/2010/main" val="125899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TMF Artifacts</a:t>
            </a:r>
          </a:p>
        </p:txBody>
      </p:sp>
      <p:sp>
        <p:nvSpPr>
          <p:cNvPr id="6" name="Content Placeholder 5"/>
          <p:cNvSpPr>
            <a:spLocks noGrp="1"/>
          </p:cNvSpPr>
          <p:nvPr>
            <p:ph idx="1"/>
          </p:nvPr>
        </p:nvSpPr>
        <p:spPr/>
        <p:txBody>
          <a:bodyPr>
            <a:normAutofit/>
          </a:bodyPr>
          <a:lstStyle/>
          <a:p>
            <a:r>
              <a:rPr lang="en-GB" sz="2000" dirty="0"/>
              <a:t>Could include data files, documents, media, digitised content</a:t>
            </a:r>
          </a:p>
          <a:p>
            <a:r>
              <a:rPr lang="en-GB" sz="2000" dirty="0"/>
              <a:t>Could be 1 document or multiple documents</a:t>
            </a:r>
          </a:p>
          <a:p>
            <a:r>
              <a:rPr lang="en-GB" sz="2000" dirty="0"/>
              <a:t>Includes associated records e.g. approvals, translations, checklists, QC records, amendments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547" y="3398809"/>
            <a:ext cx="8228135" cy="2235498"/>
          </a:xfrm>
          <a:prstGeom prst="rect">
            <a:avLst/>
          </a:prstGeom>
        </p:spPr>
      </p:pic>
      <p:sp>
        <p:nvSpPr>
          <p:cNvPr id="5" name="Rounded Rectangle 4"/>
          <p:cNvSpPr/>
          <p:nvPr/>
        </p:nvSpPr>
        <p:spPr>
          <a:xfrm>
            <a:off x="2552948" y="3282696"/>
            <a:ext cx="1631956" cy="2478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17</a:t>
            </a:fld>
            <a:endParaRPr lang="en-US"/>
          </a:p>
        </p:txBody>
      </p:sp>
    </p:spTree>
    <p:extLst>
      <p:ext uri="{BB962C8B-B14F-4D97-AF65-F5344CB8AC3E}">
        <p14:creationId xmlns:p14="http://schemas.microsoft.com/office/powerpoint/2010/main" val="63460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Artifact Definition</a:t>
            </a:r>
          </a:p>
        </p:txBody>
      </p:sp>
      <p:sp>
        <p:nvSpPr>
          <p:cNvPr id="6" name="Content Placeholder 5"/>
          <p:cNvSpPr>
            <a:spLocks noGrp="1"/>
          </p:cNvSpPr>
          <p:nvPr>
            <p:ph idx="1"/>
          </p:nvPr>
        </p:nvSpPr>
        <p:spPr/>
        <p:txBody>
          <a:bodyPr>
            <a:normAutofit/>
          </a:bodyPr>
          <a:lstStyle/>
          <a:p>
            <a:r>
              <a:rPr lang="en-GB" sz="2000" dirty="0"/>
              <a:t>A description to explain the content of an artifact and/or the use and purpose of the artifact</a:t>
            </a:r>
          </a:p>
          <a:p>
            <a:r>
              <a:rPr lang="en-GB" sz="2000" dirty="0"/>
              <a:t>Assists with ensuring a common interpretation of the model</a:t>
            </a:r>
          </a:p>
          <a:p>
            <a:r>
              <a:rPr lang="en-GB" sz="2000" dirty="0"/>
              <a:t>Aligned with ICH definitions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3355848"/>
            <a:ext cx="8247413" cy="2305178"/>
          </a:xfrm>
          <a:prstGeom prst="rect">
            <a:avLst/>
          </a:prstGeom>
        </p:spPr>
      </p:pic>
      <p:sp>
        <p:nvSpPr>
          <p:cNvPr id="5" name="Rounded Rectangle 4"/>
          <p:cNvSpPr/>
          <p:nvPr/>
        </p:nvSpPr>
        <p:spPr>
          <a:xfrm>
            <a:off x="5396732" y="3282696"/>
            <a:ext cx="4842224" cy="2478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lang="en-US"/>
          </a:p>
        </p:txBody>
      </p:sp>
    </p:spTree>
    <p:extLst>
      <p:ext uri="{BB962C8B-B14F-4D97-AF65-F5344CB8AC3E}">
        <p14:creationId xmlns:p14="http://schemas.microsoft.com/office/powerpoint/2010/main" val="249630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a:t>ICH Code</a:t>
            </a:r>
          </a:p>
        </p:txBody>
      </p:sp>
      <p:sp>
        <p:nvSpPr>
          <p:cNvPr id="13" name="Content Placeholder 12"/>
          <p:cNvSpPr>
            <a:spLocks noGrp="1"/>
          </p:cNvSpPr>
          <p:nvPr>
            <p:ph idx="1"/>
          </p:nvPr>
        </p:nvSpPr>
        <p:spPr/>
        <p:txBody>
          <a:bodyPr>
            <a:normAutofit/>
          </a:bodyPr>
          <a:lstStyle/>
          <a:p>
            <a:r>
              <a:rPr lang="en-GB" sz="2000" dirty="0"/>
              <a:t>Reference to the ICH GCP Guidelines</a:t>
            </a:r>
          </a:p>
          <a:p>
            <a:r>
              <a:rPr lang="en-GB" sz="2000" dirty="0"/>
              <a:t>Notice that other sections beyond E6 Section 8 are quoted</a:t>
            </a:r>
          </a:p>
          <a:p>
            <a:r>
              <a:rPr lang="en-GB" sz="2000" dirty="0"/>
              <a:t>Includes indirect as well as direct references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548" y="3141017"/>
            <a:ext cx="8228135" cy="2606841"/>
          </a:xfrm>
          <a:prstGeom prst="rect">
            <a:avLst/>
          </a:prstGeom>
        </p:spPr>
      </p:pic>
      <p:sp>
        <p:nvSpPr>
          <p:cNvPr id="15" name="Rounded Rectangle 14"/>
          <p:cNvSpPr/>
          <p:nvPr/>
        </p:nvSpPr>
        <p:spPr>
          <a:xfrm>
            <a:off x="9479280" y="3072384"/>
            <a:ext cx="749808" cy="2688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lang="en-US"/>
          </a:p>
        </p:txBody>
      </p:sp>
    </p:spTree>
    <p:extLst>
      <p:ext uri="{BB962C8B-B14F-4D97-AF65-F5344CB8AC3E}">
        <p14:creationId xmlns:p14="http://schemas.microsoft.com/office/powerpoint/2010/main" val="334003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p:cNvSpPr>
            <a:spLocks noGrp="1"/>
          </p:cNvSpPr>
          <p:nvPr>
            <p:ph idx="1"/>
          </p:nvPr>
        </p:nvSpPr>
        <p:spPr>
          <a:xfrm>
            <a:off x="609600" y="1295401"/>
            <a:ext cx="10454952" cy="4525963"/>
          </a:xfrm>
        </p:spPr>
        <p:txBody>
          <a:bodyPr/>
          <a:lstStyle/>
          <a:p>
            <a:pPr marL="0" indent="0">
              <a:buNone/>
            </a:pPr>
            <a:r>
              <a:rPr lang="en-GB" sz="2400" dirty="0"/>
              <a:t>The sponsor and the investigator shall keep a clinical </a:t>
            </a:r>
            <a:r>
              <a:rPr lang="en-GB" sz="2400" b="1" dirty="0">
                <a:solidFill>
                  <a:srgbClr val="C00000"/>
                </a:solidFill>
              </a:rPr>
              <a:t>trial master file</a:t>
            </a:r>
            <a:r>
              <a:rPr lang="en-GB" sz="2400" dirty="0"/>
              <a:t>. The clinical trial master file shall at all times contain the </a:t>
            </a:r>
            <a:r>
              <a:rPr lang="en-GB" sz="2400" b="1" dirty="0">
                <a:solidFill>
                  <a:srgbClr val="C00000"/>
                </a:solidFill>
              </a:rPr>
              <a:t>essential documents </a:t>
            </a:r>
            <a:r>
              <a:rPr lang="en-GB" sz="2400" dirty="0"/>
              <a:t>relating to that clinical trial which allow verification of the conduct of a clinical trial and the quality of the data generated […]. It shall be readily available, and directly accessible upon request, to the Member States.</a:t>
            </a:r>
          </a:p>
          <a:p>
            <a:pPr marL="0" indent="0" algn="r">
              <a:buNone/>
            </a:pPr>
            <a:r>
              <a:rPr lang="en-GB" sz="2400" dirty="0"/>
              <a:t>[EU Regulation 536/2014]</a:t>
            </a:r>
          </a:p>
        </p:txBody>
      </p:sp>
      <p:sp>
        <p:nvSpPr>
          <p:cNvPr id="44035" name="Title 4"/>
          <p:cNvSpPr>
            <a:spLocks noGrp="1"/>
          </p:cNvSpPr>
          <p:nvPr>
            <p:ph type="title"/>
          </p:nvPr>
        </p:nvSpPr>
        <p:spPr bwMode="auto">
          <a:prstGeom prst="rect">
            <a:avLst/>
          </a:prstGeom>
          <a:noFill/>
          <a:ln>
            <a:miter lim="800000"/>
            <a:headEnd/>
            <a:tailEnd/>
          </a:ln>
        </p:spPr>
        <p:txBody>
          <a:bodyPr/>
          <a:lstStyle/>
          <a:p>
            <a:r>
              <a:rPr lang="en-GB" sz="2800" dirty="0"/>
              <a:t>What </a:t>
            </a:r>
            <a:r>
              <a:rPr lang="en-GB" sz="2800" i="1" dirty="0"/>
              <a:t>is</a:t>
            </a:r>
            <a:r>
              <a:rPr lang="en-GB" sz="2800" dirty="0"/>
              <a:t> the Trial Master File?</a:t>
            </a:r>
          </a:p>
        </p:txBody>
      </p:sp>
    </p:spTree>
    <p:extLst>
      <p:ext uri="{BB962C8B-B14F-4D97-AF65-F5344CB8AC3E}">
        <p14:creationId xmlns:p14="http://schemas.microsoft.com/office/powerpoint/2010/main" val="278111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Sub-artifacts</a:t>
            </a:r>
          </a:p>
        </p:txBody>
      </p:sp>
      <p:sp>
        <p:nvSpPr>
          <p:cNvPr id="3" name="Content Placeholder 2"/>
          <p:cNvSpPr>
            <a:spLocks noGrp="1"/>
          </p:cNvSpPr>
          <p:nvPr>
            <p:ph idx="1"/>
          </p:nvPr>
        </p:nvSpPr>
        <p:spPr/>
        <p:txBody>
          <a:bodyPr>
            <a:normAutofit/>
          </a:bodyPr>
          <a:lstStyle/>
          <a:p>
            <a:r>
              <a:rPr lang="en-GB" sz="1800" dirty="0"/>
              <a:t>When an artifact name does not explicitly refer to a single kind of record (e.g. Meeting Material), sub-artifacts provide a means to list all company-specific records that are expected for a given artifact.</a:t>
            </a:r>
          </a:p>
          <a:p>
            <a:r>
              <a:rPr lang="en-GB" sz="1800" dirty="0"/>
              <a:t>Only examples are provided in the model but expected to be overridden as part of adopting the Reference Model for a company.</a:t>
            </a:r>
          </a:p>
          <a:p>
            <a:r>
              <a:rPr lang="en-GB" sz="1800" dirty="0"/>
              <a:t>Current subgroup activity to refine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3290619"/>
            <a:ext cx="8203138" cy="2471724"/>
          </a:xfrm>
          <a:prstGeom prst="rect">
            <a:avLst/>
          </a:prstGeom>
        </p:spPr>
      </p:pic>
      <p:sp>
        <p:nvSpPr>
          <p:cNvPr id="6" name="Rounded Rectangle 5"/>
          <p:cNvSpPr/>
          <p:nvPr/>
        </p:nvSpPr>
        <p:spPr>
          <a:xfrm>
            <a:off x="7376160" y="3200400"/>
            <a:ext cx="2818522" cy="25603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lang="en-US" dirty="0"/>
          </a:p>
        </p:txBody>
      </p:sp>
    </p:spTree>
    <p:extLst>
      <p:ext uri="{BB962C8B-B14F-4D97-AF65-F5344CB8AC3E}">
        <p14:creationId xmlns:p14="http://schemas.microsoft.com/office/powerpoint/2010/main" val="37155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8077200" y="6356351"/>
            <a:ext cx="2133600" cy="365125"/>
          </a:xfrm>
          <a:prstGeom prst="rect">
            <a:avLst/>
          </a:prstGeom>
        </p:spPr>
        <p:txBody>
          <a:bodyPr/>
          <a:lstStyle/>
          <a:p>
            <a:fld id="{6B7C186F-A278-4A98-A102-E5BE12630868}" type="slidenum">
              <a:rPr lang="en-US" smtClean="0"/>
              <a:pPr/>
              <a:t>21</a:t>
            </a:fld>
            <a:endParaRPr lang="en-US"/>
          </a:p>
        </p:txBody>
      </p:sp>
      <p:sp>
        <p:nvSpPr>
          <p:cNvPr id="3" name="Title 2"/>
          <p:cNvSpPr>
            <a:spLocks noGrp="1"/>
          </p:cNvSpPr>
          <p:nvPr>
            <p:ph type="title"/>
          </p:nvPr>
        </p:nvSpPr>
        <p:spPr>
          <a:xfrm>
            <a:off x="911424" y="274638"/>
            <a:ext cx="7013376" cy="563562"/>
          </a:xfrm>
        </p:spPr>
        <p:txBody>
          <a:bodyPr>
            <a:noAutofit/>
          </a:bodyPr>
          <a:lstStyle/>
          <a:p>
            <a:r>
              <a:rPr lang="en-GB" dirty="0"/>
              <a:t>Paper TMF Application</a:t>
            </a:r>
          </a:p>
        </p:txBody>
      </p:sp>
      <p:pic>
        <p:nvPicPr>
          <p:cNvPr id="8" name="Picture 4"/>
          <p:cNvPicPr>
            <a:picLocks noChangeAspect="1" noChangeArrowheads="1"/>
          </p:cNvPicPr>
          <p:nvPr/>
        </p:nvPicPr>
        <p:blipFill rotWithShape="1">
          <a:blip r:embed="rId3" cstate="print"/>
          <a:srcRect r="44440"/>
          <a:stretch/>
        </p:blipFill>
        <p:spPr bwMode="auto">
          <a:xfrm>
            <a:off x="7661995" y="2685071"/>
            <a:ext cx="4530005" cy="2096133"/>
          </a:xfrm>
          <a:prstGeom prst="rect">
            <a:avLst/>
          </a:prstGeom>
          <a:noFill/>
          <a:ln w="9525">
            <a:noFill/>
            <a:miter lim="800000"/>
            <a:headEnd/>
            <a:tailEnd/>
          </a:ln>
          <a:effectLst/>
        </p:spPr>
      </p:pic>
      <p:cxnSp>
        <p:nvCxnSpPr>
          <p:cNvPr id="9" name="Elbow Connector 8"/>
          <p:cNvCxnSpPr/>
          <p:nvPr/>
        </p:nvCxnSpPr>
        <p:spPr>
          <a:xfrm>
            <a:off x="5791201" y="1981200"/>
            <a:ext cx="1870795" cy="1591816"/>
          </a:xfrm>
          <a:prstGeom prst="bentConnector3">
            <a:avLst>
              <a:gd name="adj1" fmla="val 50000"/>
            </a:avLst>
          </a:prstGeom>
          <a:ln>
            <a:solidFill>
              <a:srgbClr val="7030A0"/>
            </a:solidFill>
            <a:headEnd type="arrow"/>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199456" y="4923733"/>
            <a:ext cx="8534400" cy="707886"/>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b="1" dirty="0"/>
              <a:t>To create a paper TMF, split the Model out to 3 spreadsheets, filtering for trial, country and site on each</a:t>
            </a:r>
            <a:endParaRPr lang="en-US" sz="2000"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473" y="980729"/>
            <a:ext cx="39433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52127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Maintenance release e.g. v3.0.1</a:t>
            </a:r>
          </a:p>
          <a:p>
            <a:pPr lvl="1"/>
            <a:r>
              <a:rPr lang="en-GB" dirty="0"/>
              <a:t>e.g. minor typographic changes, clarification, sub-artifacts</a:t>
            </a:r>
          </a:p>
          <a:p>
            <a:r>
              <a:rPr lang="en-GB" dirty="0"/>
              <a:t>Minor release e.g. v3.1</a:t>
            </a:r>
          </a:p>
          <a:p>
            <a:pPr lvl="1"/>
            <a:r>
              <a:rPr lang="en-GB" dirty="0"/>
              <a:t>Substantial change in content but no compatibility issues e.g. additional optional column (milestones)</a:t>
            </a:r>
          </a:p>
          <a:p>
            <a:r>
              <a:rPr lang="en-GB" dirty="0"/>
              <a:t>Major release e.g. v4.0</a:t>
            </a:r>
          </a:p>
          <a:p>
            <a:pPr lvl="1"/>
            <a:r>
              <a:rPr lang="en-GB" dirty="0"/>
              <a:t>Change likely to have compatibility issues with prior version e.g. addition/removal of artifacts</a:t>
            </a:r>
          </a:p>
        </p:txBody>
      </p:sp>
      <p:sp>
        <p:nvSpPr>
          <p:cNvPr id="3" name="Title 2"/>
          <p:cNvSpPr>
            <a:spLocks noGrp="1"/>
          </p:cNvSpPr>
          <p:nvPr>
            <p:ph type="title"/>
          </p:nvPr>
        </p:nvSpPr>
        <p:spPr/>
        <p:txBody>
          <a:bodyPr/>
          <a:lstStyle/>
          <a:p>
            <a:r>
              <a:rPr lang="en-GB" dirty="0"/>
              <a:t>Version Control</a:t>
            </a:r>
          </a:p>
        </p:txBody>
      </p:sp>
      <p:sp>
        <p:nvSpPr>
          <p:cNvPr id="4" name="Slide Number Placeholder 7"/>
          <p:cNvSpPr>
            <a:spLocks noGrp="1"/>
          </p:cNvSpPr>
          <p:nvPr>
            <p:ph type="sldNum" sz="quarter" idx="12"/>
          </p:nvPr>
        </p:nvSpPr>
        <p:spPr>
          <a:xfrm>
            <a:off x="8713259" y="6407945"/>
            <a:ext cx="487680" cy="365125"/>
          </a:xfrm>
        </p:spPr>
        <p:txBody>
          <a:bodyPr/>
          <a:lstStyle/>
          <a:p>
            <a:pPr eaLnBrk="1" latinLnBrk="0" hangingPunct="1"/>
            <a:r>
              <a:rPr kumimoji="0" lang="en-US" dirty="0"/>
              <a:t>39</a:t>
            </a:r>
            <a:endParaRPr lang="en-US" dirty="0"/>
          </a:p>
        </p:txBody>
      </p:sp>
    </p:spTree>
    <p:extLst>
      <p:ext uri="{BB962C8B-B14F-4D97-AF65-F5344CB8AC3E}">
        <p14:creationId xmlns:p14="http://schemas.microsoft.com/office/powerpoint/2010/main" val="2596138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66018"/>
            <a:ext cx="10972800" cy="4525963"/>
          </a:xfrm>
        </p:spPr>
        <p:txBody>
          <a:bodyPr>
            <a:normAutofit/>
          </a:bodyPr>
          <a:lstStyle/>
          <a:p>
            <a:r>
              <a:rPr lang="en-GB" sz="2400" b="1" dirty="0"/>
              <a:t>Documentation Delivered</a:t>
            </a:r>
          </a:p>
          <a:p>
            <a:pPr lvl="1"/>
            <a:r>
              <a:rPr lang="en-GB" sz="2000" dirty="0"/>
              <a:t>TMF Reference Model Version 3.1.0 </a:t>
            </a:r>
          </a:p>
          <a:p>
            <a:pPr lvl="1"/>
            <a:r>
              <a:rPr lang="en-GB" sz="2000" dirty="0"/>
              <a:t>TMF Reference Model Version 3.1.0 Release Notes </a:t>
            </a:r>
          </a:p>
          <a:p>
            <a:pPr lvl="2"/>
            <a:r>
              <a:rPr lang="en-GB" sz="1600" dirty="0"/>
              <a:t>Released on 10-Sep-2018 for preview</a:t>
            </a:r>
          </a:p>
          <a:p>
            <a:pPr lvl="2"/>
            <a:r>
              <a:rPr lang="en-GB" sz="1800" dirty="0"/>
              <a:t>Effective as of 10-Oct-2018</a:t>
            </a:r>
          </a:p>
          <a:p>
            <a:pPr lvl="2"/>
            <a:r>
              <a:rPr lang="en-GB" sz="1800" dirty="0"/>
              <a:t>https://tmfrefmodel.com/resources/</a:t>
            </a:r>
          </a:p>
          <a:p>
            <a:r>
              <a:rPr lang="en-GB" sz="2400" b="1" dirty="0"/>
              <a:t>Change Requests ‘By the Numbers’</a:t>
            </a:r>
          </a:p>
          <a:p>
            <a:pPr lvl="1"/>
            <a:r>
              <a:rPr lang="en-US" dirty="0"/>
              <a:t>Total of 64 Change Requests Submitted since October 2015</a:t>
            </a:r>
          </a:p>
          <a:p>
            <a:pPr lvl="2"/>
            <a:r>
              <a:rPr lang="en-US" dirty="0"/>
              <a:t>23 Approved and included in release 3.1.0</a:t>
            </a:r>
          </a:p>
          <a:p>
            <a:pPr lvl="2"/>
            <a:r>
              <a:rPr lang="en-US" dirty="0"/>
              <a:t>18 Rejected</a:t>
            </a:r>
          </a:p>
          <a:p>
            <a:pPr lvl="2"/>
            <a:r>
              <a:rPr lang="en-US" dirty="0"/>
              <a:t>21 Deferred</a:t>
            </a:r>
          </a:p>
          <a:p>
            <a:pPr lvl="3"/>
            <a:r>
              <a:rPr lang="en-US" dirty="0"/>
              <a:t>Deferred to sub-teams, Steering Committee or next release</a:t>
            </a:r>
          </a:p>
          <a:p>
            <a:pPr marL="109728" indent="0">
              <a:buClrTx/>
              <a:buNone/>
            </a:pPr>
            <a:endParaRPr lang="en-GB" dirty="0"/>
          </a:p>
        </p:txBody>
      </p:sp>
      <p:sp>
        <p:nvSpPr>
          <p:cNvPr id="3" name="Title 2"/>
          <p:cNvSpPr>
            <a:spLocks noGrp="1"/>
          </p:cNvSpPr>
          <p:nvPr>
            <p:ph type="title"/>
          </p:nvPr>
        </p:nvSpPr>
        <p:spPr>
          <a:xfrm>
            <a:off x="609600" y="116632"/>
            <a:ext cx="10972800" cy="1143000"/>
          </a:xfrm>
        </p:spPr>
        <p:txBody>
          <a:bodyPr>
            <a:normAutofit/>
          </a:bodyPr>
          <a:lstStyle/>
          <a:p>
            <a:r>
              <a:rPr lang="en-GB" sz="3600" dirty="0"/>
              <a:t>TMF Reference Model 3.1.0</a:t>
            </a:r>
          </a:p>
        </p:txBody>
      </p:sp>
    </p:spTree>
    <p:extLst>
      <p:ext uri="{BB962C8B-B14F-4D97-AF65-F5344CB8AC3E}">
        <p14:creationId xmlns:p14="http://schemas.microsoft.com/office/powerpoint/2010/main" val="3964506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Added deliverables already approved</a:t>
            </a:r>
          </a:p>
          <a:p>
            <a:pPr lvl="1"/>
            <a:r>
              <a:rPr lang="en-GB" dirty="0"/>
              <a:t>Suggested dating conventions for each artifact (Feb 2017)</a:t>
            </a:r>
          </a:p>
          <a:p>
            <a:pPr lvl="1"/>
            <a:r>
              <a:rPr lang="en-GB" dirty="0"/>
              <a:t>Recommended milestones/events (Jan 2018)</a:t>
            </a:r>
          </a:p>
          <a:p>
            <a:pPr lvl="2"/>
            <a:r>
              <a:rPr lang="en-GB" dirty="0"/>
              <a:t>Also scheduled for assessment during 2019 to take account of industry feedback</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41712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Four minor changes to artifact name</a:t>
            </a:r>
          </a:p>
          <a:p>
            <a:pPr lvl="1"/>
            <a:r>
              <a:rPr lang="en-GB" dirty="0"/>
              <a:t>03.01.02 Regulatory Approval Notification…. </a:t>
            </a:r>
            <a:r>
              <a:rPr lang="en-GB" dirty="0">
                <a:solidFill>
                  <a:srgbClr val="FF0000"/>
                </a:solidFill>
              </a:rPr>
              <a:t>Regulatory Approval Decision</a:t>
            </a:r>
            <a:endParaRPr lang="en-GB" dirty="0"/>
          </a:p>
          <a:p>
            <a:pPr lvl="1"/>
            <a:r>
              <a:rPr lang="en-GB" dirty="0"/>
              <a:t>03.02.02 Import or Export License…. </a:t>
            </a:r>
            <a:r>
              <a:rPr lang="en-GB" dirty="0">
                <a:solidFill>
                  <a:srgbClr val="FF0000"/>
                </a:solidFill>
              </a:rPr>
              <a:t>Import or Export Documentation</a:t>
            </a:r>
          </a:p>
          <a:p>
            <a:pPr lvl="1"/>
            <a:r>
              <a:rPr lang="en-GB" dirty="0"/>
              <a:t>03.03.01 Notification to Regulatory Authority of Safety or Trial Information…. </a:t>
            </a:r>
            <a:r>
              <a:rPr lang="en-GB" dirty="0">
                <a:solidFill>
                  <a:srgbClr val="FF0000"/>
                </a:solidFill>
              </a:rPr>
              <a:t>Notification of Safety or Trial Information</a:t>
            </a:r>
          </a:p>
          <a:p>
            <a:pPr lvl="1"/>
            <a:r>
              <a:rPr lang="en-GB" dirty="0"/>
              <a:t>10.03.10 Data QC or QA Plan and Results…. </a:t>
            </a:r>
            <a:r>
              <a:rPr lang="en-GB" dirty="0">
                <a:solidFill>
                  <a:srgbClr val="FF0000"/>
                </a:solidFill>
              </a:rPr>
              <a:t>Data Review Documentation</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3033458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Eight minor changes to artifact definition/purpose</a:t>
            </a:r>
          </a:p>
          <a:p>
            <a:pPr lvl="1"/>
            <a:r>
              <a:rPr lang="en-GB" dirty="0"/>
              <a:t>01.05.04 Filenote</a:t>
            </a:r>
          </a:p>
          <a:p>
            <a:pPr lvl="1"/>
            <a:r>
              <a:rPr lang="en-GB" dirty="0"/>
              <a:t>02.01.01 Investigator’s Brochure</a:t>
            </a:r>
          </a:p>
          <a:p>
            <a:pPr lvl="1"/>
            <a:r>
              <a:rPr lang="en-GB" dirty="0"/>
              <a:t>03.01.01 Regulatory Submission</a:t>
            </a:r>
          </a:p>
          <a:p>
            <a:pPr lvl="1"/>
            <a:r>
              <a:rPr lang="en-GB" dirty="0"/>
              <a:t>03.03.01 Notification of Safety or Study Information</a:t>
            </a:r>
          </a:p>
          <a:p>
            <a:pPr lvl="1"/>
            <a:r>
              <a:rPr lang="en-GB" dirty="0"/>
              <a:t>06.01.06 IP Transfer Documentation</a:t>
            </a:r>
          </a:p>
          <a:p>
            <a:pPr lvl="1"/>
            <a:r>
              <a:rPr lang="en-GB" dirty="0"/>
              <a:t>08.02.05 Record of Retained Samples</a:t>
            </a:r>
          </a:p>
          <a:p>
            <a:pPr lvl="1"/>
            <a:r>
              <a:rPr lang="en-GB" dirty="0"/>
              <a:t>11.03.02 Analysis QC Documentation</a:t>
            </a:r>
          </a:p>
          <a:p>
            <a:pPr lvl="1"/>
            <a:r>
              <a:rPr lang="en-GB" dirty="0"/>
              <a:t>11.03.09 Final Analysis Datasets</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785496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Sub-artifacts added for three artifacts</a:t>
            </a:r>
          </a:p>
          <a:p>
            <a:pPr lvl="1"/>
            <a:r>
              <a:rPr lang="en-GB" dirty="0"/>
              <a:t>10.03.09 Dictionary Coding</a:t>
            </a:r>
          </a:p>
          <a:p>
            <a:pPr lvl="1"/>
            <a:r>
              <a:rPr lang="en-GB" dirty="0"/>
              <a:t>10.03.10 Data QC or QA Plan and Results</a:t>
            </a:r>
          </a:p>
          <a:p>
            <a:pPr lvl="1"/>
            <a:r>
              <a:rPr lang="en-GB" dirty="0"/>
              <a:t>02.03.01 Clinical Study Report</a:t>
            </a:r>
          </a:p>
          <a:p>
            <a:pPr lvl="1"/>
            <a:endParaRPr lang="en-GB" dirty="0"/>
          </a:p>
          <a:p>
            <a:r>
              <a:rPr lang="en-GB" dirty="0"/>
              <a:t>Further sub-artifacts currently under development by sub-artifact team…. for release in 2019</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299212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Two artifacts with revised ICH codes</a:t>
            </a:r>
          </a:p>
          <a:p>
            <a:pPr lvl="1"/>
            <a:r>
              <a:rPr lang="en-GB" dirty="0"/>
              <a:t>To correct a typographical error</a:t>
            </a:r>
          </a:p>
          <a:p>
            <a:pPr lvl="1"/>
            <a:r>
              <a:rPr lang="en-GB" dirty="0"/>
              <a:t>02.01.02 Protocol</a:t>
            </a:r>
          </a:p>
          <a:p>
            <a:pPr lvl="1"/>
            <a:r>
              <a:rPr lang="en-GB" dirty="0"/>
              <a:t>02.01.04 Protocol Amendment</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3667759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Three artifacts with additional filing level</a:t>
            </a:r>
          </a:p>
          <a:p>
            <a:pPr lvl="1"/>
            <a:r>
              <a:rPr lang="en-GB" dirty="0"/>
              <a:t>Added study-level:</a:t>
            </a:r>
          </a:p>
          <a:p>
            <a:pPr lvl="2"/>
            <a:r>
              <a:rPr lang="en-GB" sz="2300" dirty="0"/>
              <a:t>03.01.01 Regulatory Submission</a:t>
            </a:r>
          </a:p>
          <a:p>
            <a:pPr lvl="2"/>
            <a:r>
              <a:rPr lang="en-GB" sz="2300" dirty="0"/>
              <a:t>03.01.02 Regulatory Approval Notification</a:t>
            </a:r>
          </a:p>
          <a:p>
            <a:pPr lvl="1"/>
            <a:r>
              <a:rPr lang="en-GB" dirty="0"/>
              <a:t>Added site level:</a:t>
            </a:r>
          </a:p>
          <a:p>
            <a:pPr lvl="2"/>
            <a:r>
              <a:rPr lang="en-GB" sz="2300" dirty="0"/>
              <a:t>06.03.02 IP Unblinding Plan</a:t>
            </a:r>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245189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a:xfrm>
            <a:off x="609600" y="1295401"/>
            <a:ext cx="10382944" cy="4525963"/>
          </a:xfrm>
        </p:spPr>
        <p:txBody>
          <a:bodyPr/>
          <a:lstStyle/>
          <a:p>
            <a:pPr marL="0" indent="0">
              <a:buNone/>
            </a:pPr>
            <a:r>
              <a:rPr lang="en-GB" sz="2800" dirty="0"/>
              <a:t>Essential documents are those documents that individually and collectively </a:t>
            </a:r>
            <a:r>
              <a:rPr lang="en-GB" sz="2800" b="1" dirty="0">
                <a:solidFill>
                  <a:srgbClr val="C00000"/>
                </a:solidFill>
              </a:rPr>
              <a:t>permit evaluation of the conduct of a trial </a:t>
            </a:r>
            <a:r>
              <a:rPr lang="en-GB" sz="2800" dirty="0"/>
              <a:t>and the </a:t>
            </a:r>
            <a:r>
              <a:rPr lang="en-GB" sz="2800" b="1" dirty="0">
                <a:solidFill>
                  <a:srgbClr val="C00000"/>
                </a:solidFill>
              </a:rPr>
              <a:t>quality of the data </a:t>
            </a:r>
            <a:r>
              <a:rPr lang="en-GB" sz="2800" dirty="0"/>
              <a:t>produced. These documents serve to demonstrate the </a:t>
            </a:r>
            <a:r>
              <a:rPr lang="en-GB" sz="2800" b="1" dirty="0">
                <a:solidFill>
                  <a:srgbClr val="C00000"/>
                </a:solidFill>
              </a:rPr>
              <a:t>compliance</a:t>
            </a:r>
            <a:r>
              <a:rPr lang="en-GB" sz="2800" dirty="0"/>
              <a:t> of the investigator, sponsor, and monitor with the standards of GCP and with </a:t>
            </a:r>
            <a:r>
              <a:rPr lang="en-GB" sz="2800" b="1" dirty="0">
                <a:solidFill>
                  <a:srgbClr val="C00000"/>
                </a:solidFill>
              </a:rPr>
              <a:t>all applicable regulatory requirements</a:t>
            </a:r>
            <a:r>
              <a:rPr lang="en-GB" sz="2800" dirty="0"/>
              <a:t>.</a:t>
            </a:r>
          </a:p>
          <a:p>
            <a:pPr marL="0" indent="0" algn="r">
              <a:buNone/>
            </a:pPr>
            <a:r>
              <a:rPr lang="en-GB" sz="2400" dirty="0"/>
              <a:t>[ICH GCP, Section 8.1]</a:t>
            </a:r>
          </a:p>
        </p:txBody>
      </p:sp>
      <p:sp>
        <p:nvSpPr>
          <p:cNvPr id="46083" name="Title 2"/>
          <p:cNvSpPr>
            <a:spLocks noGrp="1"/>
          </p:cNvSpPr>
          <p:nvPr>
            <p:ph type="title"/>
          </p:nvPr>
        </p:nvSpPr>
        <p:spPr bwMode="auto">
          <a:prstGeom prst="rect">
            <a:avLst/>
          </a:prstGeom>
          <a:noFill/>
          <a:ln>
            <a:miter lim="800000"/>
            <a:headEnd/>
            <a:tailEnd/>
          </a:ln>
        </p:spPr>
        <p:txBody>
          <a:bodyPr/>
          <a:lstStyle/>
          <a:p>
            <a:r>
              <a:rPr lang="en-GB" sz="2800" dirty="0"/>
              <a:t>What are “Essential Documents”?</a:t>
            </a:r>
          </a:p>
        </p:txBody>
      </p:sp>
    </p:spTree>
    <p:extLst>
      <p:ext uri="{BB962C8B-B14F-4D97-AF65-F5344CB8AC3E}">
        <p14:creationId xmlns:p14="http://schemas.microsoft.com/office/powerpoint/2010/main" val="246952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723C78-4234-4B84-A640-2EEF84E66BB1}"/>
              </a:ext>
            </a:extLst>
          </p:cNvPr>
          <p:cNvSpPr>
            <a:spLocks noGrp="1"/>
          </p:cNvSpPr>
          <p:nvPr>
            <p:ph idx="1"/>
          </p:nvPr>
        </p:nvSpPr>
        <p:spPr/>
        <p:txBody>
          <a:bodyPr/>
          <a:lstStyle/>
          <a:p>
            <a:r>
              <a:rPr lang="en-GB" dirty="0"/>
              <a:t>Two artifacts with additional alternate names</a:t>
            </a:r>
          </a:p>
          <a:p>
            <a:pPr lvl="1"/>
            <a:r>
              <a:rPr lang="en-GB" dirty="0"/>
              <a:t>To correct a typographical error</a:t>
            </a:r>
          </a:p>
          <a:p>
            <a:pPr lvl="1"/>
            <a:r>
              <a:rPr lang="en-GB" dirty="0"/>
              <a:t>03.01.02 Regulatory Authority Decision</a:t>
            </a:r>
          </a:p>
          <a:p>
            <a:pPr lvl="1"/>
            <a:r>
              <a:rPr lang="fr-FR" dirty="0"/>
              <a:t>03.02.02 Import or Export Documentation</a:t>
            </a:r>
            <a:endParaRPr lang="en-GB" dirty="0"/>
          </a:p>
        </p:txBody>
      </p:sp>
      <p:sp>
        <p:nvSpPr>
          <p:cNvPr id="3" name="Title 2">
            <a:extLst>
              <a:ext uri="{FF2B5EF4-FFF2-40B4-BE49-F238E27FC236}">
                <a16:creationId xmlns:a16="http://schemas.microsoft.com/office/drawing/2014/main" id="{11BDA858-E1D0-4BC0-A87B-60FA5A66382B}"/>
              </a:ext>
            </a:extLst>
          </p:cNvPr>
          <p:cNvSpPr>
            <a:spLocks noGrp="1"/>
          </p:cNvSpPr>
          <p:nvPr>
            <p:ph type="title"/>
          </p:nvPr>
        </p:nvSpPr>
        <p:spPr/>
        <p:txBody>
          <a:bodyPr/>
          <a:lstStyle/>
          <a:p>
            <a:r>
              <a:rPr lang="en-GB" sz="4400" dirty="0"/>
              <a:t>TMF Reference Model 3.1.0</a:t>
            </a:r>
            <a:endParaRPr lang="en-GB" dirty="0"/>
          </a:p>
        </p:txBody>
      </p:sp>
    </p:spTree>
    <p:extLst>
      <p:ext uri="{BB962C8B-B14F-4D97-AF65-F5344CB8AC3E}">
        <p14:creationId xmlns:p14="http://schemas.microsoft.com/office/powerpoint/2010/main" val="3328328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66018"/>
            <a:ext cx="10972800" cy="4525963"/>
          </a:xfrm>
        </p:spPr>
        <p:txBody>
          <a:bodyPr>
            <a:normAutofit/>
          </a:bodyPr>
          <a:lstStyle/>
          <a:p>
            <a:r>
              <a:rPr lang="en-US" sz="2800" dirty="0"/>
              <a:t>If you have any feedback on the TMF Reference Model, including comments on existing artifacts, milestones, suggestions for additional artifacts or general comments about the TMF Reference Model, please use the link below to submit your feedback:</a:t>
            </a:r>
          </a:p>
          <a:p>
            <a:pPr marL="109728" indent="0">
              <a:buNone/>
            </a:pPr>
            <a:endParaRPr lang="en-GB" sz="2400" dirty="0"/>
          </a:p>
          <a:p>
            <a:pPr marL="393192" lvl="1" indent="0">
              <a:buNone/>
            </a:pPr>
            <a:r>
              <a:rPr lang="en-GB" sz="2100" dirty="0"/>
              <a:t>           </a:t>
            </a:r>
          </a:p>
          <a:p>
            <a:pPr marL="393192" lvl="1" indent="0">
              <a:buNone/>
            </a:pPr>
            <a:r>
              <a:rPr lang="en-GB" sz="2400" dirty="0"/>
              <a:t>                            </a:t>
            </a:r>
            <a:r>
              <a:rPr lang="en-GB" sz="2800" b="1" dirty="0">
                <a:solidFill>
                  <a:schemeClr val="accent3"/>
                </a:solidFill>
              </a:rPr>
              <a:t>https://tmfrefmodel.com/feedback/</a:t>
            </a:r>
            <a:endParaRPr lang="en-GB" sz="3200" b="1" dirty="0">
              <a:solidFill>
                <a:schemeClr val="accent3"/>
              </a:solidFill>
            </a:endParaRPr>
          </a:p>
          <a:p>
            <a:pPr marL="630936" lvl="2" indent="0">
              <a:buClrTx/>
              <a:buNone/>
            </a:pPr>
            <a:endParaRPr lang="en-GB" dirty="0"/>
          </a:p>
        </p:txBody>
      </p:sp>
      <p:sp>
        <p:nvSpPr>
          <p:cNvPr id="3" name="Title 2"/>
          <p:cNvSpPr>
            <a:spLocks noGrp="1"/>
          </p:cNvSpPr>
          <p:nvPr>
            <p:ph type="title"/>
          </p:nvPr>
        </p:nvSpPr>
        <p:spPr>
          <a:xfrm>
            <a:off x="609600" y="116632"/>
            <a:ext cx="10972800" cy="1143000"/>
          </a:xfrm>
        </p:spPr>
        <p:txBody>
          <a:bodyPr>
            <a:normAutofit/>
          </a:bodyPr>
          <a:lstStyle/>
          <a:p>
            <a:r>
              <a:rPr lang="en-GB" sz="3600" dirty="0"/>
              <a:t>Feedback and Change Requests</a:t>
            </a:r>
          </a:p>
        </p:txBody>
      </p:sp>
    </p:spTree>
    <p:extLst>
      <p:ext uri="{BB962C8B-B14F-4D97-AF65-F5344CB8AC3E}">
        <p14:creationId xmlns:p14="http://schemas.microsoft.com/office/powerpoint/2010/main" val="1343739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33016E-7FD1-4785-9565-F4ECEC21A095}"/>
              </a:ext>
            </a:extLst>
          </p:cNvPr>
          <p:cNvSpPr>
            <a:spLocks noGrp="1"/>
          </p:cNvSpPr>
          <p:nvPr>
            <p:ph type="title"/>
          </p:nvPr>
        </p:nvSpPr>
        <p:spPr/>
        <p:txBody>
          <a:bodyPr/>
          <a:lstStyle/>
          <a:p>
            <a:r>
              <a:rPr lang="en-GB" dirty="0"/>
              <a:t>Feedback and Change Requests</a:t>
            </a:r>
          </a:p>
        </p:txBody>
      </p:sp>
      <p:pic>
        <p:nvPicPr>
          <p:cNvPr id="4" name="Picture 3">
            <a:extLst>
              <a:ext uri="{FF2B5EF4-FFF2-40B4-BE49-F238E27FC236}">
                <a16:creationId xmlns:a16="http://schemas.microsoft.com/office/drawing/2014/main" id="{7A563462-DCF7-43A3-AA72-4C68D7FD5B96}"/>
              </a:ext>
            </a:extLst>
          </p:cNvPr>
          <p:cNvPicPr>
            <a:picLocks noChangeAspect="1"/>
          </p:cNvPicPr>
          <p:nvPr/>
        </p:nvPicPr>
        <p:blipFill rotWithShape="1">
          <a:blip r:embed="rId2"/>
          <a:srcRect l="22046" t="37962" r="45000" b="17414"/>
          <a:stretch/>
        </p:blipFill>
        <p:spPr>
          <a:xfrm>
            <a:off x="623392" y="1196752"/>
            <a:ext cx="5749246" cy="4176464"/>
          </a:xfrm>
          <a:prstGeom prst="rect">
            <a:avLst/>
          </a:prstGeom>
        </p:spPr>
      </p:pic>
      <p:sp>
        <p:nvSpPr>
          <p:cNvPr id="5" name="TextBox 4">
            <a:extLst>
              <a:ext uri="{FF2B5EF4-FFF2-40B4-BE49-F238E27FC236}">
                <a16:creationId xmlns:a16="http://schemas.microsoft.com/office/drawing/2014/main" id="{B054C426-75DB-48ED-93FD-770738B4F3B7}"/>
              </a:ext>
            </a:extLst>
          </p:cNvPr>
          <p:cNvSpPr txBox="1"/>
          <p:nvPr/>
        </p:nvSpPr>
        <p:spPr>
          <a:xfrm>
            <a:off x="6816080" y="1412776"/>
            <a:ext cx="5112568" cy="4154984"/>
          </a:xfrm>
          <a:prstGeom prst="rect">
            <a:avLst/>
          </a:prstGeom>
          <a:noFill/>
        </p:spPr>
        <p:txBody>
          <a:bodyPr wrap="square" rtlCol="0">
            <a:spAutoFit/>
          </a:bodyPr>
          <a:lstStyle/>
          <a:p>
            <a:r>
              <a:rPr lang="en-GB" sz="2400" dirty="0"/>
              <a:t>Use online form for:</a:t>
            </a:r>
          </a:p>
          <a:p>
            <a:pPr marL="342900" indent="-342900">
              <a:buFont typeface="Arial" panose="020B0604020202020204" pitchFamily="34" charset="0"/>
              <a:buChar char="•"/>
            </a:pPr>
            <a:r>
              <a:rPr lang="en-GB" sz="2000" dirty="0"/>
              <a:t>Making a suggestion for a general enhancement to the Reference Model</a:t>
            </a:r>
          </a:p>
          <a:p>
            <a:pPr marL="342900" indent="-342900">
              <a:buFont typeface="Arial" panose="020B0604020202020204" pitchFamily="34" charset="0"/>
              <a:buChar char="•"/>
            </a:pPr>
            <a:r>
              <a:rPr lang="en-GB" sz="2000" dirty="0"/>
              <a:t>Suggesting a change to any metadata for an existing artifact</a:t>
            </a:r>
          </a:p>
          <a:p>
            <a:pPr marL="342900" indent="-342900">
              <a:buFont typeface="Arial" panose="020B0604020202020204" pitchFamily="34" charset="0"/>
              <a:buChar char="•"/>
            </a:pPr>
            <a:r>
              <a:rPr lang="en-GB" sz="2000" dirty="0"/>
              <a:t>Suggesting a new artifact</a:t>
            </a:r>
          </a:p>
          <a:p>
            <a:endParaRPr lang="en-GB" sz="2000" dirty="0"/>
          </a:p>
          <a:p>
            <a:r>
              <a:rPr lang="en-GB" sz="2000" dirty="0"/>
              <a:t>Select the appropriate option and only make ONE suggestion per form submitted please.</a:t>
            </a:r>
          </a:p>
          <a:p>
            <a:endParaRPr lang="en-GB" sz="2000" dirty="0"/>
          </a:p>
          <a:p>
            <a:r>
              <a:rPr lang="en-GB" sz="2000" dirty="0"/>
              <a:t>Do not send general queries using this form.</a:t>
            </a:r>
          </a:p>
        </p:txBody>
      </p:sp>
    </p:spTree>
    <p:extLst>
      <p:ext uri="{BB962C8B-B14F-4D97-AF65-F5344CB8AC3E}">
        <p14:creationId xmlns:p14="http://schemas.microsoft.com/office/powerpoint/2010/main" val="48314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F0423-520F-4104-B7D7-70E65FB1643B}"/>
              </a:ext>
            </a:extLst>
          </p:cNvPr>
          <p:cNvSpPr>
            <a:spLocks noGrp="1"/>
          </p:cNvSpPr>
          <p:nvPr>
            <p:ph idx="1"/>
          </p:nvPr>
        </p:nvSpPr>
        <p:spPr>
          <a:xfrm>
            <a:off x="839416" y="2679901"/>
            <a:ext cx="9746940" cy="2885395"/>
          </a:xfrm>
        </p:spPr>
        <p:txBody>
          <a:bodyPr/>
          <a:lstStyle/>
          <a:p>
            <a:r>
              <a:rPr lang="en-US" dirty="0"/>
              <a:t>Have a passion for the TMF?  Are you an expert in a particular area?  We are always looking for new members to join the zone teams!</a:t>
            </a:r>
          </a:p>
          <a:p>
            <a:endParaRPr lang="en-US" dirty="0"/>
          </a:p>
          <a:p>
            <a:r>
              <a:rPr lang="en-US" dirty="0"/>
              <a:t>Follow the instructions on the </a:t>
            </a:r>
            <a:r>
              <a:rPr lang="en-US" dirty="0">
                <a:hlinkClick r:id="rId2"/>
              </a:rPr>
              <a:t>Join</a:t>
            </a:r>
            <a:r>
              <a:rPr lang="en-US" dirty="0"/>
              <a:t> page or contact any member of the CCB team</a:t>
            </a:r>
          </a:p>
          <a:p>
            <a:pPr lvl="1"/>
            <a:endParaRPr lang="en-US" dirty="0"/>
          </a:p>
        </p:txBody>
      </p:sp>
      <p:sp>
        <p:nvSpPr>
          <p:cNvPr id="3" name="Title 2">
            <a:extLst>
              <a:ext uri="{FF2B5EF4-FFF2-40B4-BE49-F238E27FC236}">
                <a16:creationId xmlns:a16="http://schemas.microsoft.com/office/drawing/2014/main" id="{24A5E915-9CCC-4B01-BE19-01C1D736684D}"/>
              </a:ext>
            </a:extLst>
          </p:cNvPr>
          <p:cNvSpPr>
            <a:spLocks noGrp="1"/>
          </p:cNvSpPr>
          <p:nvPr>
            <p:ph type="title"/>
          </p:nvPr>
        </p:nvSpPr>
        <p:spPr/>
        <p:txBody>
          <a:bodyPr/>
          <a:lstStyle/>
          <a:p>
            <a:r>
              <a:rPr lang="en-US" dirty="0"/>
              <a:t>Get Involved!</a:t>
            </a:r>
          </a:p>
        </p:txBody>
      </p:sp>
      <p:pic>
        <p:nvPicPr>
          <p:cNvPr id="4" name="Picture 3">
            <a:extLst>
              <a:ext uri="{FF2B5EF4-FFF2-40B4-BE49-F238E27FC236}">
                <a16:creationId xmlns:a16="http://schemas.microsoft.com/office/drawing/2014/main" id="{4C252025-15C2-42B4-B141-3AE5E95BDF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633" y="188640"/>
            <a:ext cx="5391441" cy="2250366"/>
          </a:xfrm>
          <a:prstGeom prst="rect">
            <a:avLst/>
          </a:prstGeom>
        </p:spPr>
      </p:pic>
      <p:sp>
        <p:nvSpPr>
          <p:cNvPr id="5" name="Oval 4">
            <a:extLst>
              <a:ext uri="{FF2B5EF4-FFF2-40B4-BE49-F238E27FC236}">
                <a16:creationId xmlns:a16="http://schemas.microsoft.com/office/drawing/2014/main" id="{5A17FC8A-4210-42B6-A97E-D5EE3E6F9ED3}"/>
              </a:ext>
            </a:extLst>
          </p:cNvPr>
          <p:cNvSpPr/>
          <p:nvPr/>
        </p:nvSpPr>
        <p:spPr>
          <a:xfrm>
            <a:off x="8688288" y="1424002"/>
            <a:ext cx="3096344" cy="1143000"/>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1349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3F74-2F6F-441B-BDF9-0E983ED016BE}"/>
              </a:ext>
            </a:extLst>
          </p:cNvPr>
          <p:cNvSpPr>
            <a:spLocks noGrp="1"/>
          </p:cNvSpPr>
          <p:nvPr>
            <p:ph type="title"/>
          </p:nvPr>
        </p:nvSpPr>
        <p:spPr/>
        <p:txBody>
          <a:bodyPr>
            <a:normAutofit/>
          </a:bodyPr>
          <a:lstStyle/>
          <a:p>
            <a:r>
              <a:rPr lang="en-GB" dirty="0"/>
              <a:t>TMF RM Version 3.1.0</a:t>
            </a:r>
          </a:p>
        </p:txBody>
      </p:sp>
      <p:sp>
        <p:nvSpPr>
          <p:cNvPr id="3" name="Content Placeholder 2">
            <a:extLst>
              <a:ext uri="{FF2B5EF4-FFF2-40B4-BE49-F238E27FC236}">
                <a16:creationId xmlns:a16="http://schemas.microsoft.com/office/drawing/2014/main" id="{334CBB5F-BB79-428B-8296-6264EF9BA560}"/>
              </a:ext>
            </a:extLst>
          </p:cNvPr>
          <p:cNvSpPr>
            <a:spLocks noGrp="1"/>
          </p:cNvSpPr>
          <p:nvPr>
            <p:ph idx="1"/>
          </p:nvPr>
        </p:nvSpPr>
        <p:spPr>
          <a:xfrm>
            <a:off x="228600" y="1772816"/>
            <a:ext cx="11734800" cy="4617385"/>
          </a:xfrm>
        </p:spPr>
        <p:txBody>
          <a:bodyPr/>
          <a:lstStyle/>
          <a:p>
            <a:pPr marL="457200" indent="-457200">
              <a:buFont typeface="Arial" panose="020B0604020202020204" pitchFamily="34" charset="0"/>
              <a:buChar char="•"/>
            </a:pPr>
            <a:r>
              <a:rPr lang="en-GB" dirty="0"/>
              <a:t>Release notes give all details to assess impact</a:t>
            </a:r>
          </a:p>
          <a:p>
            <a:pPr marL="457200" indent="-457200">
              <a:buFont typeface="Arial" panose="020B0604020202020204" pitchFamily="34" charset="0"/>
              <a:buChar char="•"/>
            </a:pPr>
            <a:r>
              <a:rPr lang="en-GB" dirty="0"/>
              <a:t>Minor release so minimal impact on overall structure</a:t>
            </a:r>
          </a:p>
          <a:p>
            <a:pPr marL="457200" indent="-457200">
              <a:buFont typeface="Arial" panose="020B0604020202020204" pitchFamily="34" charset="0"/>
              <a:buChar char="•"/>
            </a:pPr>
            <a:r>
              <a:rPr lang="en-GB" dirty="0" err="1"/>
              <a:t>Artifact</a:t>
            </a:r>
            <a:r>
              <a:rPr lang="en-GB" dirty="0"/>
              <a:t> names may change BUT the </a:t>
            </a:r>
            <a:r>
              <a:rPr lang="en-GB" dirty="0" err="1"/>
              <a:t>artifact</a:t>
            </a:r>
            <a:r>
              <a:rPr lang="en-GB" dirty="0"/>
              <a:t> numbers do not change</a:t>
            </a:r>
          </a:p>
          <a:p>
            <a:pPr marL="457200" indent="-457200">
              <a:buFont typeface="Arial" panose="020B0604020202020204" pitchFamily="34" charset="0"/>
              <a:buChar char="•"/>
            </a:pPr>
            <a:r>
              <a:rPr lang="en-GB" dirty="0"/>
              <a:t>Includes process aspects such as milestones and dating conventions – very customised by Sponsors / CROs</a:t>
            </a:r>
          </a:p>
        </p:txBody>
      </p:sp>
      <p:sp>
        <p:nvSpPr>
          <p:cNvPr id="4" name="Text Placeholder 3">
            <a:extLst>
              <a:ext uri="{FF2B5EF4-FFF2-40B4-BE49-F238E27FC236}">
                <a16:creationId xmlns:a16="http://schemas.microsoft.com/office/drawing/2014/main" id="{3322BB34-8381-44C8-8E2C-F4EFEC6CC913}"/>
              </a:ext>
            </a:extLst>
          </p:cNvPr>
          <p:cNvSpPr>
            <a:spLocks noGrp="1"/>
          </p:cNvSpPr>
          <p:nvPr>
            <p:ph type="body" sz="quarter" idx="13"/>
          </p:nvPr>
        </p:nvSpPr>
        <p:spPr>
          <a:xfrm>
            <a:off x="695400" y="1052736"/>
            <a:ext cx="11734800" cy="594360"/>
          </a:xfrm>
        </p:spPr>
        <p:txBody>
          <a:bodyPr/>
          <a:lstStyle/>
          <a:p>
            <a:r>
              <a:rPr lang="en-GB" dirty="0"/>
              <a:t>What is the Impact?</a:t>
            </a:r>
          </a:p>
        </p:txBody>
      </p:sp>
    </p:spTree>
    <p:extLst>
      <p:ext uri="{BB962C8B-B14F-4D97-AF65-F5344CB8AC3E}">
        <p14:creationId xmlns:p14="http://schemas.microsoft.com/office/powerpoint/2010/main" val="1820296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094957-DA1C-46EE-B4ED-518BCB3DF691}"/>
              </a:ext>
            </a:extLst>
          </p:cNvPr>
          <p:cNvSpPr>
            <a:spLocks noGrp="1"/>
          </p:cNvSpPr>
          <p:nvPr>
            <p:ph idx="1"/>
          </p:nvPr>
        </p:nvSpPr>
        <p:spPr/>
        <p:txBody>
          <a:bodyPr/>
          <a:lstStyle/>
          <a:p>
            <a:r>
              <a:rPr lang="en-US" dirty="0"/>
              <a:t>Minor/Maintenance release anticipated in 1Q 2019</a:t>
            </a:r>
          </a:p>
          <a:p>
            <a:r>
              <a:rPr lang="en-US" dirty="0"/>
              <a:t>Major release anticipated later in 2019 to incorporate deliverables from the following sub-teams:</a:t>
            </a:r>
          </a:p>
          <a:p>
            <a:pPr lvl="1"/>
            <a:r>
              <a:rPr lang="en-US" dirty="0"/>
              <a:t>Sub-artifact</a:t>
            </a:r>
          </a:p>
          <a:p>
            <a:pPr lvl="1"/>
            <a:r>
              <a:rPr lang="en-US" dirty="0"/>
              <a:t>Observational and Device</a:t>
            </a:r>
          </a:p>
          <a:p>
            <a:pPr lvl="1"/>
            <a:endParaRPr lang="en-US" dirty="0"/>
          </a:p>
        </p:txBody>
      </p:sp>
      <p:sp>
        <p:nvSpPr>
          <p:cNvPr id="3" name="Title 2">
            <a:extLst>
              <a:ext uri="{FF2B5EF4-FFF2-40B4-BE49-F238E27FC236}">
                <a16:creationId xmlns:a16="http://schemas.microsoft.com/office/drawing/2014/main" id="{2F1FF52E-71D0-4916-9A6C-60F74A5AA945}"/>
              </a:ext>
            </a:extLst>
          </p:cNvPr>
          <p:cNvSpPr>
            <a:spLocks noGrp="1"/>
          </p:cNvSpPr>
          <p:nvPr>
            <p:ph type="title"/>
          </p:nvPr>
        </p:nvSpPr>
        <p:spPr/>
        <p:txBody>
          <a:bodyPr/>
          <a:lstStyle/>
          <a:p>
            <a:r>
              <a:rPr lang="en-US" dirty="0"/>
              <a:t>Future Releases</a:t>
            </a:r>
          </a:p>
        </p:txBody>
      </p:sp>
    </p:spTree>
    <p:extLst>
      <p:ext uri="{BB962C8B-B14F-4D97-AF65-F5344CB8AC3E}">
        <p14:creationId xmlns:p14="http://schemas.microsoft.com/office/powerpoint/2010/main" val="230362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799856" y="260648"/>
            <a:ext cx="7392144" cy="6480719"/>
          </a:xfrm>
          <a:prstGeom prst="rect">
            <a:avLst/>
          </a:prstGeom>
        </p:spPr>
      </p:pic>
      <p:sp>
        <p:nvSpPr>
          <p:cNvPr id="7" name="Title 2"/>
          <p:cNvSpPr>
            <a:spLocks noGrp="1"/>
          </p:cNvSpPr>
          <p:nvPr>
            <p:ph type="title"/>
          </p:nvPr>
        </p:nvSpPr>
        <p:spPr>
          <a:xfrm>
            <a:off x="479376" y="404664"/>
            <a:ext cx="3240360" cy="1143000"/>
          </a:xfrm>
        </p:spPr>
        <p:txBody>
          <a:bodyPr>
            <a:normAutofit fontScale="90000"/>
          </a:bodyPr>
          <a:lstStyle/>
          <a:p>
            <a:r>
              <a:rPr lang="en-US" sz="4400" dirty="0"/>
              <a:t>Deliverables to Date</a:t>
            </a:r>
          </a:p>
        </p:txBody>
      </p:sp>
      <p:sp>
        <p:nvSpPr>
          <p:cNvPr id="4" name="Slide Number Placeholder 2"/>
          <p:cNvSpPr>
            <a:spLocks noGrp="1"/>
          </p:cNvSpPr>
          <p:nvPr>
            <p:ph type="sldNum" sz="quarter" idx="12"/>
          </p:nvPr>
        </p:nvSpPr>
        <p:spPr>
          <a:xfrm>
            <a:off x="11280576" y="6237312"/>
            <a:ext cx="487680" cy="365125"/>
          </a:xfrm>
        </p:spPr>
        <p:txBody>
          <a:bodyPr/>
          <a:lstStyle/>
          <a:p>
            <a:pPr eaLnBrk="1" latinLnBrk="0" hangingPunct="1"/>
            <a:r>
              <a:rPr kumimoji="0" lang="en-US" dirty="0"/>
              <a:t>40</a:t>
            </a:r>
          </a:p>
        </p:txBody>
      </p:sp>
    </p:spTree>
    <p:extLst>
      <p:ext uri="{BB962C8B-B14F-4D97-AF65-F5344CB8AC3E}">
        <p14:creationId xmlns:p14="http://schemas.microsoft.com/office/powerpoint/2010/main" val="3278339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Ongoing Subgroup Activities</a:t>
            </a:r>
          </a:p>
        </p:txBody>
      </p:sp>
      <p:graphicFrame>
        <p:nvGraphicFramePr>
          <p:cNvPr id="5" name="Table 4"/>
          <p:cNvGraphicFramePr>
            <a:graphicFrameLocks noGrp="1"/>
          </p:cNvGraphicFramePr>
          <p:nvPr>
            <p:extLst/>
          </p:nvPr>
        </p:nvGraphicFramePr>
        <p:xfrm>
          <a:off x="695400" y="1556790"/>
          <a:ext cx="9793088" cy="3312371"/>
        </p:xfrm>
        <a:graphic>
          <a:graphicData uri="http://schemas.openxmlformats.org/drawingml/2006/table">
            <a:tbl>
              <a:tblPr>
                <a:tableStyleId>{FABFCF23-3B69-468F-B69F-88F6DE6A72F2}</a:tableStyleId>
              </a:tblPr>
              <a:tblGrid>
                <a:gridCol w="3384376">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56153">
                <a:tc>
                  <a:txBody>
                    <a:bodyPr/>
                    <a:lstStyle/>
                    <a:p>
                      <a:pPr algn="l" fontAlgn="b"/>
                      <a:r>
                        <a:rPr lang="en-GB" sz="2000" u="none" strike="noStrike" dirty="0">
                          <a:effectLst/>
                        </a:rPr>
                        <a:t>Group</a:t>
                      </a:r>
                      <a:endParaRPr lang="en-GB" sz="2000" b="1" i="0" u="none" strike="noStrike" dirty="0">
                        <a:solidFill>
                          <a:srgbClr val="000000"/>
                        </a:solidFill>
                        <a:effectLst/>
                        <a:latin typeface="Calibri" panose="020F0502020204030204" pitchFamily="34" charset="0"/>
                      </a:endParaRPr>
                    </a:p>
                  </a:txBody>
                  <a:tcPr marL="9294" marR="9294" marT="9294" marB="0" anchor="b">
                    <a:solidFill>
                      <a:schemeClr val="accent5">
                        <a:lumMod val="40000"/>
                        <a:lumOff val="60000"/>
                      </a:schemeClr>
                    </a:solidFill>
                  </a:tcPr>
                </a:tc>
                <a:tc>
                  <a:txBody>
                    <a:bodyPr/>
                    <a:lstStyle/>
                    <a:p>
                      <a:pPr algn="l" fontAlgn="b"/>
                      <a:r>
                        <a:rPr lang="en-GB" sz="2000" u="none" strike="noStrike" dirty="0">
                          <a:effectLst/>
                        </a:rPr>
                        <a:t>Aim</a:t>
                      </a:r>
                      <a:endParaRPr lang="en-GB" sz="2000" b="1" i="0" u="none" strike="noStrike" dirty="0">
                        <a:solidFill>
                          <a:srgbClr val="000000"/>
                        </a:solidFill>
                        <a:effectLst/>
                        <a:latin typeface="Calibri" panose="020F0502020204030204" pitchFamily="34" charset="0"/>
                      </a:endParaRPr>
                    </a:p>
                  </a:txBody>
                  <a:tcPr marL="9294" marR="9294" marT="9294" marB="0" anchor="b">
                    <a:solidFill>
                      <a:schemeClr val="accent5">
                        <a:lumMod val="40000"/>
                        <a:lumOff val="60000"/>
                      </a:schemeClr>
                    </a:solidFill>
                  </a:tcPr>
                </a:tc>
                <a:extLst>
                  <a:ext uri="{0D108BD9-81ED-4DB2-BD59-A6C34878D82A}">
                    <a16:rowId xmlns:a16="http://schemas.microsoft.com/office/drawing/2014/main" val="10000"/>
                  </a:ext>
                </a:extLst>
              </a:tr>
              <a:tr h="810277">
                <a:tc>
                  <a:txBody>
                    <a:bodyPr/>
                    <a:lstStyle/>
                    <a:p>
                      <a:pPr algn="l" fontAlgn="b"/>
                      <a:r>
                        <a:rPr lang="en-GB" sz="1800" u="none" strike="noStrike" dirty="0">
                          <a:effectLst/>
                        </a:rPr>
                        <a:t>Metadata</a:t>
                      </a:r>
                      <a:endParaRPr lang="en-GB" sz="1800" b="1" i="0" u="none" strike="noStrike" dirty="0">
                        <a:solidFill>
                          <a:srgbClr val="000000"/>
                        </a:solidFill>
                        <a:effectLst/>
                        <a:latin typeface="Calibri" panose="020F0502020204030204" pitchFamily="34" charset="0"/>
                      </a:endParaRPr>
                    </a:p>
                  </a:txBody>
                  <a:tcPr marL="9294" marR="9294" marT="9294" marB="0" anchor="b"/>
                </a:tc>
                <a:tc>
                  <a:txBody>
                    <a:bodyPr/>
                    <a:lstStyle/>
                    <a:p>
                      <a:pPr algn="l" fontAlgn="b"/>
                      <a:r>
                        <a:rPr kumimoji="0" lang="en-GB" sz="1800" u="none" strike="noStrike" kern="1200" dirty="0">
                          <a:solidFill>
                            <a:schemeClr val="dk1"/>
                          </a:solidFill>
                          <a:effectLst/>
                          <a:latin typeface="+mn-lt"/>
                          <a:ea typeface="+mn-ea"/>
                          <a:cs typeface="+mn-cs"/>
                        </a:rPr>
                        <a:t>To standardise the metadata collected – integrated into the Exchange Mechanism</a:t>
                      </a:r>
                    </a:p>
                  </a:txBody>
                  <a:tcPr marL="9294" marR="9294" marT="9294" marB="0" anchor="b"/>
                </a:tc>
                <a:extLst>
                  <a:ext uri="{0D108BD9-81ED-4DB2-BD59-A6C34878D82A}">
                    <a16:rowId xmlns:a16="http://schemas.microsoft.com/office/drawing/2014/main" val="10001"/>
                  </a:ext>
                </a:extLst>
              </a:tr>
              <a:tr h="411888">
                <a:tc>
                  <a:txBody>
                    <a:bodyPr/>
                    <a:lstStyle/>
                    <a:p>
                      <a:pPr algn="l" fontAlgn="b"/>
                      <a:r>
                        <a:rPr lang="en-GB" sz="1800" u="none" strike="noStrike" dirty="0">
                          <a:effectLst/>
                        </a:rPr>
                        <a:t>Sub-artifacts</a:t>
                      </a:r>
                      <a:endParaRPr lang="en-GB" sz="1800" b="1" i="0" u="none" strike="noStrike" dirty="0">
                        <a:solidFill>
                          <a:srgbClr val="000000"/>
                        </a:solidFill>
                        <a:effectLst/>
                        <a:latin typeface="Calibri" panose="020F0502020204030204" pitchFamily="34" charset="0"/>
                      </a:endParaRPr>
                    </a:p>
                  </a:txBody>
                  <a:tcPr marL="9294" marR="9294" marT="9294" marB="0" anchor="b"/>
                </a:tc>
                <a:tc>
                  <a:txBody>
                    <a:bodyPr/>
                    <a:lstStyle/>
                    <a:p>
                      <a:pPr algn="l" fontAlgn="b"/>
                      <a:r>
                        <a:rPr kumimoji="0" lang="en-GB" sz="1800" u="none" strike="noStrike" kern="1200" dirty="0">
                          <a:solidFill>
                            <a:schemeClr val="dk1"/>
                          </a:solidFill>
                          <a:effectLst/>
                          <a:latin typeface="+mn-lt"/>
                          <a:ea typeface="+mn-ea"/>
                          <a:cs typeface="+mn-cs"/>
                        </a:rPr>
                        <a:t>To standardise the subartifacts in the TMF RM</a:t>
                      </a:r>
                    </a:p>
                  </a:txBody>
                  <a:tcPr marL="9294" marR="9294" marT="9294" marB="0" anchor="b"/>
                </a:tc>
                <a:extLst>
                  <a:ext uri="{0D108BD9-81ED-4DB2-BD59-A6C34878D82A}">
                    <a16:rowId xmlns:a16="http://schemas.microsoft.com/office/drawing/2014/main" val="10005"/>
                  </a:ext>
                </a:extLst>
              </a:tr>
              <a:tr h="810277">
                <a:tc>
                  <a:txBody>
                    <a:bodyPr/>
                    <a:lstStyle/>
                    <a:p>
                      <a:pPr algn="l" fontAlgn="b"/>
                      <a:r>
                        <a:rPr lang="en-GB" sz="1800" u="none" strike="noStrike" dirty="0">
                          <a:effectLst/>
                        </a:rPr>
                        <a:t>Country specific artifacts</a:t>
                      </a:r>
                      <a:endParaRPr lang="en-GB" sz="1800" b="1" i="0" u="none" strike="noStrike" dirty="0">
                        <a:solidFill>
                          <a:srgbClr val="000000"/>
                        </a:solidFill>
                        <a:effectLst/>
                        <a:latin typeface="Calibri" panose="020F0502020204030204" pitchFamily="34" charset="0"/>
                      </a:endParaRPr>
                    </a:p>
                  </a:txBody>
                  <a:tcPr marL="9294" marR="9294" marT="9294" marB="0" anchor="b"/>
                </a:tc>
                <a:tc>
                  <a:txBody>
                    <a:bodyPr/>
                    <a:lstStyle/>
                    <a:p>
                      <a:pPr algn="l" fontAlgn="b"/>
                      <a:r>
                        <a:rPr kumimoji="0" lang="en-GB" sz="1800" u="none" strike="noStrike" kern="1200" dirty="0">
                          <a:solidFill>
                            <a:schemeClr val="dk1"/>
                          </a:solidFill>
                          <a:effectLst/>
                          <a:latin typeface="+mn-lt"/>
                          <a:ea typeface="+mn-ea"/>
                          <a:cs typeface="+mn-cs"/>
                        </a:rPr>
                        <a:t>Guide for country specific artifacts required (with links to relevant websites)</a:t>
                      </a:r>
                    </a:p>
                  </a:txBody>
                  <a:tcPr marL="9294" marR="9294" marT="9294" marB="0" anchor="b"/>
                </a:tc>
                <a:extLst>
                  <a:ext uri="{0D108BD9-81ED-4DB2-BD59-A6C34878D82A}">
                    <a16:rowId xmlns:a16="http://schemas.microsoft.com/office/drawing/2014/main" val="10008"/>
                  </a:ext>
                </a:extLst>
              </a:tr>
              <a:tr h="411888">
                <a:tc>
                  <a:txBody>
                    <a:bodyPr/>
                    <a:lstStyle/>
                    <a:p>
                      <a:pPr algn="l" fontAlgn="b"/>
                      <a:r>
                        <a:rPr lang="en-GB" sz="1800" u="none" strike="noStrike" dirty="0">
                          <a:effectLst/>
                        </a:rPr>
                        <a:t>Device Studies</a:t>
                      </a:r>
                      <a:endParaRPr lang="en-GB" sz="1800" b="1" i="0" u="none" strike="noStrike" dirty="0">
                        <a:solidFill>
                          <a:srgbClr val="000000"/>
                        </a:solidFill>
                        <a:effectLst/>
                        <a:latin typeface="Calibri" panose="020F0502020204030204" pitchFamily="34" charset="0"/>
                      </a:endParaRPr>
                    </a:p>
                  </a:txBody>
                  <a:tcPr marL="9294" marR="9294" marT="9294" marB="0" anchor="b"/>
                </a:tc>
                <a:tc>
                  <a:txBody>
                    <a:bodyPr/>
                    <a:lstStyle/>
                    <a:p>
                      <a:pPr algn="l" fontAlgn="b"/>
                      <a:r>
                        <a:rPr kumimoji="0" lang="en-GB" sz="1800" u="none" strike="noStrike" kern="1200" dirty="0">
                          <a:solidFill>
                            <a:schemeClr val="dk1"/>
                          </a:solidFill>
                          <a:effectLst/>
                          <a:latin typeface="+mn-lt"/>
                          <a:ea typeface="+mn-ea"/>
                          <a:cs typeface="+mn-cs"/>
                        </a:rPr>
                        <a:t>Device specific artifacts</a:t>
                      </a:r>
                    </a:p>
                  </a:txBody>
                  <a:tcPr marL="9294" marR="9294" marT="9294" marB="0" anchor="b"/>
                </a:tc>
                <a:extLst>
                  <a:ext uri="{0D108BD9-81ED-4DB2-BD59-A6C34878D82A}">
                    <a16:rowId xmlns:a16="http://schemas.microsoft.com/office/drawing/2014/main" val="10010"/>
                  </a:ext>
                </a:extLst>
              </a:tr>
              <a:tr h="411888">
                <a:tc>
                  <a:txBody>
                    <a:bodyPr/>
                    <a:lstStyle/>
                    <a:p>
                      <a:pPr algn="l" fontAlgn="b"/>
                      <a:r>
                        <a:rPr kumimoji="0" lang="en-GB" sz="1800" u="none" strike="noStrike" kern="1200" dirty="0">
                          <a:solidFill>
                            <a:schemeClr val="dk1"/>
                          </a:solidFill>
                          <a:effectLst/>
                          <a:latin typeface="+mn-lt"/>
                          <a:ea typeface="+mn-ea"/>
                          <a:cs typeface="+mn-cs"/>
                        </a:rPr>
                        <a:t>JGCP</a:t>
                      </a:r>
                    </a:p>
                  </a:txBody>
                  <a:tcPr marL="9294" marR="9294" marT="9294" marB="0" anchor="b"/>
                </a:tc>
                <a:tc>
                  <a:txBody>
                    <a:bodyPr/>
                    <a:lstStyle/>
                    <a:p>
                      <a:pPr algn="l" fontAlgn="b"/>
                      <a:r>
                        <a:rPr kumimoji="0" lang="en-GB" sz="1800" u="none" strike="noStrike" kern="1200" dirty="0">
                          <a:solidFill>
                            <a:schemeClr val="dk1"/>
                          </a:solidFill>
                          <a:effectLst/>
                          <a:latin typeface="+mn-lt"/>
                          <a:ea typeface="+mn-ea"/>
                          <a:cs typeface="+mn-cs"/>
                        </a:rPr>
                        <a:t>Mapping to Japanese GCP documents</a:t>
                      </a:r>
                    </a:p>
                  </a:txBody>
                  <a:tcPr marL="9294" marR="9294" marT="9294"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8713259" y="6407945"/>
            <a:ext cx="487680" cy="365125"/>
          </a:xfrm>
        </p:spPr>
        <p:txBody>
          <a:bodyPr/>
          <a:lstStyle/>
          <a:p>
            <a:pPr eaLnBrk="1" latinLnBrk="0" hangingPunct="1"/>
            <a:r>
              <a:rPr kumimoji="0" lang="en-US" dirty="0"/>
              <a:t>42</a:t>
            </a:r>
            <a:endParaRPr lang="en-US" dirty="0"/>
          </a:p>
        </p:txBody>
      </p:sp>
    </p:spTree>
    <p:extLst>
      <p:ext uri="{BB962C8B-B14F-4D97-AF65-F5344CB8AC3E}">
        <p14:creationId xmlns:p14="http://schemas.microsoft.com/office/powerpoint/2010/main" val="12818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88" y="1196752"/>
            <a:ext cx="12288688" cy="1569660"/>
          </a:xfrm>
          <a:prstGeom prst="rect">
            <a:avLst/>
          </a:prstGeom>
          <a:noFill/>
        </p:spPr>
        <p:txBody>
          <a:bodyPr wrap="square" rtlCol="0">
            <a:spAutoFit/>
          </a:bodyPr>
          <a:lstStyle/>
          <a:p>
            <a:pPr algn="ctr"/>
            <a:r>
              <a:rPr lang="en-US" sz="3200" dirty="0">
                <a:cs typeface="Arial Rounded MT Bold"/>
              </a:rPr>
              <a:t>Join the TMF Reference Model Yahoo! Discussion Group</a:t>
            </a:r>
          </a:p>
          <a:p>
            <a:pPr algn="ctr"/>
            <a:r>
              <a:rPr lang="en-US" sz="3200" dirty="0">
                <a:cs typeface="Arial Rounded MT Bold"/>
                <a:hlinkClick r:id="rId2"/>
              </a:rPr>
              <a:t>https://groups.yahoo.com/neo/groups/tmfrefmodel/info</a:t>
            </a:r>
            <a:endParaRPr lang="en-US" sz="3200" dirty="0">
              <a:cs typeface="Arial Rounded MT Bold"/>
            </a:endParaRPr>
          </a:p>
          <a:p>
            <a:pPr algn="ctr"/>
            <a:endParaRPr lang="en-US" sz="3200" dirty="0">
              <a:cs typeface="Arial Rounded MT Bold"/>
            </a:endParaRPr>
          </a:p>
        </p:txBody>
      </p:sp>
      <p:sp>
        <p:nvSpPr>
          <p:cNvPr id="3" name="TextBox 2"/>
          <p:cNvSpPr txBox="1"/>
          <p:nvPr/>
        </p:nvSpPr>
        <p:spPr>
          <a:xfrm>
            <a:off x="1559496" y="4081715"/>
            <a:ext cx="9073008" cy="1231106"/>
          </a:xfrm>
          <a:prstGeom prst="rect">
            <a:avLst/>
          </a:prstGeom>
          <a:noFill/>
        </p:spPr>
        <p:txBody>
          <a:bodyPr wrap="square" rtlCol="0">
            <a:spAutoFit/>
          </a:bodyPr>
          <a:lstStyle/>
          <a:p>
            <a:pPr algn="ctr"/>
            <a:r>
              <a:rPr lang="en-US" sz="3200" dirty="0">
                <a:cs typeface="Arial Rounded MT Bold"/>
              </a:rPr>
              <a:t>Join the TMF Reference Model Project Team</a:t>
            </a:r>
          </a:p>
          <a:p>
            <a:pPr algn="ctr"/>
            <a:r>
              <a:rPr lang="en-US" sz="4200" b="1" dirty="0">
                <a:cs typeface="Arial Rounded MT Bold"/>
                <a:hlinkClick r:id="rId3"/>
              </a:rPr>
              <a:t>http://tmfrefmodel.com/join</a:t>
            </a:r>
            <a:endParaRPr lang="en-US" sz="4200" b="1" dirty="0">
              <a:cs typeface="Arial Rounded MT Bold"/>
            </a:endParaRPr>
          </a:p>
        </p:txBody>
      </p:sp>
      <p:sp>
        <p:nvSpPr>
          <p:cNvPr id="4" name="TextBox 3"/>
          <p:cNvSpPr txBox="1"/>
          <p:nvPr/>
        </p:nvSpPr>
        <p:spPr>
          <a:xfrm>
            <a:off x="3683732" y="2276872"/>
            <a:ext cx="4824536" cy="1569660"/>
          </a:xfrm>
          <a:prstGeom prst="rect">
            <a:avLst/>
          </a:prstGeom>
          <a:noFill/>
        </p:spPr>
        <p:txBody>
          <a:bodyPr wrap="square" rtlCol="0">
            <a:spAutoFit/>
          </a:bodyPr>
          <a:lstStyle/>
          <a:p>
            <a:pPr marL="571500" indent="-571500">
              <a:buFont typeface="Arial"/>
              <a:buChar char="•"/>
            </a:pPr>
            <a:r>
              <a:rPr lang="en-US" sz="3200" dirty="0">
                <a:cs typeface="Arial Rounded MT Bold"/>
              </a:rPr>
              <a:t>Knowledge sharing</a:t>
            </a:r>
          </a:p>
          <a:p>
            <a:pPr marL="571500" indent="-571500">
              <a:buFont typeface="Arial"/>
              <a:buChar char="•"/>
            </a:pPr>
            <a:r>
              <a:rPr lang="en-US" sz="3200" dirty="0">
                <a:cs typeface="Arial Rounded MT Bold"/>
              </a:rPr>
              <a:t>Networking</a:t>
            </a:r>
          </a:p>
          <a:p>
            <a:pPr marL="571500" indent="-571500">
              <a:buFont typeface="Arial"/>
              <a:buChar char="•"/>
            </a:pPr>
            <a:r>
              <a:rPr lang="en-US" sz="3200" dirty="0">
                <a:cs typeface="Arial Rounded MT Bold"/>
              </a:rPr>
              <a:t>Too Much Fun!</a:t>
            </a:r>
          </a:p>
        </p:txBody>
      </p:sp>
      <p:sp>
        <p:nvSpPr>
          <p:cNvPr id="5" name="TextBox 4"/>
          <p:cNvSpPr txBox="1"/>
          <p:nvPr/>
        </p:nvSpPr>
        <p:spPr>
          <a:xfrm>
            <a:off x="2603612" y="332657"/>
            <a:ext cx="6984776" cy="723275"/>
          </a:xfrm>
          <a:prstGeom prst="rect">
            <a:avLst/>
          </a:prstGeom>
          <a:noFill/>
        </p:spPr>
        <p:txBody>
          <a:bodyPr wrap="square" rtlCol="0">
            <a:spAutoFit/>
          </a:bodyP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QUESTIONS?</a:t>
            </a:r>
          </a:p>
        </p:txBody>
      </p:sp>
    </p:spTree>
    <p:extLst>
      <p:ext uri="{BB962C8B-B14F-4D97-AF65-F5344CB8AC3E}">
        <p14:creationId xmlns:p14="http://schemas.microsoft.com/office/powerpoint/2010/main" val="7864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1"/>
          <p:cNvSpPr>
            <a:spLocks noGrp="1"/>
          </p:cNvSpPr>
          <p:nvPr>
            <p:ph idx="1"/>
          </p:nvPr>
        </p:nvSpPr>
        <p:spPr>
          <a:xfrm>
            <a:off x="623392" y="1295400"/>
            <a:ext cx="10729192" cy="4114800"/>
          </a:xfrm>
        </p:spPr>
        <p:txBody>
          <a:bodyPr>
            <a:normAutofit/>
          </a:bodyPr>
          <a:lstStyle/>
          <a:p>
            <a:r>
              <a:rPr lang="en-GB" sz="2800" dirty="0">
                <a:latin typeface="Arial" charset="0"/>
                <a:cs typeface="Arial" charset="0"/>
              </a:rPr>
              <a:t>ICH GCP Section 8.2 – 8.4</a:t>
            </a:r>
          </a:p>
          <a:p>
            <a:r>
              <a:rPr lang="en-GB" sz="2800" dirty="0">
                <a:latin typeface="Arial" charset="0"/>
                <a:cs typeface="Arial" charset="0"/>
              </a:rPr>
              <a:t>“The </a:t>
            </a:r>
            <a:r>
              <a:rPr lang="en-GB" sz="2800" b="1" dirty="0">
                <a:solidFill>
                  <a:srgbClr val="C00000"/>
                </a:solidFill>
                <a:latin typeface="Arial" charset="0"/>
                <a:cs typeface="Arial" charset="0"/>
              </a:rPr>
              <a:t>minimum</a:t>
            </a:r>
            <a:r>
              <a:rPr lang="en-GB" sz="2800" dirty="0">
                <a:latin typeface="Arial" charset="0"/>
                <a:cs typeface="Arial" charset="0"/>
              </a:rPr>
              <a:t> list of essential documents that has been developed.....”</a:t>
            </a:r>
          </a:p>
          <a:p>
            <a:r>
              <a:rPr lang="en-GB" sz="2800" dirty="0">
                <a:latin typeface="Arial" charset="0"/>
                <a:cs typeface="Arial" charset="0"/>
              </a:rPr>
              <a:t>ICH GCP does </a:t>
            </a:r>
            <a:r>
              <a:rPr lang="en-GB" sz="2800" b="1" dirty="0">
                <a:solidFill>
                  <a:srgbClr val="C00000"/>
                </a:solidFill>
                <a:latin typeface="Arial" charset="0"/>
                <a:cs typeface="Arial" charset="0"/>
              </a:rPr>
              <a:t>NOT</a:t>
            </a:r>
            <a:r>
              <a:rPr lang="en-GB" sz="2800" dirty="0">
                <a:latin typeface="Arial" charset="0"/>
                <a:cs typeface="Arial" charset="0"/>
              </a:rPr>
              <a:t> provide a comprehensive contents list for the TMF</a:t>
            </a:r>
          </a:p>
          <a:p>
            <a:pPr lvl="1"/>
            <a:r>
              <a:rPr lang="en-GB" sz="2400" dirty="0">
                <a:latin typeface="Arial" charset="0"/>
                <a:cs typeface="Arial" charset="0"/>
              </a:rPr>
              <a:t>Examples of missing documentation:</a:t>
            </a:r>
          </a:p>
          <a:p>
            <a:pPr lvl="2"/>
            <a:r>
              <a:rPr lang="en-GB" dirty="0">
                <a:latin typeface="Arial" charset="0"/>
                <a:cs typeface="Arial" charset="0"/>
              </a:rPr>
              <a:t>Electronic systems</a:t>
            </a:r>
          </a:p>
          <a:p>
            <a:pPr lvl="2"/>
            <a:r>
              <a:rPr lang="en-GB" dirty="0">
                <a:latin typeface="Arial" charset="0"/>
                <a:cs typeface="Arial" charset="0"/>
              </a:rPr>
              <a:t>Data management and statistical methodology</a:t>
            </a:r>
          </a:p>
          <a:p>
            <a:pPr lvl="2"/>
            <a:r>
              <a:rPr lang="en-GB" dirty="0">
                <a:latin typeface="Arial" charset="0"/>
                <a:cs typeface="Arial" charset="0"/>
              </a:rPr>
              <a:t>Safety monitoring</a:t>
            </a:r>
          </a:p>
        </p:txBody>
      </p:sp>
      <p:sp>
        <p:nvSpPr>
          <p:cNvPr id="22530" name="Title 2"/>
          <p:cNvSpPr>
            <a:spLocks noGrp="1"/>
          </p:cNvSpPr>
          <p:nvPr>
            <p:ph type="title"/>
          </p:nvPr>
        </p:nvSpPr>
        <p:spPr>
          <a:xfrm>
            <a:off x="479376" y="548680"/>
            <a:ext cx="7953375" cy="642938"/>
          </a:xfrm>
        </p:spPr>
        <p:txBody>
          <a:bodyPr>
            <a:noAutofit/>
          </a:bodyPr>
          <a:lstStyle/>
          <a:p>
            <a:pPr algn="l"/>
            <a:r>
              <a:rPr lang="en-GB" dirty="0"/>
              <a:t>Why a TMF Reference Model?</a:t>
            </a:r>
          </a:p>
        </p:txBody>
      </p:sp>
    </p:spTree>
    <p:extLst>
      <p:ext uri="{BB962C8B-B14F-4D97-AF65-F5344CB8AC3E}">
        <p14:creationId xmlns:p14="http://schemas.microsoft.com/office/powerpoint/2010/main" val="410661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21260" y="1303412"/>
            <a:ext cx="3429000" cy="1333500"/>
          </a:xfrm>
        </p:spPr>
      </p:pic>
      <p:sp>
        <p:nvSpPr>
          <p:cNvPr id="7" name="Content Placeholder 6"/>
          <p:cNvSpPr>
            <a:spLocks noGrp="1"/>
          </p:cNvSpPr>
          <p:nvPr>
            <p:ph sz="half" idx="2"/>
          </p:nvPr>
        </p:nvSpPr>
        <p:spPr/>
        <p:txBody>
          <a:bodyPr>
            <a:normAutofit/>
          </a:bodyPr>
          <a:lstStyle/>
          <a:p>
            <a:r>
              <a:rPr lang="en-GB" sz="2400" dirty="0"/>
              <a:t>Gap in Electronic Document Management (EDM) Reference Model identified for non-submission TMF documents</a:t>
            </a:r>
          </a:p>
          <a:p>
            <a:r>
              <a:rPr lang="en-GB" sz="2400" dirty="0"/>
              <a:t>EDM scope is regulatory submissions:</a:t>
            </a:r>
          </a:p>
          <a:p>
            <a:pPr lvl="1"/>
            <a:r>
              <a:rPr lang="en-GB" dirty="0"/>
              <a:t>Significant input to the EDM Reference Model is TMF Documents</a:t>
            </a:r>
          </a:p>
          <a:p>
            <a:pPr lvl="1"/>
            <a:r>
              <a:rPr lang="en-GB" dirty="0"/>
              <a:t>Hence the creation of the TMF Reference Model</a:t>
            </a:r>
          </a:p>
        </p:txBody>
      </p:sp>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dirty="0"/>
          </a:p>
        </p:txBody>
      </p:sp>
      <p:sp>
        <p:nvSpPr>
          <p:cNvPr id="5" name="Title 4"/>
          <p:cNvSpPr>
            <a:spLocks noGrp="1"/>
          </p:cNvSpPr>
          <p:nvPr>
            <p:ph type="title"/>
          </p:nvPr>
        </p:nvSpPr>
        <p:spPr/>
        <p:txBody>
          <a:bodyPr>
            <a:normAutofit fontScale="90000"/>
          </a:bodyPr>
          <a:lstStyle/>
          <a:p>
            <a:r>
              <a:rPr lang="en-GB" dirty="0"/>
              <a:t>Origins of the TMF Reference Model Concept</a:t>
            </a:r>
          </a:p>
        </p:txBody>
      </p:sp>
      <p:sp>
        <p:nvSpPr>
          <p:cNvPr id="9" name="TextBox 8"/>
          <p:cNvSpPr txBox="1"/>
          <p:nvPr/>
        </p:nvSpPr>
        <p:spPr>
          <a:xfrm>
            <a:off x="2877154" y="2780928"/>
            <a:ext cx="1925527" cy="338554"/>
          </a:xfrm>
          <a:prstGeom prst="rect">
            <a:avLst/>
          </a:prstGeom>
          <a:noFill/>
          <a:ln w="57150">
            <a:solidFill>
              <a:schemeClr val="accent4"/>
            </a:solidFill>
          </a:ln>
        </p:spPr>
        <p:txBody>
          <a:bodyPr wrap="none" rtlCol="0">
            <a:spAutoFit/>
          </a:bodyPr>
          <a:lstStyle/>
          <a:p>
            <a:r>
              <a:rPr lang="en-GB" sz="1600" dirty="0"/>
              <a:t>DIA Communities</a:t>
            </a:r>
          </a:p>
        </p:txBody>
      </p:sp>
      <p:sp>
        <p:nvSpPr>
          <p:cNvPr id="10" name="TextBox 9"/>
          <p:cNvSpPr txBox="1"/>
          <p:nvPr/>
        </p:nvSpPr>
        <p:spPr>
          <a:xfrm>
            <a:off x="2063552" y="3658029"/>
            <a:ext cx="3744416" cy="646331"/>
          </a:xfrm>
          <a:prstGeom prst="rect">
            <a:avLst/>
          </a:prstGeom>
          <a:noFill/>
          <a:ln>
            <a:solidFill>
              <a:schemeClr val="accent4"/>
            </a:solidFill>
          </a:ln>
        </p:spPr>
        <p:txBody>
          <a:bodyPr wrap="square" rtlCol="0">
            <a:spAutoFit/>
          </a:bodyPr>
          <a:lstStyle/>
          <a:p>
            <a:pPr algn="ctr"/>
            <a:r>
              <a:rPr lang="en-GB" dirty="0"/>
              <a:t>Document &amp; Records Management Community</a:t>
            </a:r>
          </a:p>
        </p:txBody>
      </p:sp>
      <p:sp>
        <p:nvSpPr>
          <p:cNvPr id="11" name="TextBox 10"/>
          <p:cNvSpPr txBox="1"/>
          <p:nvPr/>
        </p:nvSpPr>
        <p:spPr>
          <a:xfrm>
            <a:off x="3104051" y="4849754"/>
            <a:ext cx="2898550" cy="369332"/>
          </a:xfrm>
          <a:prstGeom prst="rect">
            <a:avLst/>
          </a:prstGeom>
          <a:noFill/>
        </p:spPr>
        <p:txBody>
          <a:bodyPr wrap="none" rtlCol="0">
            <a:spAutoFit/>
          </a:bodyPr>
          <a:lstStyle/>
          <a:p>
            <a:pPr marL="285750" indent="-285750">
              <a:buFont typeface="Arial" panose="020B0604020202020204" pitchFamily="34" charset="0"/>
              <a:buChar char="•"/>
            </a:pPr>
            <a:r>
              <a:rPr lang="en-GB" dirty="0"/>
              <a:t>EDM Reference Model</a:t>
            </a:r>
          </a:p>
        </p:txBody>
      </p:sp>
      <p:pic>
        <p:nvPicPr>
          <p:cNvPr id="1026" name="Picture 2" descr="http://www.diaglobal.org/en/~/media/diaglobal/images/icons/commuities/rm-308x3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219" y="3645189"/>
            <a:ext cx="672009" cy="672009"/>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p:cNvSpPr/>
          <p:nvPr/>
        </p:nvSpPr>
        <p:spPr>
          <a:xfrm>
            <a:off x="3683732" y="2365603"/>
            <a:ext cx="504056" cy="359340"/>
          </a:xfrm>
          <a:prstGeom prst="downArrow">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a:off x="3683732" y="3261645"/>
            <a:ext cx="504056" cy="359340"/>
          </a:xfrm>
          <a:prstGeom prst="downArrow">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Elbow Connector 14"/>
          <p:cNvCxnSpPr>
            <a:stCxn id="1026" idx="2"/>
            <a:endCxn id="11" idx="1"/>
          </p:cNvCxnSpPr>
          <p:nvPr/>
        </p:nvCxnSpPr>
        <p:spPr>
          <a:xfrm rot="16200000" flipH="1">
            <a:off x="2239027" y="4169394"/>
            <a:ext cx="717223" cy="1012828"/>
          </a:xfrm>
          <a:prstGeom prst="bent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75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a:grpSpLocks/>
          </p:cNvGrpSpPr>
          <p:nvPr/>
        </p:nvGrpSpPr>
        <p:grpSpPr bwMode="auto">
          <a:xfrm>
            <a:off x="4100514" y="1649414"/>
            <a:ext cx="5492111" cy="4357686"/>
            <a:chOff x="2357406" y="2071688"/>
            <a:chExt cx="5492111" cy="4358105"/>
          </a:xfrm>
        </p:grpSpPr>
        <p:sp>
          <p:nvSpPr>
            <p:cNvPr id="23578" name="Oval 4"/>
            <p:cNvSpPr>
              <a:spLocks noChangeArrowheads="1"/>
            </p:cNvSpPr>
            <p:nvPr/>
          </p:nvSpPr>
          <p:spPr bwMode="auto">
            <a:xfrm>
              <a:off x="2357406" y="2071688"/>
              <a:ext cx="4000500" cy="4000500"/>
            </a:xfrm>
            <a:prstGeom prst="ellipse">
              <a:avLst/>
            </a:prstGeom>
            <a:solidFill>
              <a:srgbClr val="FFF0C9"/>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sp>
          <p:nvSpPr>
            <p:cNvPr id="23579" name="TextBox 14"/>
            <p:cNvSpPr txBox="1">
              <a:spLocks noChangeArrowheads="1"/>
            </p:cNvSpPr>
            <p:nvPr/>
          </p:nvSpPr>
          <p:spPr bwMode="auto">
            <a:xfrm>
              <a:off x="5277767" y="6091239"/>
              <a:ext cx="2571750" cy="338554"/>
            </a:xfrm>
            <a:prstGeom prst="rect">
              <a:avLst/>
            </a:prstGeom>
            <a:noFill/>
            <a:ln w="9525">
              <a:noFill/>
              <a:miter lim="800000"/>
              <a:headEnd/>
              <a:tailEnd/>
            </a:ln>
          </p:spPr>
          <p:txBody>
            <a:bodyPr>
              <a:spAutoFit/>
            </a:bodyPr>
            <a:lstStyle/>
            <a:p>
              <a:r>
                <a:rPr lang="en-GB" sz="1600" dirty="0">
                  <a:latin typeface="Arial" pitchFamily="34" charset="0"/>
                  <a:cs typeface="Arial" pitchFamily="34" charset="0"/>
                </a:rPr>
                <a:t>Other business records</a:t>
              </a:r>
            </a:p>
          </p:txBody>
        </p:sp>
        <p:cxnSp>
          <p:nvCxnSpPr>
            <p:cNvPr id="13" name="Straight Arrow Connector 12"/>
            <p:cNvCxnSpPr>
              <a:stCxn id="23579" idx="1"/>
            </p:cNvCxnSpPr>
            <p:nvPr/>
          </p:nvCxnSpPr>
          <p:spPr>
            <a:xfrm flipH="1" flipV="1">
              <a:off x="4634830" y="5804258"/>
              <a:ext cx="642937" cy="4556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554" name="Title 3"/>
          <p:cNvSpPr>
            <a:spLocks noGrp="1"/>
          </p:cNvSpPr>
          <p:nvPr>
            <p:ph type="title"/>
          </p:nvPr>
        </p:nvSpPr>
        <p:spPr>
          <a:xfrm>
            <a:off x="695400" y="548680"/>
            <a:ext cx="9433048" cy="642938"/>
          </a:xfrm>
        </p:spPr>
        <p:txBody>
          <a:bodyPr>
            <a:noAutofit/>
          </a:bodyPr>
          <a:lstStyle/>
          <a:p>
            <a:pPr algn="l"/>
            <a:r>
              <a:rPr lang="en-GB" dirty="0"/>
              <a:t>Defining the TMF Reference Model</a:t>
            </a:r>
          </a:p>
        </p:txBody>
      </p:sp>
      <p:grpSp>
        <p:nvGrpSpPr>
          <p:cNvPr id="39" name="Group 38"/>
          <p:cNvGrpSpPr>
            <a:grpSpLocks/>
          </p:cNvGrpSpPr>
          <p:nvPr/>
        </p:nvGrpSpPr>
        <p:grpSpPr bwMode="auto">
          <a:xfrm>
            <a:off x="6029326" y="1447801"/>
            <a:ext cx="4257675" cy="2149475"/>
            <a:chOff x="4286248" y="1850648"/>
            <a:chExt cx="4257645" cy="2149854"/>
          </a:xfrm>
        </p:grpSpPr>
        <p:grpSp>
          <p:nvGrpSpPr>
            <p:cNvPr id="23568" name="Group 34"/>
            <p:cNvGrpSpPr>
              <a:grpSpLocks/>
            </p:cNvGrpSpPr>
            <p:nvPr/>
          </p:nvGrpSpPr>
          <p:grpSpPr bwMode="auto">
            <a:xfrm>
              <a:off x="4286248" y="1850648"/>
              <a:ext cx="4257645" cy="1792667"/>
              <a:chOff x="4286248" y="1850648"/>
              <a:chExt cx="4257645" cy="1792667"/>
            </a:xfrm>
          </p:grpSpPr>
          <p:sp>
            <p:nvSpPr>
              <p:cNvPr id="23570" name="Oval 5"/>
              <p:cNvSpPr>
                <a:spLocks noChangeArrowheads="1"/>
              </p:cNvSpPr>
              <p:nvPr/>
            </p:nvSpPr>
            <p:spPr bwMode="auto">
              <a:xfrm>
                <a:off x="4286248" y="2143125"/>
                <a:ext cx="357185" cy="357188"/>
              </a:xfrm>
              <a:prstGeom prst="ellipse">
                <a:avLst/>
              </a:prstGeom>
              <a:solidFill>
                <a:srgbClr val="7030A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sp>
            <p:nvSpPr>
              <p:cNvPr id="23571" name="Oval 6"/>
              <p:cNvSpPr>
                <a:spLocks noChangeArrowheads="1"/>
              </p:cNvSpPr>
              <p:nvPr/>
            </p:nvSpPr>
            <p:spPr bwMode="auto">
              <a:xfrm>
                <a:off x="5000618" y="2357438"/>
                <a:ext cx="357185" cy="357187"/>
              </a:xfrm>
              <a:prstGeom prst="ellipse">
                <a:avLst/>
              </a:prstGeom>
              <a:solidFill>
                <a:srgbClr val="7030A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sp>
            <p:nvSpPr>
              <p:cNvPr id="23572" name="Oval 7"/>
              <p:cNvSpPr>
                <a:spLocks noChangeArrowheads="1"/>
              </p:cNvSpPr>
              <p:nvPr/>
            </p:nvSpPr>
            <p:spPr bwMode="auto">
              <a:xfrm>
                <a:off x="5500677" y="2786064"/>
                <a:ext cx="357184" cy="357187"/>
              </a:xfrm>
              <a:prstGeom prst="ellipse">
                <a:avLst/>
              </a:prstGeom>
              <a:solidFill>
                <a:srgbClr val="7030A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sp>
            <p:nvSpPr>
              <p:cNvPr id="23573" name="TextBox 18"/>
              <p:cNvSpPr txBox="1">
                <a:spLocks noChangeArrowheads="1"/>
              </p:cNvSpPr>
              <p:nvPr/>
            </p:nvSpPr>
            <p:spPr bwMode="auto">
              <a:xfrm>
                <a:off x="6115018" y="1850648"/>
                <a:ext cx="2428875" cy="984886"/>
              </a:xfrm>
              <a:prstGeom prst="rect">
                <a:avLst/>
              </a:prstGeom>
              <a:noFill/>
              <a:ln w="9525">
                <a:noFill/>
                <a:miter lim="800000"/>
                <a:headEnd/>
                <a:tailEnd/>
              </a:ln>
            </p:spPr>
            <p:txBody>
              <a:bodyPr>
                <a:spAutoFit/>
              </a:bodyPr>
              <a:lstStyle/>
              <a:p>
                <a:r>
                  <a:rPr lang="en-GB" sz="1600">
                    <a:latin typeface="Arial" pitchFamily="34" charset="0"/>
                    <a:cs typeface="Arial" pitchFamily="34" charset="0"/>
                  </a:rPr>
                  <a:t>Supporting files </a:t>
                </a:r>
                <a:r>
                  <a:rPr lang="en-GB" sz="1400">
                    <a:latin typeface="Arial" pitchFamily="34" charset="0"/>
                    <a:cs typeface="Arial" pitchFamily="34" charset="0"/>
                  </a:rPr>
                  <a:t>e.g. computer SDLC files; GMP manufacturing files; vendor selection files</a:t>
                </a:r>
                <a:endParaRPr lang="en-GB" sz="1600">
                  <a:latin typeface="Arial" pitchFamily="34" charset="0"/>
                  <a:cs typeface="Arial" pitchFamily="34" charset="0"/>
                </a:endParaRPr>
              </a:p>
            </p:txBody>
          </p:sp>
          <p:cxnSp>
            <p:nvCxnSpPr>
              <p:cNvPr id="15" name="Straight Arrow Connector 14"/>
              <p:cNvCxnSpPr>
                <a:endCxn id="23571" idx="7"/>
              </p:cNvCxnSpPr>
              <p:nvPr/>
            </p:nvCxnSpPr>
            <p:spPr>
              <a:xfrm rot="10800000" flipV="1">
                <a:off x="5305416" y="2214250"/>
                <a:ext cx="766758" cy="19529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3572" idx="7"/>
              </p:cNvCxnSpPr>
              <p:nvPr/>
            </p:nvCxnSpPr>
            <p:spPr>
              <a:xfrm rot="5400000">
                <a:off x="5734000" y="2500075"/>
                <a:ext cx="409647" cy="26669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3569" idx="0"/>
              </p:cNvCxnSpPr>
              <p:nvPr/>
            </p:nvCxnSpPr>
            <p:spPr>
              <a:xfrm rot="5400000">
                <a:off x="5733152" y="3018484"/>
                <a:ext cx="1000301" cy="2492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3570" idx="0"/>
              </p:cNvCxnSpPr>
              <p:nvPr/>
            </p:nvCxnSpPr>
            <p:spPr>
              <a:xfrm rot="10800000" flipV="1">
                <a:off x="4465635" y="2071350"/>
                <a:ext cx="1606539" cy="714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569" name="Oval 8"/>
            <p:cNvSpPr>
              <a:spLocks noChangeArrowheads="1"/>
            </p:cNvSpPr>
            <p:nvPr/>
          </p:nvSpPr>
          <p:spPr bwMode="auto">
            <a:xfrm>
              <a:off x="5929299" y="3643315"/>
              <a:ext cx="357184" cy="357187"/>
            </a:xfrm>
            <a:prstGeom prst="ellipse">
              <a:avLst/>
            </a:prstGeom>
            <a:solidFill>
              <a:srgbClr val="7030A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grpSp>
      <p:sp>
        <p:nvSpPr>
          <p:cNvPr id="20" name="TextBox 19"/>
          <p:cNvSpPr txBox="1"/>
          <p:nvPr/>
        </p:nvSpPr>
        <p:spPr>
          <a:xfrm>
            <a:off x="8601076" y="2424114"/>
            <a:ext cx="1762125" cy="1323439"/>
          </a:xfrm>
          <a:prstGeom prst="rect">
            <a:avLst/>
          </a:prstGeom>
          <a:noFill/>
        </p:spPr>
        <p:txBody>
          <a:bodyPr>
            <a:spAutoFit/>
          </a:bodyPr>
          <a:lstStyle/>
          <a:p>
            <a:pPr>
              <a:defRPr/>
            </a:pPr>
            <a:r>
              <a:rPr lang="en-GB" sz="1600" i="1" dirty="0">
                <a:solidFill>
                  <a:srgbClr val="7030A0"/>
                </a:solidFill>
                <a:latin typeface="Arial" pitchFamily="34" charset="0"/>
                <a:cs typeface="Arial" pitchFamily="34" charset="0"/>
              </a:rPr>
              <a:t>Usually considered outside the scope of the TMF</a:t>
            </a:r>
          </a:p>
        </p:txBody>
      </p:sp>
      <p:grpSp>
        <p:nvGrpSpPr>
          <p:cNvPr id="37" name="Group 36"/>
          <p:cNvGrpSpPr>
            <a:grpSpLocks/>
          </p:cNvGrpSpPr>
          <p:nvPr/>
        </p:nvGrpSpPr>
        <p:grpSpPr bwMode="auto">
          <a:xfrm>
            <a:off x="2286000" y="2168525"/>
            <a:ext cx="5248275" cy="3783310"/>
            <a:chOff x="223815" y="2571744"/>
            <a:chExt cx="5562617" cy="4051953"/>
          </a:xfrm>
        </p:grpSpPr>
        <p:sp>
          <p:nvSpPr>
            <p:cNvPr id="23565" name="TextBox 13"/>
            <p:cNvSpPr txBox="1">
              <a:spLocks noChangeArrowheads="1"/>
            </p:cNvSpPr>
            <p:nvPr/>
          </p:nvSpPr>
          <p:spPr bwMode="auto">
            <a:xfrm>
              <a:off x="223815" y="4942579"/>
              <a:ext cx="2524137" cy="1681118"/>
            </a:xfrm>
            <a:prstGeom prst="rect">
              <a:avLst/>
            </a:prstGeom>
            <a:noFill/>
            <a:ln w="9525">
              <a:noFill/>
              <a:miter lim="800000"/>
              <a:headEnd/>
              <a:tailEnd/>
            </a:ln>
          </p:spPr>
          <p:txBody>
            <a:bodyPr>
              <a:spAutoFit/>
            </a:bodyPr>
            <a:lstStyle/>
            <a:p>
              <a:r>
                <a:rPr lang="en-GB" sz="1600">
                  <a:latin typeface="Arial" pitchFamily="34" charset="0"/>
                  <a:cs typeface="Arial" pitchFamily="34" charset="0"/>
                </a:rPr>
                <a:t>Other trial-related records that “permit  evaluation of the conduct of the trial and quality of data produced</a:t>
              </a:r>
              <a:r>
                <a:rPr lang="en-GB" sz="1400">
                  <a:latin typeface="Arial" pitchFamily="34" charset="0"/>
                  <a:cs typeface="Arial" pitchFamily="34" charset="0"/>
                </a:rPr>
                <a:t>”</a:t>
              </a:r>
            </a:p>
          </p:txBody>
        </p:sp>
        <p:sp>
          <p:nvSpPr>
            <p:cNvPr id="23566" name="Oval 18"/>
            <p:cNvSpPr>
              <a:spLocks noChangeArrowheads="1"/>
            </p:cNvSpPr>
            <p:nvPr/>
          </p:nvSpPr>
          <p:spPr bwMode="auto">
            <a:xfrm>
              <a:off x="2714605" y="2571744"/>
              <a:ext cx="3071827" cy="3071818"/>
            </a:xfrm>
            <a:prstGeom prst="ellipse">
              <a:avLst/>
            </a:prstGeom>
            <a:solidFill>
              <a:srgbClr val="C0000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cxnSp>
          <p:nvCxnSpPr>
            <p:cNvPr id="22" name="Straight Arrow Connector 21"/>
            <p:cNvCxnSpPr>
              <a:stCxn id="23565" idx="3"/>
            </p:cNvCxnSpPr>
            <p:nvPr/>
          </p:nvCxnSpPr>
          <p:spPr>
            <a:xfrm flipV="1">
              <a:off x="2747952" y="4876797"/>
              <a:ext cx="838198" cy="90634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558" name="Group 35"/>
          <p:cNvGrpSpPr>
            <a:grpSpLocks/>
          </p:cNvGrpSpPr>
          <p:nvPr/>
        </p:nvGrpSpPr>
        <p:grpSpPr bwMode="auto">
          <a:xfrm>
            <a:off x="1676401" y="2187575"/>
            <a:ext cx="4719637" cy="1873250"/>
            <a:chOff x="461966" y="2622564"/>
            <a:chExt cx="3895744" cy="1592279"/>
          </a:xfrm>
        </p:grpSpPr>
        <p:sp>
          <p:nvSpPr>
            <p:cNvPr id="23562" name="TextBox 12"/>
            <p:cNvSpPr txBox="1">
              <a:spLocks noChangeArrowheads="1"/>
            </p:cNvSpPr>
            <p:nvPr/>
          </p:nvSpPr>
          <p:spPr bwMode="auto">
            <a:xfrm>
              <a:off x="461966" y="2622564"/>
              <a:ext cx="2357437" cy="706355"/>
            </a:xfrm>
            <a:prstGeom prst="rect">
              <a:avLst/>
            </a:prstGeom>
            <a:noFill/>
            <a:ln w="9525">
              <a:noFill/>
              <a:miter lim="800000"/>
              <a:headEnd/>
              <a:tailEnd/>
            </a:ln>
          </p:spPr>
          <p:txBody>
            <a:bodyPr>
              <a:spAutoFit/>
            </a:bodyPr>
            <a:lstStyle/>
            <a:p>
              <a:r>
                <a:rPr lang="en-GB" sz="1600" b="1">
                  <a:latin typeface="Arial" pitchFamily="34" charset="0"/>
                  <a:cs typeface="Arial" pitchFamily="34" charset="0"/>
                </a:rPr>
                <a:t>Minimum list </a:t>
              </a:r>
              <a:r>
                <a:rPr lang="en-GB" sz="1600">
                  <a:latin typeface="Arial" pitchFamily="34" charset="0"/>
                  <a:cs typeface="Arial" pitchFamily="34" charset="0"/>
                </a:rPr>
                <a:t>of essential documents, as defined by ICH GCP, Chapter  8</a:t>
              </a:r>
            </a:p>
          </p:txBody>
        </p:sp>
        <p:sp>
          <p:nvSpPr>
            <p:cNvPr id="23563" name="Oval 20"/>
            <p:cNvSpPr>
              <a:spLocks noChangeArrowheads="1"/>
            </p:cNvSpPr>
            <p:nvPr/>
          </p:nvSpPr>
          <p:spPr bwMode="auto">
            <a:xfrm>
              <a:off x="3214696" y="3071822"/>
              <a:ext cx="1143014" cy="1143021"/>
            </a:xfrm>
            <a:prstGeom prst="ellipse">
              <a:avLst/>
            </a:prstGeom>
            <a:solidFill>
              <a:srgbClr val="FF5050"/>
            </a:solidFill>
            <a:ln w="19050" algn="ctr">
              <a:solidFill>
                <a:schemeClr val="tx1"/>
              </a:solidFill>
              <a:round/>
              <a:headEnd/>
              <a:tailEnd/>
            </a:ln>
          </p:spPr>
          <p:txBody>
            <a:bodyPr anchor="ctr"/>
            <a:lstStyle/>
            <a:p>
              <a:pPr algn="ctr"/>
              <a:endParaRPr lang="en-GB">
                <a:solidFill>
                  <a:srgbClr val="FFFFFF"/>
                </a:solidFill>
                <a:latin typeface="Arial" pitchFamily="34" charset="0"/>
                <a:cs typeface="Arial" pitchFamily="34" charset="0"/>
              </a:endParaRPr>
            </a:p>
          </p:txBody>
        </p:sp>
        <p:cxnSp>
          <p:nvCxnSpPr>
            <p:cNvPr id="23" name="Straight Arrow Connector 22"/>
            <p:cNvCxnSpPr/>
            <p:nvPr/>
          </p:nvCxnSpPr>
          <p:spPr>
            <a:xfrm>
              <a:off x="2362212" y="3200420"/>
              <a:ext cx="1143006" cy="45720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a:grpSpLocks/>
          </p:cNvGrpSpPr>
          <p:nvPr/>
        </p:nvGrpSpPr>
        <p:grpSpPr bwMode="auto">
          <a:xfrm>
            <a:off x="7386638" y="3949701"/>
            <a:ext cx="3357562" cy="619125"/>
            <a:chOff x="5643571" y="4352858"/>
            <a:chExt cx="3357586" cy="619354"/>
          </a:xfrm>
        </p:grpSpPr>
        <p:sp>
          <p:nvSpPr>
            <p:cNvPr id="24" name="TextBox 23"/>
            <p:cNvSpPr txBox="1"/>
            <p:nvPr/>
          </p:nvSpPr>
          <p:spPr>
            <a:xfrm>
              <a:off x="6334138" y="4572014"/>
              <a:ext cx="2667019" cy="400198"/>
            </a:xfrm>
            <a:prstGeom prst="rect">
              <a:avLst/>
            </a:prstGeom>
            <a:noFill/>
          </p:spPr>
          <p:txBody>
            <a:bodyPr>
              <a:spAutoFit/>
            </a:bodyPr>
            <a:lstStyle/>
            <a:p>
              <a:pPr>
                <a:defRPr/>
              </a:pPr>
              <a:r>
                <a:rPr lang="en-GB" sz="2000" b="1" i="1" dirty="0">
                  <a:solidFill>
                    <a:srgbClr val="C00000"/>
                  </a:solidFill>
                  <a:latin typeface="Arial" pitchFamily="34" charset="0"/>
                  <a:cs typeface="Arial" pitchFamily="34" charset="0"/>
                </a:rPr>
                <a:t>The Trial Master File</a:t>
              </a:r>
            </a:p>
          </p:txBody>
        </p:sp>
        <p:cxnSp>
          <p:nvCxnSpPr>
            <p:cNvPr id="23561" name="Straight Arrow Connector 32"/>
            <p:cNvCxnSpPr>
              <a:cxnSpLocks noChangeShapeType="1"/>
            </p:cNvCxnSpPr>
            <p:nvPr/>
          </p:nvCxnSpPr>
          <p:spPr bwMode="auto">
            <a:xfrm flipH="1" flipV="1">
              <a:off x="5643571" y="4352858"/>
              <a:ext cx="919168" cy="295353"/>
            </a:xfrm>
            <a:prstGeom prst="straightConnector1">
              <a:avLst/>
            </a:prstGeom>
            <a:noFill/>
            <a:ln w="28575" cap="rnd" algn="ctr">
              <a:solidFill>
                <a:schemeClr val="tx1"/>
              </a:solidFill>
              <a:round/>
              <a:headEnd/>
              <a:tailEnd type="arrow" w="med" len="med"/>
            </a:ln>
          </p:spPr>
        </p:cxnSp>
      </p:grpSp>
    </p:spTree>
    <p:extLst>
      <p:ext uri="{BB962C8B-B14F-4D97-AF65-F5344CB8AC3E}">
        <p14:creationId xmlns:p14="http://schemas.microsoft.com/office/powerpoint/2010/main" val="37411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dissolv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par>
                          <p:cTn id="18" fill="hold">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Benefits Gained by Implementation</a:t>
            </a:r>
          </a:p>
        </p:txBody>
      </p:sp>
      <p:sp>
        <p:nvSpPr>
          <p:cNvPr id="6" name="Content Placeholder 5"/>
          <p:cNvSpPr>
            <a:spLocks noGrp="1"/>
          </p:cNvSpPr>
          <p:nvPr>
            <p:ph idx="1"/>
          </p:nvPr>
        </p:nvSpPr>
        <p:spPr/>
        <p:txBody>
          <a:bodyPr>
            <a:normAutofit/>
          </a:bodyPr>
          <a:lstStyle/>
          <a:p>
            <a:r>
              <a:rPr lang="en-US" dirty="0">
                <a:cs typeface="Arial" panose="020B0604020202020204" pitchFamily="34" charset="0"/>
              </a:rPr>
              <a:t>Standardizes company content and structure and limits company customization</a:t>
            </a:r>
          </a:p>
          <a:p>
            <a:pPr lvl="1"/>
            <a:r>
              <a:rPr lang="en-GB" dirty="0">
                <a:cs typeface="Arial" panose="020B0604020202020204" pitchFamily="34" charset="0"/>
              </a:rPr>
              <a:t>We all follow the same regulatory requirements</a:t>
            </a:r>
          </a:p>
          <a:p>
            <a:pPr lvl="1"/>
            <a:r>
              <a:rPr lang="en-GB" dirty="0">
                <a:cs typeface="Arial" panose="020B0604020202020204" pitchFamily="34" charset="0"/>
              </a:rPr>
              <a:t>Inspectors are the same across companies</a:t>
            </a:r>
          </a:p>
          <a:p>
            <a:pPr lvl="1"/>
            <a:r>
              <a:rPr lang="en-GB" dirty="0">
                <a:cs typeface="Arial" panose="020B0604020202020204" pitchFamily="34" charset="0"/>
              </a:rPr>
              <a:t>Company-specific requirements are often driven by tradition, legacy or personal opinion</a:t>
            </a:r>
          </a:p>
          <a:p>
            <a:r>
              <a:rPr lang="en-GB" dirty="0">
                <a:cs typeface="Arial" panose="020B0604020202020204" pitchFamily="34" charset="0"/>
              </a:rPr>
              <a:t>Simplifies engagement of CROs and other third parties</a:t>
            </a:r>
          </a:p>
          <a:p>
            <a:r>
              <a:rPr lang="en-GB" dirty="0">
                <a:cs typeface="Arial" panose="020B0604020202020204" pitchFamily="34" charset="0"/>
              </a:rPr>
              <a:t>Simplifies consolidation of disparate documents into a single TMF structure (in real time, at defined trial events and/or at study end)</a:t>
            </a:r>
          </a:p>
        </p:txBody>
      </p:sp>
      <p:sp>
        <p:nvSpPr>
          <p:cNvPr id="4" name="Slide Number Placeholder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lang="en-US" dirty="0"/>
          </a:p>
        </p:txBody>
      </p:sp>
    </p:spTree>
    <p:extLst>
      <p:ext uri="{BB962C8B-B14F-4D97-AF65-F5344CB8AC3E}">
        <p14:creationId xmlns:p14="http://schemas.microsoft.com/office/powerpoint/2010/main" val="422593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16580" y="1021330"/>
            <a:ext cx="10563995" cy="1609725"/>
          </a:xfrm>
        </p:spPr>
        <p:txBody>
          <a:bodyPr>
            <a:normAutofit/>
          </a:bodyPr>
          <a:lstStyle/>
          <a:p>
            <a:r>
              <a:rPr lang="en-US" sz="2400" dirty="0"/>
              <a:t>Managed by a Steering Committee of 14 members</a:t>
            </a:r>
          </a:p>
          <a:p>
            <a:r>
              <a:rPr lang="en-US" sz="2400" dirty="0"/>
              <a:t>Change Control Board</a:t>
            </a:r>
          </a:p>
          <a:p>
            <a:r>
              <a:rPr lang="en-US" sz="2400" dirty="0"/>
              <a:t>Extended Group of over 700 members</a:t>
            </a:r>
          </a:p>
          <a:p>
            <a:pPr marL="0" indent="0">
              <a:buNone/>
            </a:pPr>
            <a:endParaRPr lang="en-US" sz="2400" dirty="0"/>
          </a:p>
        </p:txBody>
      </p:sp>
      <p:sp>
        <p:nvSpPr>
          <p:cNvPr id="4" name="Title 3"/>
          <p:cNvSpPr>
            <a:spLocks noGrp="1"/>
          </p:cNvSpPr>
          <p:nvPr>
            <p:ph type="title"/>
          </p:nvPr>
        </p:nvSpPr>
        <p:spPr>
          <a:xfrm>
            <a:off x="818864" y="137919"/>
            <a:ext cx="9381592" cy="1143000"/>
          </a:xfrm>
        </p:spPr>
        <p:txBody>
          <a:bodyPr>
            <a:normAutofit/>
          </a:bodyPr>
          <a:lstStyle/>
          <a:p>
            <a:r>
              <a:rPr lang="en-US" dirty="0"/>
              <a:t>TMF RM History and Management</a:t>
            </a:r>
          </a:p>
        </p:txBody>
      </p:sp>
      <p:sp>
        <p:nvSpPr>
          <p:cNvPr id="6" name="Right Arrow 5"/>
          <p:cNvSpPr/>
          <p:nvPr/>
        </p:nvSpPr>
        <p:spPr>
          <a:xfrm>
            <a:off x="1180727" y="2155903"/>
            <a:ext cx="10099848" cy="1219200"/>
          </a:xfrm>
          <a:prstGeom prst="rightArrow">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99216" y="3443348"/>
            <a:ext cx="1066800" cy="1200329"/>
          </a:xfrm>
          <a:prstGeom prst="rect">
            <a:avLst/>
          </a:prstGeom>
          <a:noFill/>
          <a:ln w="19050">
            <a:solidFill>
              <a:srgbClr val="0070C0"/>
            </a:solidFill>
          </a:ln>
        </p:spPr>
        <p:txBody>
          <a:bodyPr wrap="square" rtlCol="0">
            <a:spAutoFit/>
          </a:bodyPr>
          <a:lstStyle/>
          <a:p>
            <a:r>
              <a:rPr lang="en-US" sz="1200" dirty="0"/>
              <a:t>June 2010: Version 1.0- 11 zones w/ associated artifacts</a:t>
            </a:r>
          </a:p>
        </p:txBody>
      </p:sp>
      <p:sp>
        <p:nvSpPr>
          <p:cNvPr id="10" name="TextBox 9"/>
          <p:cNvSpPr txBox="1"/>
          <p:nvPr/>
        </p:nvSpPr>
        <p:spPr>
          <a:xfrm>
            <a:off x="3154846" y="4720234"/>
            <a:ext cx="1066800" cy="1015663"/>
          </a:xfrm>
          <a:prstGeom prst="rect">
            <a:avLst/>
          </a:prstGeom>
          <a:noFill/>
          <a:ln w="19050">
            <a:solidFill>
              <a:srgbClr val="0070C0"/>
            </a:solidFill>
          </a:ln>
        </p:spPr>
        <p:txBody>
          <a:bodyPr wrap="square" rtlCol="0">
            <a:spAutoFit/>
          </a:bodyPr>
          <a:lstStyle/>
          <a:p>
            <a:r>
              <a:rPr lang="en-US" sz="1200" dirty="0"/>
              <a:t>Feb 2011: </a:t>
            </a:r>
            <a:r>
              <a:rPr lang="en-US" altLang="en-US" sz="1200" dirty="0">
                <a:cs typeface="Arial" charset="0"/>
              </a:rPr>
              <a:t>Version 1.1- Regulator feedback</a:t>
            </a:r>
          </a:p>
        </p:txBody>
      </p:sp>
      <p:sp>
        <p:nvSpPr>
          <p:cNvPr id="11" name="TextBox 10"/>
          <p:cNvSpPr txBox="1"/>
          <p:nvPr/>
        </p:nvSpPr>
        <p:spPr>
          <a:xfrm>
            <a:off x="3840648" y="3467101"/>
            <a:ext cx="1295399" cy="1200329"/>
          </a:xfrm>
          <a:prstGeom prst="rect">
            <a:avLst/>
          </a:prstGeom>
          <a:noFill/>
          <a:ln w="19050">
            <a:solidFill>
              <a:srgbClr val="0070C0"/>
            </a:solidFill>
          </a:ln>
        </p:spPr>
        <p:txBody>
          <a:bodyPr wrap="square" rtlCol="0">
            <a:spAutoFit/>
          </a:bodyPr>
          <a:lstStyle/>
          <a:p>
            <a:r>
              <a:rPr lang="en-US" sz="1200" dirty="0"/>
              <a:t>Nov 2011: </a:t>
            </a:r>
            <a:r>
              <a:rPr lang="en-US" altLang="en-US" sz="1200" dirty="0">
                <a:cs typeface="Arial" charset="0"/>
              </a:rPr>
              <a:t>Version 1.2- Investigator Site File and 1</a:t>
            </a:r>
            <a:r>
              <a:rPr lang="en-US" altLang="en-US" sz="1200" baseline="30000" dirty="0">
                <a:cs typeface="Arial" charset="0"/>
              </a:rPr>
              <a:t>st</a:t>
            </a:r>
            <a:r>
              <a:rPr lang="en-US" altLang="en-US" sz="1200" dirty="0">
                <a:cs typeface="Arial" charset="0"/>
              </a:rPr>
              <a:t> Intro slide set</a:t>
            </a:r>
          </a:p>
        </p:txBody>
      </p:sp>
      <p:sp>
        <p:nvSpPr>
          <p:cNvPr id="12" name="TextBox 11"/>
          <p:cNvSpPr txBox="1"/>
          <p:nvPr/>
        </p:nvSpPr>
        <p:spPr>
          <a:xfrm>
            <a:off x="4677773" y="4872931"/>
            <a:ext cx="1744148" cy="830997"/>
          </a:xfrm>
          <a:prstGeom prst="rect">
            <a:avLst/>
          </a:prstGeom>
          <a:noFill/>
          <a:ln w="19050">
            <a:solidFill>
              <a:srgbClr val="0070C0"/>
            </a:solidFill>
          </a:ln>
        </p:spPr>
        <p:txBody>
          <a:bodyPr wrap="square" rtlCol="0">
            <a:spAutoFit/>
          </a:bodyPr>
          <a:lstStyle/>
          <a:p>
            <a:r>
              <a:rPr lang="en-US" sz="1200" dirty="0"/>
              <a:t>June 2012: </a:t>
            </a:r>
            <a:r>
              <a:rPr lang="en-US" altLang="en-US" sz="1200" dirty="0">
                <a:cs typeface="Arial" charset="0"/>
              </a:rPr>
              <a:t>Version 2.0- Device, Process-based metadata, and IIS</a:t>
            </a:r>
          </a:p>
        </p:txBody>
      </p:sp>
      <p:sp>
        <p:nvSpPr>
          <p:cNvPr id="13" name="TextBox 12"/>
          <p:cNvSpPr txBox="1"/>
          <p:nvPr/>
        </p:nvSpPr>
        <p:spPr>
          <a:xfrm>
            <a:off x="983432" y="3445491"/>
            <a:ext cx="1066800" cy="461665"/>
          </a:xfrm>
          <a:prstGeom prst="rect">
            <a:avLst/>
          </a:prstGeom>
          <a:noFill/>
          <a:ln w="19050">
            <a:solidFill>
              <a:srgbClr val="0070C0"/>
            </a:solidFill>
          </a:ln>
        </p:spPr>
        <p:txBody>
          <a:bodyPr wrap="square" rtlCol="0">
            <a:spAutoFit/>
          </a:bodyPr>
          <a:lstStyle/>
          <a:p>
            <a:r>
              <a:rPr lang="en-US" sz="1200" dirty="0"/>
              <a:t>Mar 2009: </a:t>
            </a:r>
            <a:r>
              <a:rPr lang="en-US" altLang="en-US" sz="1200" dirty="0">
                <a:cs typeface="Arial" charset="0"/>
              </a:rPr>
              <a:t>1</a:t>
            </a:r>
            <a:r>
              <a:rPr lang="en-US" altLang="en-US" sz="1200" baseline="30000" dirty="0">
                <a:cs typeface="Arial" charset="0"/>
              </a:rPr>
              <a:t>st</a:t>
            </a:r>
            <a:r>
              <a:rPr lang="en-US" altLang="en-US" sz="1200" dirty="0">
                <a:cs typeface="Arial" charset="0"/>
              </a:rPr>
              <a:t> Meeting</a:t>
            </a:r>
          </a:p>
        </p:txBody>
      </p:sp>
      <p:sp>
        <p:nvSpPr>
          <p:cNvPr id="14" name="TextBox 13"/>
          <p:cNvSpPr txBox="1"/>
          <p:nvPr/>
        </p:nvSpPr>
        <p:spPr>
          <a:xfrm>
            <a:off x="5841182" y="3524251"/>
            <a:ext cx="1676400" cy="1200329"/>
          </a:xfrm>
          <a:prstGeom prst="rect">
            <a:avLst/>
          </a:prstGeom>
          <a:noFill/>
          <a:ln w="19050">
            <a:solidFill>
              <a:srgbClr val="0070C0"/>
            </a:solidFill>
          </a:ln>
        </p:spPr>
        <p:txBody>
          <a:bodyPr wrap="square" rtlCol="0">
            <a:spAutoFit/>
          </a:bodyPr>
          <a:lstStyle/>
          <a:p>
            <a:r>
              <a:rPr lang="en-US" sz="1200" dirty="0"/>
              <a:t>~Dec 2012: Kick-off of many </a:t>
            </a:r>
            <a:r>
              <a:rPr lang="en-US" sz="1200" dirty="0">
                <a:cs typeface="Arial" charset="0"/>
              </a:rPr>
              <a:t>Work Groups that support the TMF manage-ment process</a:t>
            </a:r>
            <a:endParaRPr lang="en-US" altLang="en-US" sz="1200" dirty="0">
              <a:cs typeface="Arial" charset="0"/>
            </a:endParaRPr>
          </a:p>
        </p:txBody>
      </p:sp>
      <p:sp>
        <p:nvSpPr>
          <p:cNvPr id="15" name="TextBox 14"/>
          <p:cNvSpPr txBox="1"/>
          <p:nvPr/>
        </p:nvSpPr>
        <p:spPr>
          <a:xfrm>
            <a:off x="6944232" y="4829563"/>
            <a:ext cx="1676400" cy="830997"/>
          </a:xfrm>
          <a:prstGeom prst="rect">
            <a:avLst/>
          </a:prstGeom>
          <a:noFill/>
          <a:ln w="19050">
            <a:solidFill>
              <a:srgbClr val="0070C0"/>
            </a:solidFill>
          </a:ln>
        </p:spPr>
        <p:txBody>
          <a:bodyPr wrap="square" rtlCol="0">
            <a:spAutoFit/>
          </a:bodyPr>
          <a:lstStyle/>
          <a:p>
            <a:r>
              <a:rPr lang="en-US" sz="1200" dirty="0"/>
              <a:t>Feb 2014:</a:t>
            </a:r>
          </a:p>
          <a:p>
            <a:r>
              <a:rPr lang="en-US" altLang="en-US" sz="1200" dirty="0">
                <a:cs typeface="Arial" charset="0"/>
              </a:rPr>
              <a:t>Establishment of the TMF RM Steering Committee</a:t>
            </a:r>
          </a:p>
        </p:txBody>
      </p:sp>
      <p:sp>
        <p:nvSpPr>
          <p:cNvPr id="16" name="5-Point Star 15"/>
          <p:cNvSpPr/>
          <p:nvPr/>
        </p:nvSpPr>
        <p:spPr>
          <a:xfrm>
            <a:off x="1364432" y="2590800"/>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5-Point Star 16"/>
          <p:cNvSpPr/>
          <p:nvPr/>
        </p:nvSpPr>
        <p:spPr>
          <a:xfrm>
            <a:off x="2580216" y="2600325"/>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5-Point Star 17"/>
          <p:cNvSpPr/>
          <p:nvPr/>
        </p:nvSpPr>
        <p:spPr>
          <a:xfrm>
            <a:off x="3535846" y="2600325"/>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5-Point Star 18"/>
          <p:cNvSpPr/>
          <p:nvPr/>
        </p:nvSpPr>
        <p:spPr>
          <a:xfrm>
            <a:off x="4350629" y="2600325"/>
            <a:ext cx="327145"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p:cNvSpPr/>
          <p:nvPr/>
        </p:nvSpPr>
        <p:spPr>
          <a:xfrm>
            <a:off x="5345596" y="2600325"/>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p:cNvSpPr/>
          <p:nvPr/>
        </p:nvSpPr>
        <p:spPr>
          <a:xfrm>
            <a:off x="6469832" y="2600325"/>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5-Point Star 21"/>
          <p:cNvSpPr/>
          <p:nvPr/>
        </p:nvSpPr>
        <p:spPr>
          <a:xfrm>
            <a:off x="7572881" y="2600325"/>
            <a:ext cx="304800" cy="3447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p:cNvSpPr/>
          <p:nvPr/>
        </p:nvSpPr>
        <p:spPr>
          <a:xfrm rot="10800000">
            <a:off x="1438033" y="3076575"/>
            <a:ext cx="138546" cy="349865"/>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Down Arrow 28"/>
          <p:cNvSpPr/>
          <p:nvPr/>
        </p:nvSpPr>
        <p:spPr>
          <a:xfrm rot="10800000">
            <a:off x="2663343" y="3076575"/>
            <a:ext cx="138546" cy="349865"/>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Down Arrow 29"/>
          <p:cNvSpPr/>
          <p:nvPr/>
        </p:nvSpPr>
        <p:spPr>
          <a:xfrm rot="10800000">
            <a:off x="3618973" y="3076575"/>
            <a:ext cx="138546" cy="1634133"/>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Down Arrow 30"/>
          <p:cNvSpPr/>
          <p:nvPr/>
        </p:nvSpPr>
        <p:spPr>
          <a:xfrm rot="10800000">
            <a:off x="4420550" y="3067050"/>
            <a:ext cx="148703" cy="37844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Down Arrow 31"/>
          <p:cNvSpPr/>
          <p:nvPr/>
        </p:nvSpPr>
        <p:spPr>
          <a:xfrm rot="10800000">
            <a:off x="5428723" y="3067049"/>
            <a:ext cx="138546" cy="178683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Down Arrow 32"/>
          <p:cNvSpPr/>
          <p:nvPr/>
        </p:nvSpPr>
        <p:spPr>
          <a:xfrm rot="10800000">
            <a:off x="6552959" y="3076575"/>
            <a:ext cx="138546" cy="42862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Down Arrow 33"/>
          <p:cNvSpPr/>
          <p:nvPr/>
        </p:nvSpPr>
        <p:spPr>
          <a:xfrm rot="10800000">
            <a:off x="7656007" y="3086099"/>
            <a:ext cx="138548" cy="1724413"/>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5-Point Star 25"/>
          <p:cNvSpPr/>
          <p:nvPr/>
        </p:nvSpPr>
        <p:spPr>
          <a:xfrm>
            <a:off x="8575847" y="2599422"/>
            <a:ext cx="304800" cy="3447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8080548" y="3524250"/>
            <a:ext cx="1295399" cy="646331"/>
          </a:xfrm>
          <a:prstGeom prst="rect">
            <a:avLst/>
          </a:prstGeom>
          <a:noFill/>
          <a:ln w="19050">
            <a:solidFill>
              <a:srgbClr val="0070C0"/>
            </a:solidFill>
          </a:ln>
        </p:spPr>
        <p:txBody>
          <a:bodyPr wrap="square" rtlCol="0">
            <a:spAutoFit/>
          </a:bodyPr>
          <a:lstStyle/>
          <a:p>
            <a:r>
              <a:rPr lang="en-US" sz="1200" dirty="0"/>
              <a:t>June 2015: Release of version 3</a:t>
            </a:r>
            <a:endParaRPr lang="en-US" altLang="en-US" sz="1200" dirty="0">
              <a:cs typeface="Arial" charset="0"/>
            </a:endParaRPr>
          </a:p>
        </p:txBody>
      </p:sp>
      <p:sp>
        <p:nvSpPr>
          <p:cNvPr id="35" name="Down Arrow 34"/>
          <p:cNvSpPr/>
          <p:nvPr/>
        </p:nvSpPr>
        <p:spPr>
          <a:xfrm rot="10800000">
            <a:off x="8660450" y="3124199"/>
            <a:ext cx="148703" cy="37844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5-Point Star 35"/>
          <p:cNvSpPr/>
          <p:nvPr/>
        </p:nvSpPr>
        <p:spPr>
          <a:xfrm>
            <a:off x="9459384" y="2588987"/>
            <a:ext cx="304800" cy="34479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rot="10800000">
            <a:off x="9570097" y="3099834"/>
            <a:ext cx="138548" cy="17106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TextBox 37"/>
          <p:cNvSpPr txBox="1"/>
          <p:nvPr/>
        </p:nvSpPr>
        <p:spPr>
          <a:xfrm>
            <a:off x="8995576" y="4829563"/>
            <a:ext cx="1295399" cy="830997"/>
          </a:xfrm>
          <a:prstGeom prst="rect">
            <a:avLst/>
          </a:prstGeom>
          <a:noFill/>
          <a:ln w="19050">
            <a:solidFill>
              <a:srgbClr val="0070C0"/>
            </a:solidFill>
          </a:ln>
        </p:spPr>
        <p:txBody>
          <a:bodyPr wrap="square" rtlCol="0">
            <a:spAutoFit/>
          </a:bodyPr>
          <a:lstStyle/>
          <a:p>
            <a:r>
              <a:rPr lang="en-US" sz="1200" dirty="0"/>
              <a:t>June 2018: Release of The Exchange Mechanism</a:t>
            </a:r>
            <a:endParaRPr lang="en-US" altLang="en-US" sz="1200" dirty="0">
              <a:cs typeface="Arial" charset="0"/>
            </a:endParaRPr>
          </a:p>
        </p:txBody>
      </p:sp>
      <p:sp>
        <p:nvSpPr>
          <p:cNvPr id="39" name="Slide Number Placeholder 2"/>
          <p:cNvSpPr>
            <a:spLocks noGrp="1"/>
          </p:cNvSpPr>
          <p:nvPr>
            <p:ph type="sldNum" sz="quarter" idx="12"/>
          </p:nvPr>
        </p:nvSpPr>
        <p:spPr>
          <a:xfrm>
            <a:off x="8713259" y="6407945"/>
            <a:ext cx="487680" cy="365125"/>
          </a:xfrm>
        </p:spPr>
        <p:txBody>
          <a:bodyPr/>
          <a:lstStyle/>
          <a:p>
            <a:pPr eaLnBrk="1" latinLnBrk="0" hangingPunct="1"/>
            <a:r>
              <a:rPr kumimoji="0" lang="en-US" dirty="0"/>
              <a:t>8</a:t>
            </a:r>
          </a:p>
        </p:txBody>
      </p:sp>
      <p:sp>
        <p:nvSpPr>
          <p:cNvPr id="40" name="TextBox 39">
            <a:extLst>
              <a:ext uri="{FF2B5EF4-FFF2-40B4-BE49-F238E27FC236}">
                <a16:creationId xmlns:a16="http://schemas.microsoft.com/office/drawing/2014/main" id="{FF81012D-EA83-484F-B8B7-7A5195CF43CD}"/>
              </a:ext>
            </a:extLst>
          </p:cNvPr>
          <p:cNvSpPr txBox="1"/>
          <p:nvPr/>
        </p:nvSpPr>
        <p:spPr>
          <a:xfrm>
            <a:off x="9992785" y="3524250"/>
            <a:ext cx="855744" cy="1200329"/>
          </a:xfrm>
          <a:prstGeom prst="rect">
            <a:avLst/>
          </a:prstGeom>
          <a:noFill/>
          <a:ln w="19050">
            <a:solidFill>
              <a:srgbClr val="0070C0"/>
            </a:solidFill>
          </a:ln>
        </p:spPr>
        <p:txBody>
          <a:bodyPr wrap="square" rtlCol="0">
            <a:spAutoFit/>
          </a:bodyPr>
          <a:lstStyle/>
          <a:p>
            <a:r>
              <a:rPr lang="en-US" sz="1200" dirty="0"/>
              <a:t>October 2018: Release of version 3.1</a:t>
            </a:r>
            <a:endParaRPr lang="en-US" altLang="en-US" sz="1200" dirty="0">
              <a:cs typeface="Arial" charset="0"/>
            </a:endParaRPr>
          </a:p>
        </p:txBody>
      </p:sp>
      <p:sp>
        <p:nvSpPr>
          <p:cNvPr id="41" name="Down Arrow 34">
            <a:extLst>
              <a:ext uri="{FF2B5EF4-FFF2-40B4-BE49-F238E27FC236}">
                <a16:creationId xmlns:a16="http://schemas.microsoft.com/office/drawing/2014/main" id="{0136A807-CE7E-4738-AC1F-D0AFDFD49DF5}"/>
              </a:ext>
            </a:extLst>
          </p:cNvPr>
          <p:cNvSpPr/>
          <p:nvPr/>
        </p:nvSpPr>
        <p:spPr>
          <a:xfrm rot="10800000">
            <a:off x="10294643" y="3124198"/>
            <a:ext cx="112647" cy="37844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5170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13259" y="6232526"/>
            <a:ext cx="487680" cy="365125"/>
          </a:xfrm>
        </p:spPr>
        <p:txBody>
          <a:bodyPr/>
          <a:lstStyle/>
          <a:p>
            <a:pPr eaLnBrk="1" latinLnBrk="0" hangingPunct="1"/>
            <a:fld id="{D5BBC35B-A44B-4119-B8DA-DE9E3DFADA20}" type="slidenum">
              <a:rPr kumimoji="0" lang="en-US" smtClean="0">
                <a:solidFill>
                  <a:schemeClr val="bg1"/>
                </a:solidFill>
              </a:rPr>
              <a:pPr eaLnBrk="1" latinLnBrk="0" hangingPunct="1"/>
              <a:t>9</a:t>
            </a:fld>
            <a:endParaRPr lang="en-US" dirty="0">
              <a:solidFill>
                <a:schemeClr val="bg1"/>
              </a:solidFill>
            </a:endParaRPr>
          </a:p>
        </p:txBody>
      </p:sp>
      <p:sp>
        <p:nvSpPr>
          <p:cNvPr id="2" name="Title 1"/>
          <p:cNvSpPr>
            <a:spLocks noGrp="1"/>
          </p:cNvSpPr>
          <p:nvPr>
            <p:ph type="title"/>
          </p:nvPr>
        </p:nvSpPr>
        <p:spPr/>
        <p:txBody>
          <a:bodyPr>
            <a:normAutofit/>
          </a:bodyPr>
          <a:lstStyle/>
          <a:p>
            <a:r>
              <a:rPr lang="en-GB" dirty="0"/>
              <a:t>Purpose of the TMF Reference Model</a:t>
            </a:r>
          </a:p>
        </p:txBody>
      </p:sp>
      <p:grpSp>
        <p:nvGrpSpPr>
          <p:cNvPr id="5" name="Group 4"/>
          <p:cNvGrpSpPr/>
          <p:nvPr/>
        </p:nvGrpSpPr>
        <p:grpSpPr>
          <a:xfrm>
            <a:off x="2577434" y="1498590"/>
            <a:ext cx="3417983" cy="1966986"/>
            <a:chOff x="533400" y="1219200"/>
            <a:chExt cx="3886200" cy="2514600"/>
          </a:xfrm>
        </p:grpSpPr>
        <p:sp>
          <p:nvSpPr>
            <p:cNvPr id="6" name="Rectangle 10"/>
            <p:cNvSpPr>
              <a:spLocks noChangeArrowheads="1"/>
            </p:cNvSpPr>
            <p:nvPr/>
          </p:nvSpPr>
          <p:spPr bwMode="auto">
            <a:xfrm>
              <a:off x="533400" y="1219200"/>
              <a:ext cx="3886200" cy="2514600"/>
            </a:xfrm>
            <a:prstGeom prst="rect">
              <a:avLst/>
            </a:prstGeom>
            <a:solidFill>
              <a:srgbClr val="FF5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dirty="0">
                <a:solidFill>
                  <a:schemeClr val="bg1"/>
                </a:solidFill>
                <a:latin typeface="+mj-lt"/>
              </a:endParaRPr>
            </a:p>
          </p:txBody>
        </p:sp>
        <p:sp>
          <p:nvSpPr>
            <p:cNvPr id="7" name="Text Box 4"/>
            <p:cNvSpPr txBox="1">
              <a:spLocks noChangeArrowheads="1"/>
            </p:cNvSpPr>
            <p:nvPr/>
          </p:nvSpPr>
          <p:spPr bwMode="auto">
            <a:xfrm>
              <a:off x="677068" y="1638300"/>
              <a:ext cx="359886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Contents</a:t>
              </a:r>
            </a:p>
            <a:p>
              <a:pPr algn="ctr" eaLnBrk="1" hangingPunct="1">
                <a:spcBef>
                  <a:spcPct val="50000"/>
                </a:spcBef>
              </a:pPr>
              <a:r>
                <a:rPr lang="en-GB" sz="2000" dirty="0">
                  <a:solidFill>
                    <a:schemeClr val="bg1"/>
                  </a:solidFill>
                  <a:latin typeface="+mj-lt"/>
                </a:rPr>
                <a:t>Industry opinion on what is kept in a TMF</a:t>
              </a:r>
            </a:p>
          </p:txBody>
        </p:sp>
      </p:grpSp>
      <p:grpSp>
        <p:nvGrpSpPr>
          <p:cNvPr id="8" name="Group 7"/>
          <p:cNvGrpSpPr/>
          <p:nvPr/>
        </p:nvGrpSpPr>
        <p:grpSpPr>
          <a:xfrm>
            <a:off x="6121776" y="1498590"/>
            <a:ext cx="3417983" cy="1966986"/>
            <a:chOff x="533400" y="1219200"/>
            <a:chExt cx="3886200" cy="2514600"/>
          </a:xfrm>
          <a:solidFill>
            <a:srgbClr val="FFC000"/>
          </a:solidFill>
        </p:grpSpPr>
        <p:sp>
          <p:nvSpPr>
            <p:cNvPr id="9" name="Rectangle 10"/>
            <p:cNvSpPr>
              <a:spLocks noChangeArrowheads="1"/>
            </p:cNvSpPr>
            <p:nvPr/>
          </p:nvSpPr>
          <p:spPr bwMode="auto">
            <a:xfrm>
              <a:off x="533400" y="1219200"/>
              <a:ext cx="3886200" cy="2514600"/>
            </a:xfrm>
            <a:prstGeom prst="rect">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dirty="0">
                <a:solidFill>
                  <a:schemeClr val="bg1"/>
                </a:solidFill>
                <a:latin typeface="+mj-lt"/>
              </a:endParaRPr>
            </a:p>
          </p:txBody>
        </p:sp>
        <p:sp>
          <p:nvSpPr>
            <p:cNvPr id="10" name="Text Box 4"/>
            <p:cNvSpPr txBox="1">
              <a:spLocks noChangeArrowheads="1"/>
            </p:cNvSpPr>
            <p:nvPr/>
          </p:nvSpPr>
          <p:spPr bwMode="auto">
            <a:xfrm>
              <a:off x="677068" y="1638300"/>
              <a:ext cx="3598863" cy="143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Naming</a:t>
              </a:r>
            </a:p>
            <a:p>
              <a:pPr algn="ctr" eaLnBrk="1" hangingPunct="1">
                <a:spcBef>
                  <a:spcPct val="50000"/>
                </a:spcBef>
              </a:pPr>
              <a:r>
                <a:rPr lang="en-GB" sz="2000" dirty="0">
                  <a:solidFill>
                    <a:schemeClr val="bg1"/>
                  </a:solidFill>
                </a:rPr>
                <a:t>Based on ICH E6 Sect. 8 &amp; industry-accepted terminology</a:t>
              </a:r>
            </a:p>
          </p:txBody>
        </p:sp>
      </p:grpSp>
      <p:grpSp>
        <p:nvGrpSpPr>
          <p:cNvPr id="11" name="Group 10"/>
          <p:cNvGrpSpPr/>
          <p:nvPr/>
        </p:nvGrpSpPr>
        <p:grpSpPr>
          <a:xfrm>
            <a:off x="2577433" y="3562086"/>
            <a:ext cx="3417983" cy="1966986"/>
            <a:chOff x="533400" y="1219200"/>
            <a:chExt cx="3886200" cy="2514600"/>
          </a:xfrm>
          <a:solidFill>
            <a:srgbClr val="00B050"/>
          </a:solidFill>
        </p:grpSpPr>
        <p:sp>
          <p:nvSpPr>
            <p:cNvPr id="12" name="Rectangle 10"/>
            <p:cNvSpPr>
              <a:spLocks noChangeArrowheads="1"/>
            </p:cNvSpPr>
            <p:nvPr/>
          </p:nvSpPr>
          <p:spPr bwMode="auto">
            <a:xfrm>
              <a:off x="533400" y="1219200"/>
              <a:ext cx="3886200" cy="2514600"/>
            </a:xfrm>
            <a:prstGeom prst="rect">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dirty="0">
                <a:solidFill>
                  <a:schemeClr val="bg1"/>
                </a:solidFill>
                <a:latin typeface="+mj-lt"/>
              </a:endParaRPr>
            </a:p>
          </p:txBody>
        </p:sp>
        <p:sp>
          <p:nvSpPr>
            <p:cNvPr id="13" name="Text Box 4"/>
            <p:cNvSpPr txBox="1">
              <a:spLocks noChangeArrowheads="1"/>
            </p:cNvSpPr>
            <p:nvPr/>
          </p:nvSpPr>
          <p:spPr bwMode="auto">
            <a:xfrm>
              <a:off x="677068" y="1638300"/>
              <a:ext cx="3598863" cy="143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Structure</a:t>
              </a:r>
            </a:p>
            <a:p>
              <a:pPr algn="ctr" eaLnBrk="1" hangingPunct="1">
                <a:spcBef>
                  <a:spcPct val="50000"/>
                </a:spcBef>
              </a:pPr>
              <a:r>
                <a:rPr lang="en-GB" sz="2000" dirty="0">
                  <a:solidFill>
                    <a:schemeClr val="bg1"/>
                  </a:solidFill>
                  <a:latin typeface="+mj-lt"/>
                </a:rPr>
                <a:t>To support paper and electronic systems</a:t>
              </a:r>
            </a:p>
          </p:txBody>
        </p:sp>
      </p:grpSp>
      <p:grpSp>
        <p:nvGrpSpPr>
          <p:cNvPr id="14" name="Group 13"/>
          <p:cNvGrpSpPr/>
          <p:nvPr/>
        </p:nvGrpSpPr>
        <p:grpSpPr>
          <a:xfrm>
            <a:off x="6121776" y="3548868"/>
            <a:ext cx="3417983" cy="1966986"/>
            <a:chOff x="533400" y="1219200"/>
            <a:chExt cx="3886200" cy="2514600"/>
          </a:xfrm>
          <a:solidFill>
            <a:schemeClr val="accent1">
              <a:lumMod val="60000"/>
              <a:lumOff val="40000"/>
            </a:schemeClr>
          </a:solidFill>
        </p:grpSpPr>
        <p:sp>
          <p:nvSpPr>
            <p:cNvPr id="15" name="Rectangle 10"/>
            <p:cNvSpPr>
              <a:spLocks noChangeArrowheads="1"/>
            </p:cNvSpPr>
            <p:nvPr/>
          </p:nvSpPr>
          <p:spPr bwMode="auto">
            <a:xfrm>
              <a:off x="533400" y="1219200"/>
              <a:ext cx="3886200" cy="2514600"/>
            </a:xfrm>
            <a:prstGeom prst="rect">
              <a:avLst/>
            </a:prstGeom>
            <a:grp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GB" dirty="0">
                <a:solidFill>
                  <a:schemeClr val="bg1"/>
                </a:solidFill>
                <a:latin typeface="+mj-lt"/>
              </a:endParaRPr>
            </a:p>
          </p:txBody>
        </p:sp>
        <p:sp>
          <p:nvSpPr>
            <p:cNvPr id="16" name="Text Box 4"/>
            <p:cNvSpPr txBox="1">
              <a:spLocks noChangeArrowheads="1"/>
            </p:cNvSpPr>
            <p:nvPr/>
          </p:nvSpPr>
          <p:spPr bwMode="auto">
            <a:xfrm>
              <a:off x="677068" y="1638300"/>
              <a:ext cx="3598863" cy="143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sz="2400" b="1" dirty="0">
                  <a:solidFill>
                    <a:schemeClr val="bg1"/>
                  </a:solidFill>
                  <a:effectLst>
                    <a:outerShdw blurRad="38100" dist="38100" dir="2700000" algn="tl">
                      <a:srgbClr val="000000">
                        <a:alpha val="43137"/>
                      </a:srgbClr>
                    </a:outerShdw>
                  </a:effectLst>
                  <a:latin typeface="+mj-lt"/>
                </a:rPr>
                <a:t>Standard Metadata</a:t>
              </a:r>
            </a:p>
            <a:p>
              <a:pPr algn="ctr" eaLnBrk="1" hangingPunct="1">
                <a:spcBef>
                  <a:spcPct val="50000"/>
                </a:spcBef>
              </a:pPr>
              <a:r>
                <a:rPr lang="en-GB" sz="2000" dirty="0">
                  <a:solidFill>
                    <a:schemeClr val="bg1"/>
                  </a:solidFill>
                  <a:latin typeface="+mj-lt"/>
                </a:rPr>
                <a:t>For eTMFs, minimum metadata at system and artifact level</a:t>
              </a:r>
            </a:p>
          </p:txBody>
        </p:sp>
      </p:grpSp>
      <p:sp>
        <p:nvSpPr>
          <p:cNvPr id="17" name="Slide Number Placeholder 2"/>
          <p:cNvSpPr txBox="1">
            <a:spLocks/>
          </p:cNvSpPr>
          <p:nvPr/>
        </p:nvSpPr>
        <p:spPr>
          <a:xfrm>
            <a:off x="8713259" y="6225382"/>
            <a:ext cx="487680" cy="365125"/>
          </a:xfrm>
          <a:prstGeom prst="rect">
            <a:avLst/>
          </a:prstGeom>
        </p:spPr>
        <p:txBody>
          <a:bodyPr vert="horz" anchor="b"/>
          <a:lstStyle>
            <a:defPPr>
              <a:defRPr lang="en-US"/>
            </a:defPPr>
            <a:lvl1pPr marL="0" algn="r" defTabSz="914400" rtl="0" eaLnBrk="1" latinLnBrk="0" hangingPunct="1">
              <a:defRPr kumimoji="0"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21</a:t>
            </a:r>
          </a:p>
        </p:txBody>
      </p:sp>
    </p:spTree>
    <p:extLst>
      <p:ext uri="{BB962C8B-B14F-4D97-AF65-F5344CB8AC3E}">
        <p14:creationId xmlns:p14="http://schemas.microsoft.com/office/powerpoint/2010/main" val="207665381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14633</TotalTime>
  <Words>1748</Words>
  <Application>Microsoft Office PowerPoint</Application>
  <PresentationFormat>Widescreen</PresentationFormat>
  <Paragraphs>262</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Rounded MT Bold</vt:lpstr>
      <vt:lpstr>Calibri</vt:lpstr>
      <vt:lpstr>Lucida Sans Unicode</vt:lpstr>
      <vt:lpstr>Segoe UI</vt:lpstr>
      <vt:lpstr>Verdana</vt:lpstr>
      <vt:lpstr>Wingdings 2</vt:lpstr>
      <vt:lpstr>Wingdings 3</vt:lpstr>
      <vt:lpstr>Concourse</vt:lpstr>
      <vt:lpstr>PowerPoint Presentation</vt:lpstr>
      <vt:lpstr>What is the Trial Master File?</vt:lpstr>
      <vt:lpstr>What are “Essential Documents”?</vt:lpstr>
      <vt:lpstr>Why a TMF Reference Model?</vt:lpstr>
      <vt:lpstr>Origins of the TMF Reference Model Concept</vt:lpstr>
      <vt:lpstr>Defining the TMF Reference Model</vt:lpstr>
      <vt:lpstr>Benefits Gained by Implementation</vt:lpstr>
      <vt:lpstr>TMF RM History and Management</vt:lpstr>
      <vt:lpstr>Purpose of the TMF Reference Model</vt:lpstr>
      <vt:lpstr>Purpose – Standard Contents</vt:lpstr>
      <vt:lpstr>Purpose – Standard Naming</vt:lpstr>
      <vt:lpstr>Purpose – Standard Structure</vt:lpstr>
      <vt:lpstr>Purpose – Standard Metadata</vt:lpstr>
      <vt:lpstr>Structure and Content of the Model</vt:lpstr>
      <vt:lpstr>TMF Reference Model Zones</vt:lpstr>
      <vt:lpstr>TMF Reference Model Sections</vt:lpstr>
      <vt:lpstr>TMF Artifacts</vt:lpstr>
      <vt:lpstr>Artifact Definition</vt:lpstr>
      <vt:lpstr>ICH Code</vt:lpstr>
      <vt:lpstr>Sub-artifacts</vt:lpstr>
      <vt:lpstr>Paper TMF Application</vt:lpstr>
      <vt:lpstr>Version Control</vt:lpstr>
      <vt:lpstr>TMF Reference Model 3.1.0</vt:lpstr>
      <vt:lpstr>TMF Reference Model 3.1.0</vt:lpstr>
      <vt:lpstr>TMF Reference Model 3.1.0</vt:lpstr>
      <vt:lpstr>TMF Reference Model 3.1.0</vt:lpstr>
      <vt:lpstr>TMF Reference Model 3.1.0</vt:lpstr>
      <vt:lpstr>TMF Reference Model 3.1.0</vt:lpstr>
      <vt:lpstr>TMF Reference Model 3.1.0</vt:lpstr>
      <vt:lpstr>TMF Reference Model 3.1.0</vt:lpstr>
      <vt:lpstr>Feedback and Change Requests</vt:lpstr>
      <vt:lpstr>Feedback and Change Requests</vt:lpstr>
      <vt:lpstr>Get Involved!</vt:lpstr>
      <vt:lpstr>TMF RM Version 3.1.0</vt:lpstr>
      <vt:lpstr>Future Releases</vt:lpstr>
      <vt:lpstr>Deliverables to Date</vt:lpstr>
      <vt:lpstr>Ongoing Subgroup Activities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Redding</dc:creator>
  <cp:lastModifiedBy>Jodi Mossie</cp:lastModifiedBy>
  <cp:revision>71</cp:revision>
  <dcterms:created xsi:type="dcterms:W3CDTF">2014-10-27T01:11:31Z</dcterms:created>
  <dcterms:modified xsi:type="dcterms:W3CDTF">2019-01-23T14:59:23Z</dcterms:modified>
</cp:coreProperties>
</file>