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7.wmf" ContentType="image/x-wmf"/>
  <Override PartName="/ppt/media/image6.wmf" ContentType="image/x-wmf"/>
  <Override PartName="/ppt/media/image4.png" ContentType="image/png"/>
  <Override PartName="/ppt/media/image5.jpeg" ContentType="image/jpe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26" name="PlaceHolder 2"/>
          <p:cNvSpPr>
            <a:spLocks noGrp="1"/>
          </p:cNvSpPr>
          <p:nvPr>
            <p:ph type="body"/>
          </p:nvPr>
        </p:nvSpPr>
        <p:spPr>
          <a:xfrm>
            <a:off x="741240" y="1963800"/>
            <a:ext cx="8768880" cy="2352960"/>
          </a:xfrm>
          <a:prstGeom prst="rect">
            <a:avLst/>
          </a:prstGeom>
        </p:spPr>
        <p:txBody>
          <a:bodyPr lIns="0" rIns="0" tIns="0" bIns="0"/>
          <a:p>
            <a:endParaRPr/>
          </a:p>
        </p:txBody>
      </p:sp>
      <p:sp>
        <p:nvSpPr>
          <p:cNvPr id="27" name="PlaceHolder 3"/>
          <p:cNvSpPr>
            <a:spLocks noGrp="1"/>
          </p:cNvSpPr>
          <p:nvPr>
            <p:ph type="body"/>
          </p:nvPr>
        </p:nvSpPr>
        <p:spPr>
          <a:xfrm>
            <a:off x="741240" y="4540680"/>
            <a:ext cx="8768880" cy="23529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29"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30"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31" name="PlaceHolder 4"/>
          <p:cNvSpPr>
            <a:spLocks noGrp="1"/>
          </p:cNvSpPr>
          <p:nvPr>
            <p:ph type="body"/>
          </p:nvPr>
        </p:nvSpPr>
        <p:spPr>
          <a:xfrm>
            <a:off x="5234400" y="4540680"/>
            <a:ext cx="4278960" cy="2352960"/>
          </a:xfrm>
          <a:prstGeom prst="rect">
            <a:avLst/>
          </a:prstGeom>
        </p:spPr>
        <p:txBody>
          <a:bodyPr lIns="0" rIns="0" tIns="0" bIns="0"/>
          <a:p>
            <a:endParaRPr/>
          </a:p>
        </p:txBody>
      </p:sp>
      <p:sp>
        <p:nvSpPr>
          <p:cNvPr id="32" name="PlaceHolder 5"/>
          <p:cNvSpPr>
            <a:spLocks noGrp="1"/>
          </p:cNvSpPr>
          <p:nvPr>
            <p:ph type="body"/>
          </p:nvPr>
        </p:nvSpPr>
        <p:spPr>
          <a:xfrm>
            <a:off x="741240" y="4540680"/>
            <a:ext cx="4278960" cy="23529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34" name="PlaceHolder 2"/>
          <p:cNvSpPr>
            <a:spLocks noGrp="1"/>
          </p:cNvSpPr>
          <p:nvPr>
            <p:ph type="body"/>
          </p:nvPr>
        </p:nvSpPr>
        <p:spPr>
          <a:xfrm>
            <a:off x="741240" y="1963800"/>
            <a:ext cx="8768880" cy="4933440"/>
          </a:xfrm>
          <a:prstGeom prst="rect">
            <a:avLst/>
          </a:prstGeom>
        </p:spPr>
        <p:txBody>
          <a:bodyPr lIns="0" rIns="0" tIns="0" bIns="0"/>
          <a:p>
            <a:endParaRPr/>
          </a:p>
        </p:txBody>
      </p:sp>
      <p:sp>
        <p:nvSpPr>
          <p:cNvPr id="35" name="PlaceHolder 3"/>
          <p:cNvSpPr>
            <a:spLocks noGrp="1"/>
          </p:cNvSpPr>
          <p:nvPr>
            <p:ph type="body"/>
          </p:nvPr>
        </p:nvSpPr>
        <p:spPr>
          <a:xfrm>
            <a:off x="741240" y="1963800"/>
            <a:ext cx="8768880" cy="4933440"/>
          </a:xfrm>
          <a:prstGeom prst="rect">
            <a:avLst/>
          </a:prstGeom>
        </p:spPr>
        <p:txBody>
          <a:bodyPr lIns="0" rIns="0" tIns="0" bIns="0"/>
          <a:p>
            <a:endParaRPr/>
          </a:p>
        </p:txBody>
      </p:sp>
      <p:pic>
        <p:nvPicPr>
          <p:cNvPr id="36" name="" descr=""/>
          <p:cNvPicPr/>
          <p:nvPr/>
        </p:nvPicPr>
        <p:blipFill>
          <a:blip r:embed="rId2"/>
          <a:stretch>
            <a:fillRect/>
          </a:stretch>
        </p:blipFill>
        <p:spPr>
          <a:xfrm>
            <a:off x="2034000" y="1963800"/>
            <a:ext cx="6183000" cy="4933440"/>
          </a:xfrm>
          <a:prstGeom prst="rect">
            <a:avLst/>
          </a:prstGeom>
          <a:ln>
            <a:noFill/>
          </a:ln>
        </p:spPr>
      </p:pic>
      <p:pic>
        <p:nvPicPr>
          <p:cNvPr id="37" name="" descr=""/>
          <p:cNvPicPr/>
          <p:nvPr/>
        </p:nvPicPr>
        <p:blipFill>
          <a:blip r:embed="rId3"/>
          <a:stretch>
            <a:fillRect/>
          </a:stretch>
        </p:blipFill>
        <p:spPr>
          <a:xfrm>
            <a:off x="2034000" y="1963800"/>
            <a:ext cx="6183000" cy="4933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43" name="PlaceHolder 2"/>
          <p:cNvSpPr>
            <a:spLocks noGrp="1"/>
          </p:cNvSpPr>
          <p:nvPr>
            <p:ph type="subTitle"/>
          </p:nvPr>
        </p:nvSpPr>
        <p:spPr>
          <a:xfrm>
            <a:off x="741240" y="1963800"/>
            <a:ext cx="8768880" cy="4933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45" name="PlaceHolder 2"/>
          <p:cNvSpPr>
            <a:spLocks noGrp="1"/>
          </p:cNvSpPr>
          <p:nvPr>
            <p:ph type="body"/>
          </p:nvPr>
        </p:nvSpPr>
        <p:spPr>
          <a:xfrm>
            <a:off x="741240" y="1963800"/>
            <a:ext cx="8768880" cy="4933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47" name="PlaceHolder 2"/>
          <p:cNvSpPr>
            <a:spLocks noGrp="1"/>
          </p:cNvSpPr>
          <p:nvPr>
            <p:ph type="body"/>
          </p:nvPr>
        </p:nvSpPr>
        <p:spPr>
          <a:xfrm>
            <a:off x="741240" y="1963800"/>
            <a:ext cx="4278960" cy="4933440"/>
          </a:xfrm>
          <a:prstGeom prst="rect">
            <a:avLst/>
          </a:prstGeom>
        </p:spPr>
        <p:txBody>
          <a:bodyPr lIns="0" rIns="0" tIns="0" bIns="0"/>
          <a:p>
            <a:endParaRPr/>
          </a:p>
        </p:txBody>
      </p:sp>
      <p:sp>
        <p:nvSpPr>
          <p:cNvPr id="48" name="PlaceHolder 3"/>
          <p:cNvSpPr>
            <a:spLocks noGrp="1"/>
          </p:cNvSpPr>
          <p:nvPr>
            <p:ph type="body"/>
          </p:nvPr>
        </p:nvSpPr>
        <p:spPr>
          <a:xfrm>
            <a:off x="5234400" y="1963800"/>
            <a:ext cx="4278960" cy="4933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41240" y="282600"/>
            <a:ext cx="8605440" cy="12589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41240" y="282600"/>
            <a:ext cx="8605440" cy="5835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52"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53" name="PlaceHolder 3"/>
          <p:cNvSpPr>
            <a:spLocks noGrp="1"/>
          </p:cNvSpPr>
          <p:nvPr>
            <p:ph type="body"/>
          </p:nvPr>
        </p:nvSpPr>
        <p:spPr>
          <a:xfrm>
            <a:off x="741240" y="4540680"/>
            <a:ext cx="4278960" cy="2352960"/>
          </a:xfrm>
          <a:prstGeom prst="rect">
            <a:avLst/>
          </a:prstGeom>
        </p:spPr>
        <p:txBody>
          <a:bodyPr lIns="0" rIns="0" tIns="0" bIns="0"/>
          <a:p>
            <a:endParaRPr/>
          </a:p>
        </p:txBody>
      </p:sp>
      <p:sp>
        <p:nvSpPr>
          <p:cNvPr id="54" name="PlaceHolder 4"/>
          <p:cNvSpPr>
            <a:spLocks noGrp="1"/>
          </p:cNvSpPr>
          <p:nvPr>
            <p:ph type="body"/>
          </p:nvPr>
        </p:nvSpPr>
        <p:spPr>
          <a:xfrm>
            <a:off x="5234400" y="1963800"/>
            <a:ext cx="4278960" cy="4933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5" name="PlaceHolder 2"/>
          <p:cNvSpPr>
            <a:spLocks noGrp="1"/>
          </p:cNvSpPr>
          <p:nvPr>
            <p:ph type="subTitle"/>
          </p:nvPr>
        </p:nvSpPr>
        <p:spPr>
          <a:xfrm>
            <a:off x="741240" y="1963800"/>
            <a:ext cx="8768880" cy="4933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56" name="PlaceHolder 2"/>
          <p:cNvSpPr>
            <a:spLocks noGrp="1"/>
          </p:cNvSpPr>
          <p:nvPr>
            <p:ph type="body"/>
          </p:nvPr>
        </p:nvSpPr>
        <p:spPr>
          <a:xfrm>
            <a:off x="741240" y="1963800"/>
            <a:ext cx="4278960" cy="4933440"/>
          </a:xfrm>
          <a:prstGeom prst="rect">
            <a:avLst/>
          </a:prstGeom>
        </p:spPr>
        <p:txBody>
          <a:bodyPr lIns="0" rIns="0" tIns="0" bIns="0"/>
          <a:p>
            <a:endParaRPr/>
          </a:p>
        </p:txBody>
      </p:sp>
      <p:sp>
        <p:nvSpPr>
          <p:cNvPr id="57"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58" name="PlaceHolder 4"/>
          <p:cNvSpPr>
            <a:spLocks noGrp="1"/>
          </p:cNvSpPr>
          <p:nvPr>
            <p:ph type="body"/>
          </p:nvPr>
        </p:nvSpPr>
        <p:spPr>
          <a:xfrm>
            <a:off x="5234400" y="4540680"/>
            <a:ext cx="4278960" cy="23529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60"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61"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62" name="PlaceHolder 4"/>
          <p:cNvSpPr>
            <a:spLocks noGrp="1"/>
          </p:cNvSpPr>
          <p:nvPr>
            <p:ph type="body"/>
          </p:nvPr>
        </p:nvSpPr>
        <p:spPr>
          <a:xfrm>
            <a:off x="741240" y="4540680"/>
            <a:ext cx="8768880" cy="23529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64" name="PlaceHolder 2"/>
          <p:cNvSpPr>
            <a:spLocks noGrp="1"/>
          </p:cNvSpPr>
          <p:nvPr>
            <p:ph type="body"/>
          </p:nvPr>
        </p:nvSpPr>
        <p:spPr>
          <a:xfrm>
            <a:off x="741240" y="1963800"/>
            <a:ext cx="8768880" cy="2352960"/>
          </a:xfrm>
          <a:prstGeom prst="rect">
            <a:avLst/>
          </a:prstGeom>
        </p:spPr>
        <p:txBody>
          <a:bodyPr lIns="0" rIns="0" tIns="0" bIns="0"/>
          <a:p>
            <a:endParaRPr/>
          </a:p>
        </p:txBody>
      </p:sp>
      <p:sp>
        <p:nvSpPr>
          <p:cNvPr id="65" name="PlaceHolder 3"/>
          <p:cNvSpPr>
            <a:spLocks noGrp="1"/>
          </p:cNvSpPr>
          <p:nvPr>
            <p:ph type="body"/>
          </p:nvPr>
        </p:nvSpPr>
        <p:spPr>
          <a:xfrm>
            <a:off x="741240" y="4540680"/>
            <a:ext cx="8768880" cy="23529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67"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68"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69" name="PlaceHolder 4"/>
          <p:cNvSpPr>
            <a:spLocks noGrp="1"/>
          </p:cNvSpPr>
          <p:nvPr>
            <p:ph type="body"/>
          </p:nvPr>
        </p:nvSpPr>
        <p:spPr>
          <a:xfrm>
            <a:off x="5234400" y="4540680"/>
            <a:ext cx="4278960" cy="2352960"/>
          </a:xfrm>
          <a:prstGeom prst="rect">
            <a:avLst/>
          </a:prstGeom>
        </p:spPr>
        <p:txBody>
          <a:bodyPr lIns="0" rIns="0" tIns="0" bIns="0"/>
          <a:p>
            <a:endParaRPr/>
          </a:p>
        </p:txBody>
      </p:sp>
      <p:sp>
        <p:nvSpPr>
          <p:cNvPr id="70" name="PlaceHolder 5"/>
          <p:cNvSpPr>
            <a:spLocks noGrp="1"/>
          </p:cNvSpPr>
          <p:nvPr>
            <p:ph type="body"/>
          </p:nvPr>
        </p:nvSpPr>
        <p:spPr>
          <a:xfrm>
            <a:off x="741240" y="4540680"/>
            <a:ext cx="4278960" cy="23529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72" name="PlaceHolder 2"/>
          <p:cNvSpPr>
            <a:spLocks noGrp="1"/>
          </p:cNvSpPr>
          <p:nvPr>
            <p:ph type="body"/>
          </p:nvPr>
        </p:nvSpPr>
        <p:spPr>
          <a:xfrm>
            <a:off x="741240" y="1963800"/>
            <a:ext cx="8768880" cy="4933440"/>
          </a:xfrm>
          <a:prstGeom prst="rect">
            <a:avLst/>
          </a:prstGeom>
        </p:spPr>
        <p:txBody>
          <a:bodyPr lIns="0" rIns="0" tIns="0" bIns="0"/>
          <a:p>
            <a:endParaRPr/>
          </a:p>
        </p:txBody>
      </p:sp>
      <p:sp>
        <p:nvSpPr>
          <p:cNvPr id="73" name="PlaceHolder 3"/>
          <p:cNvSpPr>
            <a:spLocks noGrp="1"/>
          </p:cNvSpPr>
          <p:nvPr>
            <p:ph type="body"/>
          </p:nvPr>
        </p:nvSpPr>
        <p:spPr>
          <a:xfrm>
            <a:off x="741240" y="1963800"/>
            <a:ext cx="8768880" cy="4933440"/>
          </a:xfrm>
          <a:prstGeom prst="rect">
            <a:avLst/>
          </a:prstGeom>
        </p:spPr>
        <p:txBody>
          <a:bodyPr lIns="0" rIns="0" tIns="0" bIns="0"/>
          <a:p>
            <a:endParaRPr/>
          </a:p>
        </p:txBody>
      </p:sp>
      <p:pic>
        <p:nvPicPr>
          <p:cNvPr id="74" name="" descr=""/>
          <p:cNvPicPr/>
          <p:nvPr/>
        </p:nvPicPr>
        <p:blipFill>
          <a:blip r:embed="rId2"/>
          <a:stretch>
            <a:fillRect/>
          </a:stretch>
        </p:blipFill>
        <p:spPr>
          <a:xfrm>
            <a:off x="2034000" y="1963800"/>
            <a:ext cx="6183000" cy="4933440"/>
          </a:xfrm>
          <a:prstGeom prst="rect">
            <a:avLst/>
          </a:prstGeom>
          <a:ln>
            <a:noFill/>
          </a:ln>
        </p:spPr>
      </p:pic>
      <p:pic>
        <p:nvPicPr>
          <p:cNvPr id="75" name="" descr=""/>
          <p:cNvPicPr/>
          <p:nvPr/>
        </p:nvPicPr>
        <p:blipFill>
          <a:blip r:embed="rId3"/>
          <a:stretch>
            <a:fillRect/>
          </a:stretch>
        </p:blipFill>
        <p:spPr>
          <a:xfrm>
            <a:off x="2034000" y="1963800"/>
            <a:ext cx="6183000" cy="4933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7" name="PlaceHolder 2"/>
          <p:cNvSpPr>
            <a:spLocks noGrp="1"/>
          </p:cNvSpPr>
          <p:nvPr>
            <p:ph type="body"/>
          </p:nvPr>
        </p:nvSpPr>
        <p:spPr>
          <a:xfrm>
            <a:off x="741240" y="1963800"/>
            <a:ext cx="8768880" cy="4933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9" name="PlaceHolder 2"/>
          <p:cNvSpPr>
            <a:spLocks noGrp="1"/>
          </p:cNvSpPr>
          <p:nvPr>
            <p:ph type="body"/>
          </p:nvPr>
        </p:nvSpPr>
        <p:spPr>
          <a:xfrm>
            <a:off x="741240" y="1963800"/>
            <a:ext cx="4278960" cy="4933440"/>
          </a:xfrm>
          <a:prstGeom prst="rect">
            <a:avLst/>
          </a:prstGeom>
        </p:spPr>
        <p:txBody>
          <a:bodyPr lIns="0" rIns="0" tIns="0" bIns="0"/>
          <a:p>
            <a:endParaRPr/>
          </a:p>
        </p:txBody>
      </p:sp>
      <p:sp>
        <p:nvSpPr>
          <p:cNvPr id="10" name="PlaceHolder 3"/>
          <p:cNvSpPr>
            <a:spLocks noGrp="1"/>
          </p:cNvSpPr>
          <p:nvPr>
            <p:ph type="body"/>
          </p:nvPr>
        </p:nvSpPr>
        <p:spPr>
          <a:xfrm>
            <a:off x="5234400" y="1963800"/>
            <a:ext cx="4278960" cy="4933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41240" y="282600"/>
            <a:ext cx="8605440" cy="12589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41240" y="282600"/>
            <a:ext cx="8605440" cy="5835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14"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15" name="PlaceHolder 3"/>
          <p:cNvSpPr>
            <a:spLocks noGrp="1"/>
          </p:cNvSpPr>
          <p:nvPr>
            <p:ph type="body"/>
          </p:nvPr>
        </p:nvSpPr>
        <p:spPr>
          <a:xfrm>
            <a:off x="741240" y="4540680"/>
            <a:ext cx="4278960" cy="2352960"/>
          </a:xfrm>
          <a:prstGeom prst="rect">
            <a:avLst/>
          </a:prstGeom>
        </p:spPr>
        <p:txBody>
          <a:bodyPr lIns="0" rIns="0" tIns="0" bIns="0"/>
          <a:p>
            <a:endParaRPr/>
          </a:p>
        </p:txBody>
      </p:sp>
      <p:sp>
        <p:nvSpPr>
          <p:cNvPr id="16" name="PlaceHolder 4"/>
          <p:cNvSpPr>
            <a:spLocks noGrp="1"/>
          </p:cNvSpPr>
          <p:nvPr>
            <p:ph type="body"/>
          </p:nvPr>
        </p:nvSpPr>
        <p:spPr>
          <a:xfrm>
            <a:off x="5234400" y="1963800"/>
            <a:ext cx="4278960" cy="4933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18" name="PlaceHolder 2"/>
          <p:cNvSpPr>
            <a:spLocks noGrp="1"/>
          </p:cNvSpPr>
          <p:nvPr>
            <p:ph type="body"/>
          </p:nvPr>
        </p:nvSpPr>
        <p:spPr>
          <a:xfrm>
            <a:off x="741240" y="1963800"/>
            <a:ext cx="4278960" cy="4933440"/>
          </a:xfrm>
          <a:prstGeom prst="rect">
            <a:avLst/>
          </a:prstGeom>
        </p:spPr>
        <p:txBody>
          <a:bodyPr lIns="0" rIns="0" tIns="0" bIns="0"/>
          <a:p>
            <a:endParaRPr/>
          </a:p>
        </p:txBody>
      </p:sp>
      <p:sp>
        <p:nvSpPr>
          <p:cNvPr id="19"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20" name="PlaceHolder 4"/>
          <p:cNvSpPr>
            <a:spLocks noGrp="1"/>
          </p:cNvSpPr>
          <p:nvPr>
            <p:ph type="body"/>
          </p:nvPr>
        </p:nvSpPr>
        <p:spPr>
          <a:xfrm>
            <a:off x="5234400" y="4540680"/>
            <a:ext cx="4278960" cy="23529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41240" y="282600"/>
            <a:ext cx="8605440" cy="1258920"/>
          </a:xfrm>
          <a:prstGeom prst="rect">
            <a:avLst/>
          </a:prstGeom>
        </p:spPr>
        <p:txBody>
          <a:bodyPr lIns="0" rIns="0" tIns="0" bIns="0" anchor="ctr"/>
          <a:p>
            <a:endParaRPr/>
          </a:p>
        </p:txBody>
      </p:sp>
      <p:sp>
        <p:nvSpPr>
          <p:cNvPr id="22" name="PlaceHolder 2"/>
          <p:cNvSpPr>
            <a:spLocks noGrp="1"/>
          </p:cNvSpPr>
          <p:nvPr>
            <p:ph type="body"/>
          </p:nvPr>
        </p:nvSpPr>
        <p:spPr>
          <a:xfrm>
            <a:off x="741240" y="1963800"/>
            <a:ext cx="4278960" cy="2352960"/>
          </a:xfrm>
          <a:prstGeom prst="rect">
            <a:avLst/>
          </a:prstGeom>
        </p:spPr>
        <p:txBody>
          <a:bodyPr lIns="0" rIns="0" tIns="0" bIns="0"/>
          <a:p>
            <a:endParaRPr/>
          </a:p>
        </p:txBody>
      </p:sp>
      <p:sp>
        <p:nvSpPr>
          <p:cNvPr id="23" name="PlaceHolder 3"/>
          <p:cNvSpPr>
            <a:spLocks noGrp="1"/>
          </p:cNvSpPr>
          <p:nvPr>
            <p:ph type="body"/>
          </p:nvPr>
        </p:nvSpPr>
        <p:spPr>
          <a:xfrm>
            <a:off x="5234400" y="1963800"/>
            <a:ext cx="4278960" cy="2352960"/>
          </a:xfrm>
          <a:prstGeom prst="rect">
            <a:avLst/>
          </a:prstGeom>
        </p:spPr>
        <p:txBody>
          <a:bodyPr lIns="0" rIns="0" tIns="0" bIns="0"/>
          <a:p>
            <a:endParaRPr/>
          </a:p>
        </p:txBody>
      </p:sp>
      <p:sp>
        <p:nvSpPr>
          <p:cNvPr id="24" name="PlaceHolder 4"/>
          <p:cNvSpPr>
            <a:spLocks noGrp="1"/>
          </p:cNvSpPr>
          <p:nvPr>
            <p:ph type="body"/>
          </p:nvPr>
        </p:nvSpPr>
        <p:spPr>
          <a:xfrm>
            <a:off x="741240" y="4540680"/>
            <a:ext cx="8768880" cy="23529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3366"/>
        </a:solidFill>
      </p:bgPr>
    </p:bg>
    <p:spTree>
      <p:nvGrpSpPr>
        <p:cNvPr id="1" name=""/>
        <p:cNvGrpSpPr/>
        <p:nvPr/>
      </p:nvGrpSpPr>
      <p:grpSpPr>
        <a:xfrm>
          <a:off x="0" y="0"/>
          <a:ext cx="0" cy="0"/>
          <a:chOff x="0" y="0"/>
          <a:chExt cx="0" cy="0"/>
        </a:xfrm>
      </p:grpSpPr>
      <p:sp>
        <p:nvSpPr>
          <p:cNvPr id="0" name="CustomShape 1"/>
          <p:cNvSpPr/>
          <p:nvPr/>
        </p:nvSpPr>
        <p:spPr>
          <a:xfrm>
            <a:off x="723960" y="7077240"/>
            <a:ext cx="9354600" cy="96480"/>
          </a:xfrm>
          <a:prstGeom prst="roundRect">
            <a:avLst>
              <a:gd name="adj" fmla="val 1667"/>
            </a:avLst>
          </a:prstGeom>
          <a:solidFill>
            <a:srgbClr val="ff9966"/>
          </a:solidFill>
          <a:ln>
            <a:noFill/>
          </a:ln>
        </p:spPr>
      </p:sp>
      <p:sp>
        <p:nvSpPr>
          <p:cNvPr id="1" name="CustomShape 2"/>
          <p:cNvSpPr/>
          <p:nvPr/>
        </p:nvSpPr>
        <p:spPr>
          <a:xfrm>
            <a:off x="1987560" y="7289640"/>
            <a:ext cx="8092800" cy="96480"/>
          </a:xfrm>
          <a:prstGeom prst="roundRect">
            <a:avLst>
              <a:gd name="adj" fmla="val 1667"/>
            </a:avLst>
          </a:prstGeom>
          <a:solidFill>
            <a:srgbClr val="ff9966"/>
          </a:solidFill>
          <a:ln>
            <a:noFill/>
          </a:ln>
        </p:spPr>
      </p:sp>
      <p:sp>
        <p:nvSpPr>
          <p:cNvPr id="2" name="PlaceHolder 3"/>
          <p:cNvSpPr>
            <a:spLocks noGrp="1"/>
          </p:cNvSpPr>
          <p:nvPr>
            <p:ph type="title"/>
          </p:nvPr>
        </p:nvSpPr>
        <p:spPr>
          <a:xfrm>
            <a:off x="741240" y="282600"/>
            <a:ext cx="8605440" cy="1258560"/>
          </a:xfrm>
          <a:prstGeom prst="rect">
            <a:avLst/>
          </a:prstGeom>
        </p:spPr>
        <p:txBody>
          <a:bodyPr lIns="0" rIns="0" tIns="0" bIns="0" anchor="ctr"/>
          <a:p>
            <a:pPr>
              <a:lnSpc>
                <a:spcPct val="93000"/>
              </a:lnSpc>
            </a:pPr>
            <a:r>
              <a:rPr b="1" i="1" lang="en-GB" sz="4000">
                <a:solidFill>
                  <a:srgbClr val="ff9966"/>
                </a:solidFill>
                <a:latin typeface="Arial"/>
                <a:ea typeface="msmincho"/>
              </a:rPr>
              <a:t>Click to edit the title text formatClick to edit Master title style</a:t>
            </a:r>
            <a:endParaRPr/>
          </a:p>
        </p:txBody>
      </p:sp>
      <p:sp>
        <p:nvSpPr>
          <p:cNvPr id="3" name="PlaceHolder 4"/>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Times New Roman"/>
              </a:rPr>
              <a:t>Click to edit the outline text format</a:t>
            </a:r>
            <a:endParaRPr/>
          </a:p>
          <a:p>
            <a:pPr lvl="1">
              <a:buSzPct val="75000"/>
              <a:buFont typeface="StarSymbol"/>
              <a:buChar char=""/>
            </a:pPr>
            <a:r>
              <a:rPr lang="en-GB" sz="2400">
                <a:latin typeface="Times New Roman"/>
              </a:rPr>
              <a:t>Second Outline Level</a:t>
            </a:r>
            <a:endParaRPr/>
          </a:p>
          <a:p>
            <a:pPr lvl="2">
              <a:buSzPct val="45000"/>
              <a:buFont typeface="StarSymbol"/>
              <a:buChar char=""/>
            </a:pPr>
            <a:r>
              <a:rPr lang="en-GB" sz="2000">
                <a:latin typeface="Times New Roman"/>
              </a:rPr>
              <a:t>Third Outline Level</a:t>
            </a:r>
            <a:endParaRPr/>
          </a:p>
          <a:p>
            <a:pPr lvl="3">
              <a:buSzPct val="75000"/>
              <a:buFont typeface="StarSymbol"/>
              <a:buChar char=""/>
            </a:pPr>
            <a:r>
              <a:rPr lang="en-GB" sz="2000">
                <a:latin typeface="Times New Roman"/>
              </a:rPr>
              <a:t>Fourth Outline Level</a:t>
            </a:r>
            <a:endParaRPr/>
          </a:p>
          <a:p>
            <a:pPr lvl="4">
              <a:buSzPct val="45000"/>
              <a:buFont typeface="StarSymbol"/>
              <a:buChar char=""/>
            </a:pPr>
            <a:r>
              <a:rPr lang="en-GB" sz="2000">
                <a:latin typeface="Times New Roman"/>
              </a:rPr>
              <a:t>Fifth Outline Level</a:t>
            </a:r>
            <a:endParaRPr/>
          </a:p>
          <a:p>
            <a:pPr lvl="5">
              <a:buSzPct val="45000"/>
              <a:buFont typeface="StarSymbol"/>
              <a:buChar char=""/>
            </a:pPr>
            <a:r>
              <a:rPr lang="en-GB" sz="2000">
                <a:latin typeface="Times New Roman"/>
              </a:rPr>
              <a:t>Sixth Outline Level</a:t>
            </a:r>
            <a:endParaRPr/>
          </a:p>
          <a:p>
            <a:pPr lvl="6">
              <a:buSzPct val="45000"/>
              <a:buFont typeface="StarSymbol"/>
              <a:buChar char=""/>
            </a:pPr>
            <a:r>
              <a:rPr lang="en-GB"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003366"/>
        </a:solidFill>
      </p:bgPr>
    </p:bg>
    <p:spTree>
      <p:nvGrpSpPr>
        <p:cNvPr id="1" name=""/>
        <p:cNvGrpSpPr/>
        <p:nvPr/>
      </p:nvGrpSpPr>
      <p:grpSpPr>
        <a:xfrm>
          <a:off x="0" y="0"/>
          <a:ext cx="0" cy="0"/>
          <a:chOff x="0" y="0"/>
          <a:chExt cx="0" cy="0"/>
        </a:xfrm>
      </p:grpSpPr>
      <p:sp>
        <p:nvSpPr>
          <p:cNvPr id="38" name="CustomShape 1"/>
          <p:cNvSpPr/>
          <p:nvPr/>
        </p:nvSpPr>
        <p:spPr>
          <a:xfrm>
            <a:off x="723960" y="7077240"/>
            <a:ext cx="9354600" cy="96480"/>
          </a:xfrm>
          <a:prstGeom prst="roundRect">
            <a:avLst>
              <a:gd name="adj" fmla="val 1667"/>
            </a:avLst>
          </a:prstGeom>
          <a:solidFill>
            <a:srgbClr val="ff9966"/>
          </a:solidFill>
          <a:ln>
            <a:noFill/>
          </a:ln>
        </p:spPr>
      </p:sp>
      <p:sp>
        <p:nvSpPr>
          <p:cNvPr id="39" name="CustomShape 2"/>
          <p:cNvSpPr/>
          <p:nvPr/>
        </p:nvSpPr>
        <p:spPr>
          <a:xfrm>
            <a:off x="1987560" y="7289640"/>
            <a:ext cx="8092800" cy="96480"/>
          </a:xfrm>
          <a:prstGeom prst="roundRect">
            <a:avLst>
              <a:gd name="adj" fmla="val 1667"/>
            </a:avLst>
          </a:prstGeom>
          <a:solidFill>
            <a:srgbClr val="ff9966"/>
          </a:solidFill>
          <a:ln>
            <a:noFill/>
          </a:ln>
        </p:spPr>
      </p:sp>
      <p:sp>
        <p:nvSpPr>
          <p:cNvPr id="40" name="PlaceHolder 3"/>
          <p:cNvSpPr>
            <a:spLocks noGrp="1"/>
          </p:cNvSpPr>
          <p:nvPr>
            <p:ph type="title"/>
          </p:nvPr>
        </p:nvSpPr>
        <p:spPr>
          <a:xfrm>
            <a:off x="741240" y="282600"/>
            <a:ext cx="8605440" cy="1258560"/>
          </a:xfrm>
          <a:prstGeom prst="rect">
            <a:avLst/>
          </a:prstGeom>
        </p:spPr>
        <p:txBody>
          <a:bodyPr lIns="0" rIns="0" tIns="0" bIns="0" anchor="ctr"/>
          <a:p>
            <a:pPr>
              <a:lnSpc>
                <a:spcPct val="93000"/>
              </a:lnSpc>
            </a:pPr>
            <a:r>
              <a:rPr b="1" i="1" lang="en-GB" sz="4000">
                <a:solidFill>
                  <a:srgbClr val="ff9966"/>
                </a:solidFill>
                <a:latin typeface="Arial"/>
                <a:ea typeface="msmincho"/>
              </a:rPr>
              <a:t>Click to edit the title text formatClick to edit Master title style</a:t>
            </a:r>
            <a:endParaRPr/>
          </a:p>
        </p:txBody>
      </p:sp>
      <p:sp>
        <p:nvSpPr>
          <p:cNvPr id="41" name="PlaceHolder 4"/>
          <p:cNvSpPr>
            <a:spLocks noGrp="1"/>
          </p:cNvSpPr>
          <p:nvPr>
            <p:ph type="body"/>
          </p:nvPr>
        </p:nvSpPr>
        <p:spPr>
          <a:xfrm>
            <a:off x="741240" y="1963800"/>
            <a:ext cx="8768880" cy="4933440"/>
          </a:xfrm>
          <a:prstGeom prst="rect">
            <a:avLst/>
          </a:prstGeom>
        </p:spPr>
        <p:txBody>
          <a:bodyPr lIns="0" rIns="0" tIns="0" bIns="0"/>
          <a:p>
            <a:pPr>
              <a:buSzPct val="45000"/>
              <a:buFont typeface="StarSymbol"/>
              <a:buChar char=""/>
            </a:pPr>
            <a:r>
              <a:rPr lang="en-GB" sz="3200">
                <a:solidFill>
                  <a:srgbClr val="e6e6e6"/>
                </a:solidFill>
                <a:latin typeface="Times New Roman"/>
                <a:ea typeface="msmincho"/>
              </a:rPr>
              <a:t>Click to edit the outline text format</a:t>
            </a:r>
            <a:endParaRPr/>
          </a:p>
          <a:p>
            <a:pPr lvl="1">
              <a:buSzPct val="75000"/>
              <a:buFont typeface="StarSymbol"/>
              <a:buChar char=""/>
            </a:pPr>
            <a:r>
              <a:rPr lang="en-GB" sz="3200">
                <a:solidFill>
                  <a:srgbClr val="e6e6e6"/>
                </a:solidFill>
                <a:latin typeface="Times New Roman"/>
                <a:ea typeface="msmincho"/>
              </a:rPr>
              <a:t>Second Outline Level</a:t>
            </a:r>
            <a:endParaRPr/>
          </a:p>
          <a:p>
            <a:pPr lvl="2">
              <a:buSzPct val="45000"/>
              <a:buFont typeface="StarSymbol"/>
              <a:buChar char=""/>
            </a:pPr>
            <a:r>
              <a:rPr lang="en-GB" sz="3200">
                <a:solidFill>
                  <a:srgbClr val="e6e6e6"/>
                </a:solidFill>
                <a:latin typeface="Times New Roman"/>
                <a:ea typeface="msmincho"/>
              </a:rPr>
              <a:t>Third Outline Level</a:t>
            </a:r>
            <a:endParaRPr/>
          </a:p>
          <a:p>
            <a:pPr lvl="3">
              <a:buSzPct val="75000"/>
              <a:buFont typeface="StarSymbol"/>
              <a:buChar char=""/>
            </a:pPr>
            <a:r>
              <a:rPr lang="en-GB" sz="3200">
                <a:solidFill>
                  <a:srgbClr val="e6e6e6"/>
                </a:solidFill>
                <a:latin typeface="Times New Roman"/>
                <a:ea typeface="msmincho"/>
              </a:rPr>
              <a:t>Fourth Outline Level</a:t>
            </a:r>
            <a:endParaRPr/>
          </a:p>
          <a:p>
            <a:pPr lvl="4">
              <a:buSzPct val="45000"/>
              <a:buFont typeface="StarSymbol"/>
              <a:buChar char=""/>
            </a:pPr>
            <a:r>
              <a:rPr lang="en-GB" sz="3200">
                <a:solidFill>
                  <a:srgbClr val="e6e6e6"/>
                </a:solidFill>
                <a:latin typeface="Times New Roman"/>
                <a:ea typeface="msmincho"/>
              </a:rPr>
              <a:t>Fifth Outline Level</a:t>
            </a:r>
            <a:endParaRPr/>
          </a:p>
          <a:p>
            <a:pPr lvl="5">
              <a:buSzPct val="45000"/>
              <a:buFont typeface="StarSymbol"/>
              <a:buChar char=""/>
            </a:pPr>
            <a:r>
              <a:rPr lang="en-GB" sz="3200">
                <a:solidFill>
                  <a:srgbClr val="e6e6e6"/>
                </a:solidFill>
                <a:latin typeface="Times New Roman"/>
                <a:ea typeface="msmincho"/>
              </a:rPr>
              <a:t>Sixth Outline Level</a:t>
            </a:r>
            <a:endParaRPr/>
          </a:p>
          <a:p>
            <a:pPr>
              <a:lnSpc>
                <a:spcPct val="100000"/>
              </a:lnSpc>
              <a:buSzPct val="45000"/>
              <a:buFont typeface="StarSymbol"/>
              <a:buChar char=""/>
            </a:pPr>
            <a:r>
              <a:rPr lang="en-GB" sz="3200">
                <a:solidFill>
                  <a:srgbClr val="e6e6e6"/>
                </a:solidFill>
                <a:latin typeface="Times New Roman"/>
                <a:ea typeface="msmincho"/>
              </a:rPr>
              <a:t>Seventh Outline LevelClick to edit Master text styles</a:t>
            </a:r>
            <a:endParaRPr/>
          </a:p>
          <a:p>
            <a:pPr lvl="1">
              <a:lnSpc>
                <a:spcPct val="100000"/>
              </a:lnSpc>
              <a:buSzPct val="75000"/>
              <a:buFont typeface="StarSymbol"/>
              <a:buChar char=""/>
            </a:pPr>
            <a:r>
              <a:rPr lang="en-GB" sz="2800">
                <a:solidFill>
                  <a:srgbClr val="e6e6e6"/>
                </a:solidFill>
                <a:latin typeface="Times New Roman"/>
                <a:ea typeface="msmincho"/>
              </a:rPr>
              <a:t>Second level</a:t>
            </a:r>
            <a:endParaRPr/>
          </a:p>
          <a:p>
            <a:pPr lvl="2">
              <a:lnSpc>
                <a:spcPct val="100000"/>
              </a:lnSpc>
              <a:buSzPct val="45000"/>
              <a:buFont typeface="StarSymbol"/>
              <a:buChar char=""/>
            </a:pPr>
            <a:r>
              <a:rPr lang="en-GB" sz="2400">
                <a:solidFill>
                  <a:srgbClr val="e6e6e6"/>
                </a:solidFill>
                <a:latin typeface="Times New Roman"/>
                <a:ea typeface="msmincho"/>
              </a:rPr>
              <a:t>Third level</a:t>
            </a:r>
            <a:endParaRPr/>
          </a:p>
          <a:p>
            <a:pPr lvl="3">
              <a:lnSpc>
                <a:spcPct val="100000"/>
              </a:lnSpc>
              <a:buSzPct val="75000"/>
              <a:buFont typeface="StarSymbol"/>
              <a:buChar char=""/>
            </a:pPr>
            <a:r>
              <a:rPr lang="en-GB" sz="2000">
                <a:solidFill>
                  <a:srgbClr val="e6e6e6"/>
                </a:solidFill>
                <a:latin typeface="Times New Roman"/>
                <a:ea typeface="msmincho"/>
              </a:rPr>
              <a:t>Fourth level</a:t>
            </a:r>
            <a:endParaRPr/>
          </a:p>
          <a:p>
            <a:pPr lvl="4">
              <a:lnSpc>
                <a:spcPct val="100000"/>
              </a:lnSpc>
              <a:buSzPct val="45000"/>
              <a:buFont typeface="StarSymbol"/>
              <a:buChar char=""/>
            </a:pPr>
            <a:r>
              <a:rPr lang="en-GB" sz="2000">
                <a:solidFill>
                  <a:srgbClr val="e6e6e6"/>
                </a:solidFill>
                <a:latin typeface="Times New Roman"/>
                <a:ea typeface="msmincho"/>
              </a:rPr>
              <a:t>Fifth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1252440" y="2732040"/>
            <a:ext cx="8519760" cy="1872720"/>
          </a:xfrm>
          <a:prstGeom prst="rect">
            <a:avLst/>
          </a:prstGeom>
        </p:spPr>
        <p:txBody>
          <a:bodyPr lIns="0" rIns="0" tIns="0" bIns="0" anchor="ctr"/>
          <a:p>
            <a:pPr algn="ctr">
              <a:lnSpc>
                <a:spcPct val="100000"/>
              </a:lnSpc>
            </a:pPr>
            <a:r>
              <a:rPr b="1" lang="en-GB" sz="6000">
                <a:solidFill>
                  <a:srgbClr val="ff9966"/>
                </a:solidFill>
                <a:latin typeface="Albertus Extra Bold"/>
                <a:ea typeface="msmincho"/>
              </a:rPr>
              <a:t>Introduction to Multimedia Systems</a:t>
            </a:r>
            <a:endParaRPr/>
          </a:p>
        </p:txBody>
      </p:sp>
    </p:spTree>
  </p:cSld>
  <p:transition spd="med">
    <p:pull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182520" y="282600"/>
            <a:ext cx="916596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Definition: Multimedia Systems</a:t>
            </a:r>
            <a:endParaRPr/>
          </a:p>
        </p:txBody>
      </p:sp>
      <p:sp>
        <p:nvSpPr>
          <p:cNvPr id="94" name="TextShape 2"/>
          <p:cNvSpPr txBox="1"/>
          <p:nvPr/>
        </p:nvSpPr>
        <p:spPr>
          <a:xfrm>
            <a:off x="741240" y="1963800"/>
            <a:ext cx="8770680" cy="4935240"/>
          </a:xfrm>
          <a:prstGeom prst="rect">
            <a:avLst/>
          </a:prstGeom>
        </p:spPr>
        <p:txBody>
          <a:bodyPr lIns="0" rIns="0" tIns="0" bIns="0"/>
          <a:p>
            <a:pPr>
              <a:lnSpc>
                <a:spcPct val="100000"/>
              </a:lnSpc>
              <a:buFont typeface="Arial"/>
              <a:buChar char="•"/>
            </a:pPr>
            <a:r>
              <a:rPr lang="en-GB" sz="2800">
                <a:solidFill>
                  <a:srgbClr val="e6e6e6"/>
                </a:solidFill>
                <a:latin typeface="Times New Roman"/>
                <a:ea typeface="msmincho"/>
              </a:rPr>
              <a:t>The presentation of a computer application, usually interactive, that incorporates media elements such as text, graphics, video, animation, and sound on a computer. Multimedia melds the sensory power of television with the data manipulation and interactive powers of computer.</a:t>
            </a:r>
            <a:endParaRPr/>
          </a:p>
          <a:p>
            <a:pPr>
              <a:lnSpc>
                <a:spcPct val="100000"/>
              </a:lnSpc>
              <a:buFont typeface="Arial"/>
              <a:buChar char="•"/>
            </a:pPr>
            <a:r>
              <a:rPr lang="en-GB" sz="2800">
                <a:solidFill>
                  <a:srgbClr val="e6e6e6"/>
                </a:solidFill>
                <a:latin typeface="Times New Roman"/>
                <a:ea typeface="msmincho"/>
              </a:rPr>
              <a:t>A multimedia system is characterized by computer-controlled, integrated production, manipulation,presentation, storage and communication of independent information,which is encoded at least through continuous (time-dependent) and a discrete (time-independent) medium.</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235080" y="262080"/>
            <a:ext cx="9654840" cy="1536480"/>
          </a:xfrm>
          <a:prstGeom prst="rect">
            <a:avLst/>
          </a:prstGeom>
        </p:spPr>
        <p:txBody>
          <a:bodyPr lIns="0" rIns="0" tIns="0" bIns="0" anchor="ctr"/>
          <a:p>
            <a:pPr>
              <a:lnSpc>
                <a:spcPct val="105000"/>
              </a:lnSpc>
            </a:pPr>
            <a:r>
              <a:rPr b="1" i="1" lang="en-GB" sz="4800">
                <a:solidFill>
                  <a:srgbClr val="ff9966"/>
                </a:solidFill>
                <a:latin typeface="Albertus Extra Bold"/>
                <a:ea typeface="msmincho"/>
              </a:rPr>
              <a:t>Key Properties of a Multimedia Systems</a:t>
            </a:r>
            <a:endParaRPr/>
          </a:p>
        </p:txBody>
      </p:sp>
      <p:sp>
        <p:nvSpPr>
          <p:cNvPr id="96"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3200">
                <a:solidFill>
                  <a:srgbClr val="e6e6e6"/>
                </a:solidFill>
                <a:latin typeface="Times New Roman"/>
                <a:ea typeface="msmincho"/>
              </a:rPr>
              <a:t>Discrete and Continuous Media</a:t>
            </a:r>
            <a:endParaRPr/>
          </a:p>
          <a:p>
            <a:pPr lvl="1">
              <a:lnSpc>
                <a:spcPct val="100000"/>
              </a:lnSpc>
              <a:buSzPct val="75000"/>
              <a:buFont typeface="StarSymbol"/>
              <a:buChar char=""/>
            </a:pPr>
            <a:r>
              <a:rPr lang="en-GB" sz="2800">
                <a:solidFill>
                  <a:srgbClr val="e6e6e6"/>
                </a:solidFill>
                <a:latin typeface="Times New Roman"/>
                <a:ea typeface="msmincho"/>
              </a:rPr>
              <a:t>At least one discrete and continuous media</a:t>
            </a:r>
            <a:endParaRPr/>
          </a:p>
          <a:p>
            <a:pPr>
              <a:lnSpc>
                <a:spcPct val="100000"/>
              </a:lnSpc>
              <a:buSzPct val="45000"/>
              <a:buFont typeface="StarSymbol"/>
              <a:buChar char=""/>
            </a:pPr>
            <a:r>
              <a:rPr lang="en-GB" sz="3200">
                <a:solidFill>
                  <a:srgbClr val="e6e6e6"/>
                </a:solidFill>
                <a:latin typeface="Times New Roman"/>
                <a:ea typeface="msmincho"/>
              </a:rPr>
              <a:t>Independent Media</a:t>
            </a:r>
            <a:endParaRPr/>
          </a:p>
          <a:p>
            <a:pPr lvl="1">
              <a:lnSpc>
                <a:spcPct val="100000"/>
              </a:lnSpc>
              <a:buSzPct val="75000"/>
              <a:buFont typeface="StarSymbol"/>
              <a:buChar char=""/>
            </a:pPr>
            <a:r>
              <a:rPr lang="en-GB" sz="2800">
                <a:solidFill>
                  <a:srgbClr val="e6e6e6"/>
                </a:solidFill>
                <a:latin typeface="Times New Roman"/>
                <a:ea typeface="msmincho"/>
              </a:rPr>
              <a:t>Separate each media independently</a:t>
            </a:r>
            <a:endParaRPr/>
          </a:p>
          <a:p>
            <a:pPr>
              <a:lnSpc>
                <a:spcPct val="100000"/>
              </a:lnSpc>
              <a:buSzPct val="45000"/>
              <a:buFont typeface="StarSymbol"/>
              <a:buChar char=""/>
            </a:pPr>
            <a:r>
              <a:rPr lang="en-GB" sz="3200">
                <a:solidFill>
                  <a:srgbClr val="e6e6e6"/>
                </a:solidFill>
                <a:latin typeface="Times New Roman"/>
                <a:ea typeface="msmincho"/>
              </a:rPr>
              <a:t>Computer-Controlled Systems</a:t>
            </a:r>
            <a:endParaRPr/>
          </a:p>
          <a:p>
            <a:pPr>
              <a:lnSpc>
                <a:spcPct val="100000"/>
              </a:lnSpc>
              <a:buSzPct val="45000"/>
              <a:buFont typeface="StarSymbol"/>
              <a:buChar char=""/>
            </a:pPr>
            <a:r>
              <a:rPr lang="en-GB" sz="3200">
                <a:solidFill>
                  <a:srgbClr val="e6e6e6"/>
                </a:solidFill>
                <a:latin typeface="Times New Roman"/>
                <a:ea typeface="msmincho"/>
              </a:rPr>
              <a:t>Integration</a:t>
            </a:r>
            <a:endParaRPr/>
          </a:p>
          <a:p>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117360" y="282600"/>
            <a:ext cx="923112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Interactive Multimedia Systems</a:t>
            </a:r>
            <a:endParaRPr/>
          </a:p>
        </p:txBody>
      </p:sp>
      <p:sp>
        <p:nvSpPr>
          <p:cNvPr id="98"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b="1" lang="en-GB" sz="2000">
                <a:solidFill>
                  <a:srgbClr val="e6e6e6"/>
                </a:solidFill>
                <a:latin typeface="Times New Roman"/>
                <a:ea typeface="msmincho"/>
              </a:rPr>
              <a:t>Interaction</a:t>
            </a:r>
            <a:endParaRPr/>
          </a:p>
          <a:p>
            <a:pPr lvl="1">
              <a:lnSpc>
                <a:spcPct val="91000"/>
              </a:lnSpc>
              <a:buSzPct val="75000"/>
              <a:buFont typeface="StarSymbol"/>
              <a:buChar char=""/>
            </a:pPr>
            <a:r>
              <a:rPr lang="en-GB" sz="2000">
                <a:solidFill>
                  <a:srgbClr val="e6e6e6"/>
                </a:solidFill>
                <a:latin typeface="Times New Roman"/>
                <a:ea typeface="msmincho"/>
              </a:rPr>
              <a:t>Thought - Something that you do to yourself ~ internal process (mental state)</a:t>
            </a:r>
            <a:endParaRPr/>
          </a:p>
          <a:p>
            <a:pPr lvl="1">
              <a:lnSpc>
                <a:spcPct val="91000"/>
              </a:lnSpc>
              <a:buSzPct val="75000"/>
              <a:buFont typeface="StarSymbol"/>
              <a:buChar char=""/>
            </a:pPr>
            <a:r>
              <a:rPr lang="en-GB" sz="2000">
                <a:solidFill>
                  <a:srgbClr val="e6e6e6"/>
                </a:solidFill>
                <a:latin typeface="Times New Roman"/>
                <a:ea typeface="msmincho"/>
              </a:rPr>
              <a:t> </a:t>
            </a:r>
            <a:r>
              <a:rPr lang="en-GB" sz="2000">
                <a:solidFill>
                  <a:srgbClr val="e6e6e6"/>
                </a:solidFill>
                <a:latin typeface="Times New Roman"/>
                <a:ea typeface="msmincho"/>
              </a:rPr>
              <a:t>Action - Something you do to an object in the world. The effect is that something in the world has changed. E.g.: pressing key, clicking mouse button</a:t>
            </a:r>
            <a:endParaRPr/>
          </a:p>
          <a:p>
            <a:pPr lvl="1">
              <a:lnSpc>
                <a:spcPct val="91000"/>
              </a:lnSpc>
              <a:buSzPct val="75000"/>
              <a:buFont typeface="StarSymbol"/>
              <a:buChar char=""/>
            </a:pPr>
            <a:r>
              <a:rPr lang="en-GB" sz="2000">
                <a:solidFill>
                  <a:srgbClr val="e6e6e6"/>
                </a:solidFill>
                <a:latin typeface="Times New Roman"/>
                <a:ea typeface="msmincho"/>
              </a:rPr>
              <a:t>Interaction - Involves the participant in going outside the individual. Two way process. E.g.: give a query to search engine which can return an outcome of my search.</a:t>
            </a:r>
            <a:endParaRPr/>
          </a:p>
          <a:p>
            <a:endParaRPr/>
          </a:p>
          <a:p>
            <a:endParaRPr/>
          </a:p>
          <a:p>
            <a:endParaRPr/>
          </a:p>
          <a:p>
            <a:pPr>
              <a:lnSpc>
                <a:spcPct val="91000"/>
              </a:lnSpc>
              <a:buSzPct val="45000"/>
              <a:buFont typeface="StarSymbol"/>
              <a:buChar char=""/>
            </a:pPr>
            <a:r>
              <a:rPr b="1" lang="en-GB" sz="2000">
                <a:solidFill>
                  <a:srgbClr val="e6e6e6"/>
                </a:solidFill>
                <a:latin typeface="Times New Roman"/>
                <a:ea typeface="msmincho"/>
              </a:rPr>
              <a:t>Properties</a:t>
            </a:r>
            <a:endParaRPr/>
          </a:p>
          <a:p>
            <a:pPr lvl="1">
              <a:lnSpc>
                <a:spcPct val="91000"/>
              </a:lnSpc>
              <a:buSzPct val="75000"/>
              <a:buFont typeface="StarSymbol"/>
              <a:buChar char=""/>
            </a:pPr>
            <a:r>
              <a:rPr lang="en-GB" sz="2000">
                <a:solidFill>
                  <a:srgbClr val="e6e6e6"/>
                </a:solidFill>
                <a:latin typeface="Times New Roman"/>
                <a:ea typeface="msmincho"/>
              </a:rPr>
              <a:t>Various media integration </a:t>
            </a:r>
            <a:endParaRPr/>
          </a:p>
          <a:p>
            <a:pPr lvl="1">
              <a:lnSpc>
                <a:spcPct val="91000"/>
              </a:lnSpc>
              <a:buSzPct val="75000"/>
              <a:buFont typeface="StarSymbol"/>
              <a:buChar char=""/>
            </a:pPr>
            <a:r>
              <a:rPr lang="en-GB" sz="2000">
                <a:solidFill>
                  <a:srgbClr val="e6e6e6"/>
                </a:solidFill>
                <a:latin typeface="Times New Roman"/>
                <a:ea typeface="msmincho"/>
              </a:rPr>
              <a:t>High level degree of interactivity between user and computer</a:t>
            </a:r>
            <a:endParaRPr/>
          </a:p>
          <a:p>
            <a:pPr lvl="1">
              <a:lnSpc>
                <a:spcPct val="91000"/>
              </a:lnSpc>
              <a:buSzPct val="75000"/>
              <a:buFont typeface="StarSymbol"/>
              <a:buChar char=""/>
            </a:pPr>
            <a:r>
              <a:rPr lang="en-GB" sz="2000">
                <a:solidFill>
                  <a:srgbClr val="e6e6e6"/>
                </a:solidFill>
                <a:latin typeface="Times New Roman"/>
                <a:ea typeface="msmincho"/>
              </a:rPr>
              <a:t>Digital environment</a:t>
            </a:r>
            <a:endParaRPr/>
          </a:p>
        </p:txBody>
      </p:sp>
      <p:pic>
        <p:nvPicPr>
          <p:cNvPr id="99" name="Picture 4" descr=""/>
          <p:cNvPicPr/>
          <p:nvPr/>
        </p:nvPicPr>
        <p:blipFill>
          <a:blip r:embed="rId1"/>
          <a:stretch>
            <a:fillRect/>
          </a:stretch>
        </p:blipFill>
        <p:spPr>
          <a:xfrm>
            <a:off x="3124080" y="4191120"/>
            <a:ext cx="6346440" cy="15235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Application Areas of IMS</a:t>
            </a:r>
            <a:endParaRPr/>
          </a:p>
        </p:txBody>
      </p:sp>
      <p:sp>
        <p:nvSpPr>
          <p:cNvPr id="101"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2800">
                <a:solidFill>
                  <a:srgbClr val="e6e6e6"/>
                </a:solidFill>
                <a:latin typeface="Times New Roman"/>
                <a:ea typeface="msmincho"/>
              </a:rPr>
              <a:t>Education</a:t>
            </a:r>
            <a:endParaRPr/>
          </a:p>
          <a:p>
            <a:pPr lvl="1">
              <a:lnSpc>
                <a:spcPct val="91000"/>
              </a:lnSpc>
              <a:buSzPct val="75000"/>
              <a:buFont typeface="StarSymbol"/>
              <a:buChar char=""/>
            </a:pPr>
            <a:r>
              <a:rPr lang="en-GB" sz="2500">
                <a:solidFill>
                  <a:srgbClr val="e6e6e6"/>
                </a:solidFill>
                <a:latin typeface="Times New Roman"/>
                <a:ea typeface="msmincho"/>
              </a:rPr>
              <a:t>Computer Aided Learning (CAL)</a:t>
            </a:r>
            <a:endParaRPr/>
          </a:p>
          <a:p>
            <a:pPr lvl="1">
              <a:lnSpc>
                <a:spcPct val="91000"/>
              </a:lnSpc>
              <a:buSzPct val="75000"/>
              <a:buFont typeface="StarSymbol"/>
              <a:buChar char=""/>
            </a:pPr>
            <a:r>
              <a:rPr lang="en-GB" sz="2500">
                <a:solidFill>
                  <a:srgbClr val="e6e6e6"/>
                </a:solidFill>
                <a:latin typeface="Times New Roman"/>
                <a:ea typeface="msmincho"/>
              </a:rPr>
              <a:t>E-Learning (World Wide Web)</a:t>
            </a:r>
            <a:endParaRPr/>
          </a:p>
          <a:p>
            <a:pPr>
              <a:lnSpc>
                <a:spcPct val="91000"/>
              </a:lnSpc>
              <a:buSzPct val="45000"/>
              <a:buFont typeface="StarSymbol"/>
              <a:buChar char=""/>
            </a:pPr>
            <a:r>
              <a:rPr lang="en-GB" sz="2800">
                <a:solidFill>
                  <a:srgbClr val="e6e6e6"/>
                </a:solidFill>
                <a:latin typeface="Times New Roman"/>
                <a:ea typeface="msmincho"/>
              </a:rPr>
              <a:t>Training</a:t>
            </a:r>
            <a:endParaRPr/>
          </a:p>
          <a:p>
            <a:pPr>
              <a:lnSpc>
                <a:spcPct val="91000"/>
              </a:lnSpc>
              <a:buSzPct val="45000"/>
              <a:buFont typeface="StarSymbol"/>
              <a:buChar char=""/>
            </a:pPr>
            <a:r>
              <a:rPr lang="en-GB" sz="2800">
                <a:solidFill>
                  <a:srgbClr val="e6e6e6"/>
                </a:solidFill>
                <a:latin typeface="Times New Roman"/>
                <a:ea typeface="msmincho"/>
              </a:rPr>
              <a:t>Point of Sales Information (Kiosk)</a:t>
            </a:r>
            <a:endParaRPr/>
          </a:p>
          <a:p>
            <a:pPr lvl="1">
              <a:lnSpc>
                <a:spcPct val="91000"/>
              </a:lnSpc>
              <a:buSzPct val="75000"/>
              <a:buFont typeface="StarSymbol"/>
              <a:buChar char=""/>
            </a:pPr>
            <a:r>
              <a:rPr lang="en-GB" sz="2500">
                <a:solidFill>
                  <a:srgbClr val="e6e6e6"/>
                </a:solidFill>
                <a:latin typeface="Times New Roman"/>
                <a:ea typeface="msmincho"/>
              </a:rPr>
              <a:t>Direct visitors around the large complexes</a:t>
            </a:r>
            <a:endParaRPr/>
          </a:p>
          <a:p>
            <a:pPr>
              <a:lnSpc>
                <a:spcPct val="91000"/>
              </a:lnSpc>
              <a:buSzPct val="45000"/>
              <a:buFont typeface="StarSymbol"/>
              <a:buChar char=""/>
            </a:pPr>
            <a:r>
              <a:rPr lang="en-GB" sz="2800">
                <a:solidFill>
                  <a:srgbClr val="e6e6e6"/>
                </a:solidFill>
                <a:latin typeface="Times New Roman"/>
                <a:ea typeface="msmincho"/>
              </a:rPr>
              <a:t>News Delivery, Broadcasting and Advertising</a:t>
            </a:r>
            <a:endParaRPr/>
          </a:p>
          <a:p>
            <a:pPr>
              <a:lnSpc>
                <a:spcPct val="91000"/>
              </a:lnSpc>
              <a:buSzPct val="45000"/>
              <a:buFont typeface="StarSymbol"/>
              <a:buChar char=""/>
            </a:pPr>
            <a:r>
              <a:rPr lang="en-GB" sz="2800">
                <a:solidFill>
                  <a:srgbClr val="e6e6e6"/>
                </a:solidFill>
                <a:latin typeface="Times New Roman"/>
                <a:ea typeface="msmincho"/>
              </a:rPr>
              <a:t>Commerce and Business Applications</a:t>
            </a:r>
            <a:endParaRPr/>
          </a:p>
          <a:p>
            <a:pPr>
              <a:lnSpc>
                <a:spcPct val="91000"/>
              </a:lnSpc>
              <a:buSzPct val="45000"/>
              <a:buFont typeface="StarSymbol"/>
              <a:buChar char=""/>
            </a:pPr>
            <a:r>
              <a:rPr lang="en-GB" sz="2800">
                <a:solidFill>
                  <a:srgbClr val="e6e6e6"/>
                </a:solidFill>
                <a:latin typeface="Times New Roman"/>
                <a:ea typeface="msmincho"/>
              </a:rPr>
              <a:t>Virtual Reality (Games)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The History of Multimedia</a:t>
            </a:r>
            <a:endParaRPr/>
          </a:p>
        </p:txBody>
      </p:sp>
      <p:sp>
        <p:nvSpPr>
          <p:cNvPr id="103"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2800">
                <a:solidFill>
                  <a:srgbClr val="e6e6e6"/>
                </a:solidFill>
                <a:latin typeface="Times New Roman"/>
                <a:ea typeface="msmincho"/>
              </a:rPr>
              <a:t>1972 – A Game of Pong (first commercial multimedia product)</a:t>
            </a:r>
            <a:endParaRPr/>
          </a:p>
          <a:p>
            <a:pPr>
              <a:lnSpc>
                <a:spcPct val="91000"/>
              </a:lnSpc>
              <a:buSzPct val="45000"/>
              <a:buFont typeface="StarSymbol"/>
              <a:buChar char=""/>
            </a:pPr>
            <a:r>
              <a:rPr lang="en-GB" sz="2800">
                <a:solidFill>
                  <a:srgbClr val="e6e6e6"/>
                </a:solidFill>
                <a:latin typeface="Times New Roman"/>
                <a:ea typeface="msmincho"/>
              </a:rPr>
              <a:t>1973 – ATARI (laser disc, used in game cartridges)</a:t>
            </a:r>
            <a:endParaRPr/>
          </a:p>
          <a:p>
            <a:pPr>
              <a:lnSpc>
                <a:spcPct val="91000"/>
              </a:lnSpc>
              <a:buSzPct val="45000"/>
              <a:buFont typeface="StarSymbol"/>
              <a:buChar char=""/>
            </a:pPr>
            <a:r>
              <a:rPr lang="en-GB" sz="2800">
                <a:solidFill>
                  <a:srgbClr val="e6e6e6"/>
                </a:solidFill>
                <a:latin typeface="Times New Roman"/>
                <a:ea typeface="msmincho"/>
              </a:rPr>
              <a:t>1973 – IBM Discovision (first multimedia interactive kiosk products)</a:t>
            </a:r>
            <a:endParaRPr/>
          </a:p>
          <a:p>
            <a:pPr>
              <a:lnSpc>
                <a:spcPct val="91000"/>
              </a:lnSpc>
              <a:buSzPct val="45000"/>
              <a:buFont typeface="StarSymbol"/>
              <a:buChar char=""/>
            </a:pPr>
            <a:r>
              <a:rPr lang="en-GB" sz="2800">
                <a:solidFill>
                  <a:srgbClr val="e6e6e6"/>
                </a:solidFill>
                <a:latin typeface="Times New Roman"/>
                <a:ea typeface="msmincho"/>
              </a:rPr>
              <a:t>1978 – Apple II (with floppy drive)</a:t>
            </a:r>
            <a:endParaRPr/>
          </a:p>
          <a:p>
            <a:pPr>
              <a:lnSpc>
                <a:spcPct val="91000"/>
              </a:lnSpc>
              <a:buSzPct val="45000"/>
              <a:buFont typeface="StarSymbol"/>
              <a:buChar char=""/>
            </a:pPr>
            <a:r>
              <a:rPr lang="en-GB" sz="2800">
                <a:solidFill>
                  <a:srgbClr val="e6e6e6"/>
                </a:solidFill>
                <a:latin typeface="Times New Roman"/>
                <a:ea typeface="msmincho"/>
              </a:rPr>
              <a:t>1981 – Microsoft and IBM (IBM PC)</a:t>
            </a:r>
            <a:endParaRPr/>
          </a:p>
          <a:p>
            <a:pPr>
              <a:lnSpc>
                <a:spcPct val="91000"/>
              </a:lnSpc>
              <a:buSzPct val="45000"/>
              <a:buFont typeface="StarSymbol"/>
              <a:buChar char=""/>
            </a:pPr>
            <a:r>
              <a:rPr lang="en-GB" sz="2800">
                <a:solidFill>
                  <a:srgbClr val="e6e6e6"/>
                </a:solidFill>
                <a:latin typeface="Times New Roman"/>
                <a:ea typeface="msmincho"/>
              </a:rPr>
              <a:t>Christmas 1981 – Nintendo hit the market (30 million machines)</a:t>
            </a:r>
            <a:endParaRPr/>
          </a:p>
          <a:p>
            <a:pPr>
              <a:lnSpc>
                <a:spcPct val="91000"/>
              </a:lnSpc>
              <a:buSzPct val="45000"/>
              <a:buFont typeface="StarSymbol"/>
              <a:buChar char=""/>
            </a:pPr>
            <a:r>
              <a:rPr lang="en-GB" sz="2800">
                <a:solidFill>
                  <a:srgbClr val="e6e6e6"/>
                </a:solidFill>
                <a:latin typeface="Times New Roman"/>
                <a:ea typeface="msmincho"/>
              </a:rPr>
              <a:t>1982 – Apple II had voice synthesis capability</a:t>
            </a:r>
            <a:endParaRPr/>
          </a:p>
          <a:p>
            <a:pPr>
              <a:lnSpc>
                <a:spcPct val="91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The History of Multimedia</a:t>
            </a:r>
            <a:endParaRPr/>
          </a:p>
        </p:txBody>
      </p:sp>
      <p:sp>
        <p:nvSpPr>
          <p:cNvPr id="105"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2400">
                <a:solidFill>
                  <a:srgbClr val="e6e6e6"/>
                </a:solidFill>
                <a:latin typeface="Times New Roman"/>
                <a:ea typeface="msmincho"/>
              </a:rPr>
              <a:t>1980s – mouse was invented by Xerox Corp.</a:t>
            </a:r>
            <a:endParaRPr/>
          </a:p>
          <a:p>
            <a:pPr>
              <a:lnSpc>
                <a:spcPct val="91000"/>
              </a:lnSpc>
              <a:buSzPct val="45000"/>
              <a:buFont typeface="StarSymbol"/>
              <a:buChar char=""/>
            </a:pPr>
            <a:r>
              <a:rPr lang="en-GB" sz="2400">
                <a:solidFill>
                  <a:srgbClr val="e6e6e6"/>
                </a:solidFill>
                <a:latin typeface="Times New Roman"/>
                <a:ea typeface="msmincho"/>
              </a:rPr>
              <a:t>1984 – Macintosh using mouse</a:t>
            </a:r>
            <a:endParaRPr/>
          </a:p>
          <a:p>
            <a:pPr>
              <a:lnSpc>
                <a:spcPct val="91000"/>
              </a:lnSpc>
              <a:buSzPct val="45000"/>
              <a:buFont typeface="StarSymbol"/>
              <a:buChar char=""/>
            </a:pPr>
            <a:r>
              <a:rPr lang="en-GB" sz="2400">
                <a:solidFill>
                  <a:srgbClr val="e6e6e6"/>
                </a:solidFill>
                <a:latin typeface="Times New Roman"/>
                <a:ea typeface="msmincho"/>
              </a:rPr>
              <a:t>1984 – Virtual Reality was invented by NASA, input devices using HMD (Head-Mounted Display) and Dataglove</a:t>
            </a:r>
            <a:endParaRPr/>
          </a:p>
          <a:p>
            <a:pPr>
              <a:lnSpc>
                <a:spcPct val="91000"/>
              </a:lnSpc>
              <a:buSzPct val="45000"/>
              <a:buFont typeface="StarSymbol"/>
              <a:buChar char=""/>
            </a:pPr>
            <a:r>
              <a:rPr lang="en-GB" sz="2400">
                <a:solidFill>
                  <a:srgbClr val="e6e6e6"/>
                </a:solidFill>
                <a:latin typeface="Times New Roman"/>
                <a:ea typeface="msmincho"/>
              </a:rPr>
              <a:t>1985 – Macromind (Macromedia) produced VideoWorks, later changed to Director (the most widely used cross-platform multimedia authoring tool)</a:t>
            </a:r>
            <a:endParaRPr/>
          </a:p>
          <a:p>
            <a:pPr>
              <a:lnSpc>
                <a:spcPct val="91000"/>
              </a:lnSpc>
              <a:buSzPct val="45000"/>
              <a:buFont typeface="StarSymbol"/>
              <a:buChar char=""/>
            </a:pPr>
            <a:r>
              <a:rPr lang="en-GB" sz="2400">
                <a:solidFill>
                  <a:srgbClr val="e6e6e6"/>
                </a:solidFill>
                <a:latin typeface="Times New Roman"/>
                <a:ea typeface="msmincho"/>
              </a:rPr>
              <a:t>1986 – first electronic encyclopedia, first international conference on multimedia, first CD-ROM</a:t>
            </a:r>
            <a:endParaRPr/>
          </a:p>
          <a:p>
            <a:pPr>
              <a:lnSpc>
                <a:spcPct val="91000"/>
              </a:lnSpc>
              <a:buSzPct val="45000"/>
              <a:buFont typeface="StarSymbol"/>
              <a:buChar char=""/>
            </a:pPr>
            <a:r>
              <a:rPr lang="en-GB" sz="2400">
                <a:solidFill>
                  <a:srgbClr val="e6e6e6"/>
                </a:solidFill>
                <a:latin typeface="Times New Roman"/>
                <a:ea typeface="msmincho"/>
              </a:rPr>
              <a:t>1987 – Mac II (first color GUI)</a:t>
            </a:r>
            <a:endParaRPr/>
          </a:p>
          <a:p>
            <a:pPr>
              <a:lnSpc>
                <a:spcPct val="91000"/>
              </a:lnSpc>
              <a:buSzPct val="45000"/>
              <a:buFont typeface="StarSymbol"/>
              <a:buChar char=""/>
            </a:pPr>
            <a:r>
              <a:rPr lang="en-GB" sz="2400">
                <a:solidFill>
                  <a:srgbClr val="e6e6e6"/>
                </a:solidFill>
                <a:latin typeface="Times New Roman"/>
                <a:ea typeface="msmincho"/>
              </a:rPr>
              <a:t>1988 – CD-R (CD-Record)</a:t>
            </a:r>
            <a:endParaRPr/>
          </a:p>
          <a:p>
            <a:pPr>
              <a:lnSpc>
                <a:spcPct val="91000"/>
              </a:lnSpc>
              <a:buSzPct val="45000"/>
              <a:buFont typeface="StarSymbol"/>
              <a:buChar char=""/>
            </a:pPr>
            <a:r>
              <a:rPr lang="en-GB" sz="2400">
                <a:solidFill>
                  <a:srgbClr val="e6e6e6"/>
                </a:solidFill>
                <a:latin typeface="Times New Roman"/>
                <a:ea typeface="msmincho"/>
              </a:rPr>
              <a:t>1989 – Creative Labs (Sound Blaster sound card)</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The History of Multimedia</a:t>
            </a:r>
            <a:endParaRPr/>
          </a:p>
        </p:txBody>
      </p:sp>
      <p:sp>
        <p:nvSpPr>
          <p:cNvPr id="107"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2800">
                <a:solidFill>
                  <a:srgbClr val="e6e6e6"/>
                </a:solidFill>
                <a:latin typeface="Times New Roman"/>
                <a:ea typeface="msmincho"/>
              </a:rPr>
              <a:t>1990s – Adobe released Photoshop.</a:t>
            </a:r>
            <a:endParaRPr/>
          </a:p>
          <a:p>
            <a:pPr>
              <a:lnSpc>
                <a:spcPct val="91000"/>
              </a:lnSpc>
              <a:buSzPct val="45000"/>
              <a:buFont typeface="StarSymbol"/>
              <a:buChar char=""/>
            </a:pPr>
            <a:r>
              <a:rPr lang="en-GB" sz="2800">
                <a:solidFill>
                  <a:srgbClr val="e6e6e6"/>
                </a:solidFill>
                <a:latin typeface="Times New Roman"/>
                <a:ea typeface="msmincho"/>
              </a:rPr>
              <a:t>1990s – Windows 3.0 multimedia enabled by Microsoft</a:t>
            </a:r>
            <a:endParaRPr/>
          </a:p>
          <a:p>
            <a:pPr>
              <a:lnSpc>
                <a:spcPct val="91000"/>
              </a:lnSpc>
              <a:buSzPct val="45000"/>
              <a:buFont typeface="StarSymbol"/>
              <a:buChar char=""/>
            </a:pPr>
            <a:r>
              <a:rPr lang="en-GB" sz="2800">
                <a:solidFill>
                  <a:srgbClr val="e6e6e6"/>
                </a:solidFill>
                <a:latin typeface="Times New Roman"/>
                <a:ea typeface="msmincho"/>
              </a:rPr>
              <a:t>1992 – first children ‘s interactive book title “Just Grandma and Me”</a:t>
            </a:r>
            <a:endParaRPr/>
          </a:p>
          <a:p>
            <a:pPr>
              <a:lnSpc>
                <a:spcPct val="91000"/>
              </a:lnSpc>
              <a:buSzPct val="45000"/>
              <a:buFont typeface="StarSymbol"/>
              <a:buChar char=""/>
            </a:pPr>
            <a:r>
              <a:rPr lang="en-GB" sz="2800">
                <a:solidFill>
                  <a:srgbClr val="e6e6e6"/>
                </a:solidFill>
                <a:latin typeface="Times New Roman"/>
                <a:ea typeface="msmincho"/>
              </a:rPr>
              <a:t>1993 – double speed CD-ROM drives as a multimedia standard</a:t>
            </a:r>
            <a:endParaRPr/>
          </a:p>
          <a:p>
            <a:pPr>
              <a:lnSpc>
                <a:spcPct val="91000"/>
              </a:lnSpc>
              <a:buSzPct val="45000"/>
              <a:buFont typeface="StarSymbol"/>
              <a:buChar char=""/>
            </a:pPr>
            <a:r>
              <a:rPr lang="en-GB" sz="2800">
                <a:solidFill>
                  <a:srgbClr val="e6e6e6"/>
                </a:solidFill>
                <a:latin typeface="Times New Roman"/>
                <a:ea typeface="msmincho"/>
              </a:rPr>
              <a:t>1993 – Web Browser Mosaic </a:t>
            </a:r>
            <a:endParaRPr/>
          </a:p>
          <a:p>
            <a:pPr>
              <a:lnSpc>
                <a:spcPct val="91000"/>
              </a:lnSpc>
              <a:buSzPct val="45000"/>
              <a:buFont typeface="StarSymbol"/>
              <a:buChar char=""/>
            </a:pPr>
            <a:r>
              <a:rPr lang="en-GB" sz="2800">
                <a:solidFill>
                  <a:srgbClr val="e6e6e6"/>
                </a:solidFill>
                <a:latin typeface="Times New Roman"/>
                <a:ea typeface="msmincho"/>
              </a:rPr>
              <a:t>1994 – Web Browser Netscape</a:t>
            </a:r>
            <a:endParaRPr/>
          </a:p>
          <a:p>
            <a:pPr>
              <a:lnSpc>
                <a:spcPct val="91000"/>
              </a:lnSpc>
              <a:buSzPct val="45000"/>
              <a:buFont typeface="StarSymbol"/>
              <a:buChar char=""/>
            </a:pPr>
            <a:r>
              <a:rPr lang="en-GB" sz="2800">
                <a:solidFill>
                  <a:srgbClr val="e6e6e6"/>
                </a:solidFill>
                <a:latin typeface="Times New Roman"/>
                <a:ea typeface="msmincho"/>
              </a:rPr>
              <a:t>1995 – Multimedia PC, 32 bit, Windows 95. Later followed by Windows 98, Windows 2000</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Input Devices</a:t>
            </a:r>
            <a:endParaRPr/>
          </a:p>
        </p:txBody>
      </p:sp>
      <p:sp>
        <p:nvSpPr>
          <p:cNvPr id="109" name="TextShape 2"/>
          <p:cNvSpPr txBox="1"/>
          <p:nvPr/>
        </p:nvSpPr>
        <p:spPr>
          <a:xfrm>
            <a:off x="741240" y="1963800"/>
            <a:ext cx="8770680" cy="4935240"/>
          </a:xfrm>
          <a:prstGeom prst="rect">
            <a:avLst/>
          </a:prstGeom>
        </p:spPr>
        <p:txBody>
          <a:bodyPr lIns="0" rIns="0" tIns="0" bIns="0"/>
          <a:p>
            <a:pPr algn="just">
              <a:lnSpc>
                <a:spcPct val="100000"/>
              </a:lnSpc>
              <a:buFont typeface="StarSymbol"/>
              <a:buAutoNum type="arabicPeriod"/>
            </a:pPr>
            <a:r>
              <a:rPr lang="en-GB" sz="2200">
                <a:solidFill>
                  <a:srgbClr val="ffffff"/>
                </a:solidFill>
                <a:latin typeface="Times New Roman"/>
                <a:ea typeface="msmincho"/>
              </a:rPr>
              <a:t>Keyboard, mouse (</a:t>
            </a:r>
            <a:r>
              <a:rPr i="1" lang="en-GB" sz="2200">
                <a:solidFill>
                  <a:srgbClr val="ffffff"/>
                </a:solidFill>
                <a:latin typeface="Times New Roman"/>
                <a:ea typeface="msmincho"/>
              </a:rPr>
              <a:t>track balls, joysticks, etc</a:t>
            </a:r>
            <a:r>
              <a:rPr lang="en-GB" sz="2200">
                <a:solidFill>
                  <a:srgbClr val="ffffff"/>
                </a:solidFill>
                <a:latin typeface="Times New Roman"/>
                <a:ea typeface="msmincho"/>
              </a:rPr>
              <a:t>)</a:t>
            </a:r>
            <a:endParaRPr/>
          </a:p>
          <a:p>
            <a:pPr algn="just">
              <a:lnSpc>
                <a:spcPct val="100000"/>
              </a:lnSpc>
              <a:buFont typeface="StarSymbol"/>
              <a:buAutoNum type="arabicPeriod"/>
            </a:pPr>
            <a:r>
              <a:rPr i="1" lang="en-GB" sz="2200">
                <a:solidFill>
                  <a:srgbClr val="ffffff"/>
                </a:solidFill>
                <a:latin typeface="Times New Roman"/>
                <a:ea typeface="msmincho"/>
              </a:rPr>
              <a:t>graphics tablets</a:t>
            </a:r>
            <a:r>
              <a:rPr lang="en-GB" sz="2200">
                <a:solidFill>
                  <a:srgbClr val="ffffff"/>
                </a:solidFill>
                <a:latin typeface="Times New Roman"/>
                <a:ea typeface="msmincho"/>
              </a:rPr>
              <a:t> - drawing </a:t>
            </a:r>
            <a:endParaRPr/>
          </a:p>
          <a:p>
            <a:pPr algn="just">
              <a:lnSpc>
                <a:spcPct val="100000"/>
              </a:lnSpc>
              <a:buFont typeface="StarSymbol"/>
              <a:buAutoNum type="arabicPeriod"/>
            </a:pPr>
            <a:r>
              <a:rPr lang="en-GB" sz="2200">
                <a:solidFill>
                  <a:srgbClr val="ffffff"/>
                </a:solidFill>
                <a:latin typeface="Times New Roman"/>
                <a:ea typeface="msmincho"/>
              </a:rPr>
              <a:t>Scanner – capture image from printed material </a:t>
            </a:r>
            <a:endParaRPr/>
          </a:p>
          <a:p>
            <a:pPr algn="just">
              <a:lnSpc>
                <a:spcPct val="100000"/>
              </a:lnSpc>
              <a:buFont typeface="StarSymbol"/>
              <a:buAutoNum type="arabicPeriod"/>
            </a:pPr>
            <a:r>
              <a:rPr lang="en-GB" sz="2200">
                <a:solidFill>
                  <a:srgbClr val="ffffff"/>
                </a:solidFill>
                <a:latin typeface="Times New Roman"/>
                <a:ea typeface="msmincho"/>
              </a:rPr>
              <a:t>Digital camera - capture and transform image into digital form</a:t>
            </a:r>
            <a:endParaRPr/>
          </a:p>
          <a:p>
            <a:pPr algn="just">
              <a:lnSpc>
                <a:spcPct val="100000"/>
              </a:lnSpc>
              <a:buFont typeface="StarSymbol"/>
              <a:buAutoNum type="arabicPeriod"/>
            </a:pPr>
            <a:r>
              <a:rPr lang="en-GB" sz="2200">
                <a:solidFill>
                  <a:srgbClr val="ffffff"/>
                </a:solidFill>
                <a:latin typeface="Times New Roman"/>
                <a:ea typeface="msmincho"/>
              </a:rPr>
              <a:t>Touch screen for kiosk application</a:t>
            </a:r>
            <a:endParaRPr/>
          </a:p>
          <a:p>
            <a:pPr algn="just">
              <a:lnSpc>
                <a:spcPct val="100000"/>
              </a:lnSpc>
              <a:buFont typeface="StarSymbol"/>
              <a:buAutoNum type="arabicPeriod"/>
            </a:pPr>
            <a:r>
              <a:rPr lang="en-GB" sz="2200">
                <a:solidFill>
                  <a:srgbClr val="ffffff"/>
                </a:solidFill>
                <a:latin typeface="Times New Roman"/>
                <a:ea typeface="msmincho"/>
              </a:rPr>
              <a:t>Analogue audio input from microphone and audio player</a:t>
            </a:r>
            <a:endParaRPr/>
          </a:p>
          <a:p>
            <a:pPr algn="just">
              <a:lnSpc>
                <a:spcPct val="100000"/>
              </a:lnSpc>
              <a:buFont typeface="StarSymbol"/>
              <a:buAutoNum type="arabicPeriod"/>
            </a:pPr>
            <a:r>
              <a:rPr lang="en-GB" sz="2200">
                <a:solidFill>
                  <a:srgbClr val="ffffff"/>
                </a:solidFill>
                <a:latin typeface="Times New Roman"/>
                <a:ea typeface="msmincho"/>
              </a:rPr>
              <a:t>Networking support for fail distribution</a:t>
            </a:r>
            <a:endParaRPr/>
          </a:p>
          <a:p>
            <a:pPr algn="just">
              <a:lnSpc>
                <a:spcPct val="100000"/>
              </a:lnSpc>
              <a:buFont typeface="StarSymbol"/>
              <a:buAutoNum type="arabicPeriod"/>
            </a:pPr>
            <a:r>
              <a:rPr lang="en-GB" sz="2200">
                <a:solidFill>
                  <a:srgbClr val="ffffff"/>
                </a:solidFill>
                <a:latin typeface="Times New Roman"/>
                <a:ea typeface="msmincho"/>
              </a:rPr>
              <a:t>modem</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Output Devices</a:t>
            </a:r>
            <a:endParaRPr/>
          </a:p>
        </p:txBody>
      </p:sp>
      <p:sp>
        <p:nvSpPr>
          <p:cNvPr id="111" name="TextShape 2"/>
          <p:cNvSpPr txBox="1"/>
          <p:nvPr/>
        </p:nvSpPr>
        <p:spPr>
          <a:xfrm>
            <a:off x="741240" y="1963800"/>
            <a:ext cx="8770680" cy="4935240"/>
          </a:xfrm>
          <a:prstGeom prst="rect">
            <a:avLst/>
          </a:prstGeom>
        </p:spPr>
        <p:txBody>
          <a:bodyPr lIns="0" rIns="0" tIns="0" bIns="0"/>
          <a:p>
            <a:pPr algn="just">
              <a:lnSpc>
                <a:spcPct val="100000"/>
              </a:lnSpc>
              <a:buSzPct val="45000"/>
              <a:buFont typeface="StarSymbol"/>
              <a:buChar char=""/>
            </a:pPr>
            <a:r>
              <a:rPr lang="en-GB" sz="2200">
                <a:solidFill>
                  <a:srgbClr val="e6e6e6"/>
                </a:solidFill>
                <a:latin typeface="Times New Roman"/>
                <a:ea typeface="msmincho"/>
              </a:rPr>
              <a:t>High resolution screen, 256 colors (at least) – output video </a:t>
            </a:r>
            <a:endParaRPr/>
          </a:p>
          <a:p>
            <a:pPr algn="just">
              <a:lnSpc>
                <a:spcPct val="100000"/>
              </a:lnSpc>
              <a:buSzPct val="45000"/>
              <a:buFont typeface="StarSymbol"/>
              <a:buChar char=""/>
            </a:pPr>
            <a:r>
              <a:rPr lang="en-GB" sz="2200">
                <a:solidFill>
                  <a:srgbClr val="e6e6e6"/>
                </a:solidFill>
                <a:latin typeface="Times New Roman"/>
                <a:ea typeface="msmincho"/>
              </a:rPr>
              <a:t>Speakers, amplifier or tape devices - Output audio</a:t>
            </a:r>
            <a:endParaRPr/>
          </a:p>
          <a:p>
            <a:pPr algn="just">
              <a:lnSpc>
                <a:spcPct val="100000"/>
              </a:lnSpc>
              <a:buSzPct val="45000"/>
              <a:buFont typeface="StarSymbol"/>
              <a:buChar char=""/>
            </a:pPr>
            <a:r>
              <a:rPr lang="en-GB" sz="2200">
                <a:solidFill>
                  <a:srgbClr val="e6e6e6"/>
                </a:solidFill>
                <a:latin typeface="Times New Roman"/>
                <a:ea typeface="msmincho"/>
              </a:rPr>
              <a:t>Network with capacity at 10 millions bit/second</a:t>
            </a:r>
            <a:endParaRPr/>
          </a:p>
          <a:p>
            <a:pPr algn="just">
              <a:lnSpc>
                <a:spcPct val="100000"/>
              </a:lnSpc>
              <a:buSzPct val="45000"/>
              <a:buFont typeface="StarSymbol"/>
              <a:buChar char=""/>
            </a:pPr>
            <a:r>
              <a:rPr lang="en-GB" sz="2200">
                <a:solidFill>
                  <a:srgbClr val="e6e6e6"/>
                </a:solidFill>
                <a:latin typeface="Times New Roman"/>
                <a:ea typeface="msmincho"/>
              </a:rPr>
              <a:t>Analog modem at 28 800 bit/second speed. ISDN digital modem at speed 128 000 bit/second.</a:t>
            </a:r>
            <a:endParaRPr/>
          </a:p>
          <a:p>
            <a:pPr>
              <a:lnSpc>
                <a:spcPct val="100000"/>
              </a:lnSpc>
              <a:buSzPct val="45000"/>
              <a:buFont typeface="StarSymbol"/>
              <a:buChar char=""/>
            </a:pPr>
            <a:r>
              <a:rPr lang="en-GB" sz="2200">
                <a:solidFill>
                  <a:srgbClr val="e6e6e6"/>
                </a:solidFill>
                <a:latin typeface="Times New Roman"/>
                <a:ea typeface="msmincho"/>
              </a:rPr>
              <a:t>Printer</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Storage Requirements</a:t>
            </a:r>
            <a:endParaRPr/>
          </a:p>
        </p:txBody>
      </p:sp>
      <p:sp>
        <p:nvSpPr>
          <p:cNvPr id="113" name="TextShape 2"/>
          <p:cNvSpPr txBox="1"/>
          <p:nvPr/>
        </p:nvSpPr>
        <p:spPr>
          <a:xfrm>
            <a:off x="741240" y="1963800"/>
            <a:ext cx="8770680" cy="4935240"/>
          </a:xfrm>
          <a:prstGeom prst="rect">
            <a:avLst/>
          </a:prstGeom>
        </p:spPr>
        <p:txBody>
          <a:bodyPr lIns="0" rIns="0" tIns="0" bIns="0"/>
          <a:p>
            <a:pPr algn="just">
              <a:lnSpc>
                <a:spcPct val="100000"/>
              </a:lnSpc>
              <a:buSzPct val="45000"/>
              <a:buFont typeface="StarSymbol"/>
              <a:buChar char=""/>
            </a:pPr>
            <a:r>
              <a:rPr lang="en-GB" sz="2000">
                <a:solidFill>
                  <a:srgbClr val="e6e6e6"/>
                </a:solidFill>
                <a:latin typeface="Times New Roman"/>
                <a:ea typeface="msmincho"/>
              </a:rPr>
              <a:t>At least 32MB RAM to produce good quality of graphics, audio, video, etc</a:t>
            </a:r>
            <a:endParaRPr/>
          </a:p>
          <a:p>
            <a:pPr algn="just">
              <a:lnSpc>
                <a:spcPct val="100000"/>
              </a:lnSpc>
              <a:buSzPct val="45000"/>
              <a:buFont typeface="StarSymbol"/>
              <a:buChar char=""/>
            </a:pPr>
            <a:r>
              <a:rPr lang="en-GB" sz="2000">
                <a:solidFill>
                  <a:srgbClr val="e6e6e6"/>
                </a:solidFill>
                <a:latin typeface="Times New Roman"/>
                <a:ea typeface="msmincho"/>
              </a:rPr>
              <a:t>VRAM (Video Random Access Memory) to support high color definition </a:t>
            </a:r>
            <a:endParaRPr/>
          </a:p>
          <a:p>
            <a:pPr algn="just">
              <a:lnSpc>
                <a:spcPct val="100000"/>
              </a:lnSpc>
              <a:buSzPct val="45000"/>
              <a:buFont typeface="StarSymbol"/>
              <a:buChar char=""/>
            </a:pPr>
            <a:r>
              <a:rPr lang="en-GB" sz="2000">
                <a:solidFill>
                  <a:srgbClr val="e6e6e6"/>
                </a:solidFill>
                <a:latin typeface="Times New Roman"/>
                <a:ea typeface="msmincho"/>
              </a:rPr>
              <a:t>Hard disk at high volume capacity with good drive system speed to support graphics, video, audio, and animation processing.</a:t>
            </a:r>
            <a:endParaRPr/>
          </a:p>
          <a:p>
            <a:pPr algn="just">
              <a:lnSpc>
                <a:spcPct val="100000"/>
              </a:lnSpc>
              <a:buSzPct val="45000"/>
              <a:buFont typeface="StarSymbol"/>
              <a:buChar char=""/>
            </a:pPr>
            <a:r>
              <a:rPr lang="en-GB" sz="2000">
                <a:solidFill>
                  <a:srgbClr val="e6e6e6"/>
                </a:solidFill>
                <a:latin typeface="Times New Roman"/>
                <a:ea typeface="msmincho"/>
              </a:rPr>
              <a:t>Secondary storage CD-ROM, Magnetic Tape, etc</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The Term “Multimedia”</a:t>
            </a:r>
            <a:endParaRPr/>
          </a:p>
        </p:txBody>
      </p:sp>
      <p:sp>
        <p:nvSpPr>
          <p:cNvPr id="78"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3200">
                <a:solidFill>
                  <a:srgbClr val="e6e6e6"/>
                </a:solidFill>
                <a:latin typeface="Times New Roman"/>
                <a:ea typeface="msmincho"/>
              </a:rPr>
              <a:t>Composed of 2 parts:</a:t>
            </a:r>
            <a:endParaRPr/>
          </a:p>
          <a:p>
            <a:pPr lvl="1">
              <a:lnSpc>
                <a:spcPct val="100000"/>
              </a:lnSpc>
              <a:buSzPct val="75000"/>
              <a:buFont typeface="StarSymbol"/>
              <a:buChar char=""/>
            </a:pPr>
            <a:r>
              <a:rPr b="1" lang="en-GB" sz="2800">
                <a:solidFill>
                  <a:srgbClr val="e6e6e6"/>
                </a:solidFill>
                <a:latin typeface="Times New Roman"/>
                <a:ea typeface="msmincho"/>
              </a:rPr>
              <a:t>Multi</a:t>
            </a:r>
            <a:r>
              <a:rPr lang="en-GB" sz="2800">
                <a:solidFill>
                  <a:srgbClr val="e6e6e6"/>
                </a:solidFill>
                <a:latin typeface="Times New Roman"/>
                <a:ea typeface="msmincho"/>
              </a:rPr>
              <a:t> (multus) : “numerous, multiple”</a:t>
            </a:r>
            <a:endParaRPr/>
          </a:p>
          <a:p>
            <a:pPr lvl="1">
              <a:lnSpc>
                <a:spcPct val="100000"/>
              </a:lnSpc>
              <a:buSzPct val="75000"/>
              <a:buFont typeface="StarSymbol"/>
              <a:buChar char=""/>
            </a:pPr>
            <a:r>
              <a:rPr b="1" lang="en-GB" sz="2800">
                <a:solidFill>
                  <a:srgbClr val="e6e6e6"/>
                </a:solidFill>
                <a:latin typeface="Times New Roman"/>
                <a:ea typeface="msmincho"/>
              </a:rPr>
              <a:t>Media</a:t>
            </a:r>
            <a:r>
              <a:rPr lang="en-GB" sz="2800">
                <a:solidFill>
                  <a:srgbClr val="e6e6e6"/>
                </a:solidFill>
                <a:latin typeface="Times New Roman"/>
                <a:ea typeface="msmincho"/>
              </a:rPr>
              <a:t> (medium): “middle, center” – agent for something. Used for dissemination (distribute) and representation of information.</a:t>
            </a:r>
            <a:endParaRPr/>
          </a:p>
          <a:p>
            <a:pPr lvl="1">
              <a:lnSpc>
                <a:spcPct val="100000"/>
              </a:lnSpc>
              <a:buSzPct val="75000"/>
              <a:buFont typeface="StarSymbol"/>
              <a:buChar char=""/>
            </a:pPr>
            <a:r>
              <a:rPr lang="en-GB" sz="2800">
                <a:solidFill>
                  <a:srgbClr val="e6e6e6"/>
                </a:solidFill>
                <a:latin typeface="Times New Roman"/>
                <a:ea typeface="msmincho"/>
              </a:rPr>
              <a:t>In general, multimedia could be defined as the usage of multiple agent (text, audio, video, images) for disseminating and presenting information to audience (target user)</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Hypermedia</a:t>
            </a:r>
            <a:endParaRPr/>
          </a:p>
        </p:txBody>
      </p:sp>
      <p:sp>
        <p:nvSpPr>
          <p:cNvPr id="115" name="TextShape 2"/>
          <p:cNvSpPr txBox="1"/>
          <p:nvPr/>
        </p:nvSpPr>
        <p:spPr>
          <a:xfrm>
            <a:off x="741240" y="1963800"/>
            <a:ext cx="8770680" cy="4935240"/>
          </a:xfrm>
          <a:prstGeom prst="rect">
            <a:avLst/>
          </a:prstGeom>
        </p:spPr>
        <p:txBody>
          <a:bodyPr lIns="0" rIns="0" tIns="0" bIns="0"/>
          <a:p>
            <a:pPr lvl="1">
              <a:lnSpc>
                <a:spcPct val="100000"/>
              </a:lnSpc>
              <a:buSzPct val="75000"/>
              <a:buFont typeface="StarSymbol"/>
              <a:buChar char=""/>
            </a:pPr>
            <a:r>
              <a:rPr lang="en-GB" sz="2400">
                <a:solidFill>
                  <a:srgbClr val="e6e6e6"/>
                </a:solidFill>
                <a:latin typeface="Times New Roman"/>
                <a:ea typeface="msmincho"/>
              </a:rPr>
              <a:t>Hypermedia is a way of organizing multimedia information by linking media elements.</a:t>
            </a:r>
            <a:endParaRPr/>
          </a:p>
          <a:p>
            <a:pPr lvl="1">
              <a:lnSpc>
                <a:spcPct val="91000"/>
              </a:lnSpc>
              <a:buSzPct val="75000"/>
              <a:buFont typeface="StarSymbol"/>
              <a:buChar char=""/>
            </a:pPr>
            <a:r>
              <a:rPr lang="en-GB" sz="2400">
                <a:solidFill>
                  <a:srgbClr val="e6e6e6"/>
                </a:solidFill>
                <a:latin typeface="Times New Roman"/>
                <a:ea typeface="msmincho"/>
              </a:rPr>
              <a:t>Hypermedia has grown out of a fusion between hypertext and multimedia.</a:t>
            </a:r>
            <a:endParaRPr/>
          </a:p>
          <a:p>
            <a:pPr lvl="1">
              <a:lnSpc>
                <a:spcPct val="91000"/>
              </a:lnSpc>
              <a:buSzPct val="75000"/>
              <a:buFont typeface="StarSymbol"/>
              <a:buChar char=""/>
            </a:pPr>
            <a:r>
              <a:rPr lang="en-GB" sz="2400">
                <a:solidFill>
                  <a:srgbClr val="e6e6e6"/>
                </a:solidFill>
                <a:latin typeface="Times New Roman"/>
                <a:ea typeface="msmincho"/>
              </a:rPr>
              <a:t>Hypertext was developed to provide a different structure for basic text in computer systems :</a:t>
            </a:r>
            <a:endParaRPr/>
          </a:p>
          <a:p>
            <a:pPr lvl="2">
              <a:lnSpc>
                <a:spcPct val="91000"/>
              </a:lnSpc>
              <a:buSzPct val="45000"/>
              <a:buFont typeface="StarSymbol"/>
              <a:buChar char=""/>
            </a:pPr>
            <a:r>
              <a:rPr lang="en-GB" sz="2100">
                <a:solidFill>
                  <a:srgbClr val="e6e6e6"/>
                </a:solidFill>
                <a:latin typeface="Times New Roman"/>
                <a:ea typeface="msmincho"/>
              </a:rPr>
              <a:t>text is essentially sequential in nature, even though its structure is hierarchical (chapters, sections, subsections, paragraphs)</a:t>
            </a:r>
            <a:endParaRPr/>
          </a:p>
          <a:p>
            <a:pPr lvl="2">
              <a:lnSpc>
                <a:spcPct val="91000"/>
              </a:lnSpc>
              <a:buSzPct val="45000"/>
              <a:buFont typeface="StarSymbol"/>
              <a:buChar char=""/>
            </a:pPr>
            <a:r>
              <a:rPr lang="en-GB" sz="2100">
                <a:solidFill>
                  <a:srgbClr val="e6e6e6"/>
                </a:solidFill>
                <a:latin typeface="Times New Roman"/>
                <a:ea typeface="msmincho"/>
              </a:rPr>
              <a:t> </a:t>
            </a:r>
            <a:r>
              <a:rPr lang="en-GB" sz="2100">
                <a:solidFill>
                  <a:srgbClr val="e6e6e6"/>
                </a:solidFill>
                <a:latin typeface="Times New Roman"/>
                <a:ea typeface="msmincho"/>
              </a:rPr>
              <a:t>hypertext was developed to permit more random access between components of text documents, or between documents, to allow a greater degree of flexibility and cross-referencing than a purely linear or sequential model would allow.</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Hypermedia </a:t>
            </a:r>
            <a:endParaRPr/>
          </a:p>
        </p:txBody>
      </p:sp>
      <p:sp>
        <p:nvSpPr>
          <p:cNvPr id="117" name="CustomShape 2"/>
          <p:cNvSpPr/>
          <p:nvPr/>
        </p:nvSpPr>
        <p:spPr>
          <a:xfrm>
            <a:off x="1620720" y="2487600"/>
            <a:ext cx="750600" cy="367920"/>
          </a:xfrm>
          <a:prstGeom prst="roundRect">
            <a:avLst>
              <a:gd name="adj" fmla="val 431"/>
            </a:avLst>
          </a:prstGeom>
          <a:solidFill>
            <a:srgbClr val="00cc99"/>
          </a:solidFill>
          <a:ln w="12600">
            <a:solidFill>
              <a:srgbClr val="000000"/>
            </a:solidFill>
            <a:round/>
          </a:ln>
        </p:spPr>
      </p:sp>
      <p:sp>
        <p:nvSpPr>
          <p:cNvPr id="118" name="CustomShape 3"/>
          <p:cNvSpPr/>
          <p:nvPr/>
        </p:nvSpPr>
        <p:spPr>
          <a:xfrm>
            <a:off x="2916360" y="2487600"/>
            <a:ext cx="748800" cy="367920"/>
          </a:xfrm>
          <a:prstGeom prst="roundRect">
            <a:avLst>
              <a:gd name="adj" fmla="val 431"/>
            </a:avLst>
          </a:prstGeom>
          <a:solidFill>
            <a:srgbClr val="00cc99"/>
          </a:solidFill>
          <a:ln w="12600">
            <a:solidFill>
              <a:srgbClr val="000000"/>
            </a:solidFill>
            <a:round/>
          </a:ln>
        </p:spPr>
      </p:sp>
      <p:sp>
        <p:nvSpPr>
          <p:cNvPr id="119" name="CustomShape 4"/>
          <p:cNvSpPr/>
          <p:nvPr/>
        </p:nvSpPr>
        <p:spPr>
          <a:xfrm>
            <a:off x="4210200" y="2487600"/>
            <a:ext cx="750600" cy="367920"/>
          </a:xfrm>
          <a:prstGeom prst="roundRect">
            <a:avLst>
              <a:gd name="adj" fmla="val 431"/>
            </a:avLst>
          </a:prstGeom>
          <a:solidFill>
            <a:srgbClr val="00cc99"/>
          </a:solidFill>
          <a:ln w="12600">
            <a:solidFill>
              <a:srgbClr val="000000"/>
            </a:solidFill>
            <a:round/>
          </a:ln>
        </p:spPr>
      </p:sp>
      <p:sp>
        <p:nvSpPr>
          <p:cNvPr id="120" name="CustomShape 5"/>
          <p:cNvSpPr/>
          <p:nvPr/>
        </p:nvSpPr>
        <p:spPr>
          <a:xfrm>
            <a:off x="5583240" y="2487600"/>
            <a:ext cx="748800" cy="367920"/>
          </a:xfrm>
          <a:prstGeom prst="roundRect">
            <a:avLst>
              <a:gd name="adj" fmla="val 431"/>
            </a:avLst>
          </a:prstGeom>
          <a:solidFill>
            <a:srgbClr val="00cc99"/>
          </a:solidFill>
          <a:ln w="12600">
            <a:solidFill>
              <a:srgbClr val="000000"/>
            </a:solidFill>
            <a:round/>
          </a:ln>
        </p:spPr>
      </p:sp>
      <p:sp>
        <p:nvSpPr>
          <p:cNvPr id="121" name="CustomShape 6"/>
          <p:cNvSpPr/>
          <p:nvPr/>
        </p:nvSpPr>
        <p:spPr>
          <a:xfrm>
            <a:off x="6878520" y="2487600"/>
            <a:ext cx="750600" cy="367920"/>
          </a:xfrm>
          <a:prstGeom prst="roundRect">
            <a:avLst>
              <a:gd name="adj" fmla="val 431"/>
            </a:avLst>
          </a:prstGeom>
          <a:solidFill>
            <a:srgbClr val="00cc99"/>
          </a:solidFill>
          <a:ln w="12600">
            <a:solidFill>
              <a:srgbClr val="000000"/>
            </a:solidFill>
            <a:round/>
          </a:ln>
        </p:spPr>
      </p:sp>
      <p:sp>
        <p:nvSpPr>
          <p:cNvPr id="122" name="CustomShape 7"/>
          <p:cNvSpPr/>
          <p:nvPr/>
        </p:nvSpPr>
        <p:spPr>
          <a:xfrm>
            <a:off x="8096400" y="2487600"/>
            <a:ext cx="750600" cy="367920"/>
          </a:xfrm>
          <a:prstGeom prst="roundRect">
            <a:avLst>
              <a:gd name="adj" fmla="val 431"/>
            </a:avLst>
          </a:prstGeom>
          <a:solidFill>
            <a:srgbClr val="00cc99"/>
          </a:solidFill>
          <a:ln w="12600">
            <a:solidFill>
              <a:srgbClr val="000000"/>
            </a:solidFill>
            <a:round/>
          </a:ln>
        </p:spPr>
      </p:sp>
      <p:sp>
        <p:nvSpPr>
          <p:cNvPr id="123" name="Line 8"/>
          <p:cNvSpPr/>
          <p:nvPr/>
        </p:nvSpPr>
        <p:spPr>
          <a:xfrm>
            <a:off x="2390760" y="2709720"/>
            <a:ext cx="507960" cy="1440"/>
          </a:xfrm>
          <a:prstGeom prst="line">
            <a:avLst/>
          </a:prstGeom>
          <a:ln w="12600">
            <a:solidFill>
              <a:srgbClr val="000000"/>
            </a:solidFill>
            <a:round/>
            <a:tailEnd len="med" type="triangle" w="med"/>
          </a:ln>
        </p:spPr>
      </p:sp>
      <p:sp>
        <p:nvSpPr>
          <p:cNvPr id="124" name="Line 9"/>
          <p:cNvSpPr/>
          <p:nvPr/>
        </p:nvSpPr>
        <p:spPr>
          <a:xfrm>
            <a:off x="3684240" y="2709720"/>
            <a:ext cx="508320" cy="1440"/>
          </a:xfrm>
          <a:prstGeom prst="line">
            <a:avLst/>
          </a:prstGeom>
          <a:ln w="12600">
            <a:solidFill>
              <a:srgbClr val="000000"/>
            </a:solidFill>
            <a:round/>
            <a:tailEnd len="med" type="triangle" w="med"/>
          </a:ln>
        </p:spPr>
      </p:sp>
      <p:sp>
        <p:nvSpPr>
          <p:cNvPr id="125" name="Line 10"/>
          <p:cNvSpPr/>
          <p:nvPr/>
        </p:nvSpPr>
        <p:spPr>
          <a:xfrm>
            <a:off x="4979880" y="2709720"/>
            <a:ext cx="585720" cy="1440"/>
          </a:xfrm>
          <a:prstGeom prst="line">
            <a:avLst/>
          </a:prstGeom>
          <a:ln w="12600">
            <a:solidFill>
              <a:srgbClr val="000000"/>
            </a:solidFill>
            <a:round/>
            <a:tailEnd len="med" type="triangle" w="med"/>
          </a:ln>
        </p:spPr>
      </p:sp>
      <p:sp>
        <p:nvSpPr>
          <p:cNvPr id="126" name="Line 11"/>
          <p:cNvSpPr/>
          <p:nvPr/>
        </p:nvSpPr>
        <p:spPr>
          <a:xfrm>
            <a:off x="6351480" y="2709720"/>
            <a:ext cx="509400" cy="1440"/>
          </a:xfrm>
          <a:prstGeom prst="line">
            <a:avLst/>
          </a:prstGeom>
          <a:ln w="12600">
            <a:solidFill>
              <a:srgbClr val="000000"/>
            </a:solidFill>
            <a:round/>
            <a:tailEnd len="med" type="triangle" w="med"/>
          </a:ln>
        </p:spPr>
      </p:sp>
      <p:sp>
        <p:nvSpPr>
          <p:cNvPr id="127" name="Line 12"/>
          <p:cNvSpPr/>
          <p:nvPr/>
        </p:nvSpPr>
        <p:spPr>
          <a:xfrm>
            <a:off x="7648560" y="2709720"/>
            <a:ext cx="430200" cy="1440"/>
          </a:xfrm>
          <a:prstGeom prst="line">
            <a:avLst/>
          </a:prstGeom>
          <a:ln w="12600">
            <a:solidFill>
              <a:srgbClr val="000000"/>
            </a:solidFill>
            <a:round/>
            <a:tailEnd len="med" type="triangle" w="med"/>
          </a:ln>
        </p:spPr>
      </p:sp>
      <p:sp>
        <p:nvSpPr>
          <p:cNvPr id="128" name="CustomShape 13"/>
          <p:cNvSpPr/>
          <p:nvPr/>
        </p:nvSpPr>
        <p:spPr>
          <a:xfrm>
            <a:off x="151596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Chap.1</a:t>
            </a:r>
            <a:endParaRPr/>
          </a:p>
        </p:txBody>
      </p:sp>
      <p:sp>
        <p:nvSpPr>
          <p:cNvPr id="129" name="CustomShape 14"/>
          <p:cNvSpPr/>
          <p:nvPr/>
        </p:nvSpPr>
        <p:spPr>
          <a:xfrm>
            <a:off x="281160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Chap.2</a:t>
            </a:r>
            <a:endParaRPr/>
          </a:p>
        </p:txBody>
      </p:sp>
      <p:sp>
        <p:nvSpPr>
          <p:cNvPr id="130" name="CustomShape 15"/>
          <p:cNvSpPr/>
          <p:nvPr/>
        </p:nvSpPr>
        <p:spPr>
          <a:xfrm>
            <a:off x="410544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Chap.3</a:t>
            </a:r>
            <a:endParaRPr/>
          </a:p>
        </p:txBody>
      </p:sp>
      <p:sp>
        <p:nvSpPr>
          <p:cNvPr id="131" name="CustomShape 16"/>
          <p:cNvSpPr/>
          <p:nvPr/>
        </p:nvSpPr>
        <p:spPr>
          <a:xfrm>
            <a:off x="547848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Chap.4</a:t>
            </a:r>
            <a:endParaRPr/>
          </a:p>
        </p:txBody>
      </p:sp>
      <p:sp>
        <p:nvSpPr>
          <p:cNvPr id="132" name="CustomShape 17"/>
          <p:cNvSpPr/>
          <p:nvPr/>
        </p:nvSpPr>
        <p:spPr>
          <a:xfrm>
            <a:off x="677376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Chap.5</a:t>
            </a:r>
            <a:endParaRPr/>
          </a:p>
        </p:txBody>
      </p:sp>
      <p:sp>
        <p:nvSpPr>
          <p:cNvPr id="133" name="CustomShape 18"/>
          <p:cNvSpPr/>
          <p:nvPr/>
        </p:nvSpPr>
        <p:spPr>
          <a:xfrm>
            <a:off x="7991640" y="2475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Chap.6</a:t>
            </a:r>
            <a:endParaRPr/>
          </a:p>
        </p:txBody>
      </p:sp>
      <p:sp>
        <p:nvSpPr>
          <p:cNvPr id="134" name="CustomShape 19"/>
          <p:cNvSpPr/>
          <p:nvPr/>
        </p:nvSpPr>
        <p:spPr>
          <a:xfrm>
            <a:off x="3411360" y="3021120"/>
            <a:ext cx="3123720" cy="932760"/>
          </a:xfrm>
          <a:prstGeom prst="rect">
            <a:avLst/>
          </a:prstGeom>
          <a:noFill/>
          <a:ln>
            <a:noFill/>
          </a:ln>
        </p:spPr>
        <p:txBody>
          <a:bodyPr lIns="90360" rIns="90360" tIns="44280" bIns="44280"/>
          <a:p>
            <a:pPr>
              <a:lnSpc>
                <a:spcPct val="98000"/>
              </a:lnSpc>
            </a:pPr>
            <a:r>
              <a:rPr b="1" lang="en-US" sz="2800">
                <a:solidFill>
                  <a:srgbClr val="ff9966"/>
                </a:solidFill>
                <a:latin typeface="Footlight MT Light"/>
                <a:ea typeface="msmincho"/>
              </a:rPr>
              <a:t>A sequential text</a:t>
            </a:r>
            <a:endParaRPr/>
          </a:p>
        </p:txBody>
      </p:sp>
      <p:sp>
        <p:nvSpPr>
          <p:cNvPr id="135" name="CustomShape 20"/>
          <p:cNvSpPr/>
          <p:nvPr/>
        </p:nvSpPr>
        <p:spPr>
          <a:xfrm>
            <a:off x="1835280" y="4233960"/>
            <a:ext cx="750600" cy="367920"/>
          </a:xfrm>
          <a:prstGeom prst="roundRect">
            <a:avLst>
              <a:gd name="adj" fmla="val 431"/>
            </a:avLst>
          </a:prstGeom>
          <a:solidFill>
            <a:srgbClr val="00cc99"/>
          </a:solidFill>
          <a:ln w="12600">
            <a:solidFill>
              <a:srgbClr val="000000"/>
            </a:solidFill>
            <a:round/>
          </a:ln>
        </p:spPr>
      </p:sp>
      <p:sp>
        <p:nvSpPr>
          <p:cNvPr id="136" name="CustomShape 21"/>
          <p:cNvSpPr/>
          <p:nvPr/>
        </p:nvSpPr>
        <p:spPr>
          <a:xfrm>
            <a:off x="7245360" y="5072040"/>
            <a:ext cx="748800" cy="367920"/>
          </a:xfrm>
          <a:prstGeom prst="roundRect">
            <a:avLst>
              <a:gd name="adj" fmla="val 431"/>
            </a:avLst>
          </a:prstGeom>
          <a:solidFill>
            <a:srgbClr val="00cc99"/>
          </a:solidFill>
          <a:ln w="12600">
            <a:solidFill>
              <a:srgbClr val="000000"/>
            </a:solidFill>
            <a:round/>
          </a:ln>
        </p:spPr>
      </p:sp>
      <p:sp>
        <p:nvSpPr>
          <p:cNvPr id="137" name="CustomShape 22"/>
          <p:cNvSpPr/>
          <p:nvPr/>
        </p:nvSpPr>
        <p:spPr>
          <a:xfrm>
            <a:off x="4883040" y="5300640"/>
            <a:ext cx="748800" cy="367920"/>
          </a:xfrm>
          <a:prstGeom prst="roundRect">
            <a:avLst>
              <a:gd name="adj" fmla="val 431"/>
            </a:avLst>
          </a:prstGeom>
          <a:solidFill>
            <a:srgbClr val="00cc99"/>
          </a:solidFill>
          <a:ln w="12600">
            <a:solidFill>
              <a:srgbClr val="000000"/>
            </a:solidFill>
            <a:round/>
          </a:ln>
        </p:spPr>
      </p:sp>
      <p:sp>
        <p:nvSpPr>
          <p:cNvPr id="138" name="CustomShape 23"/>
          <p:cNvSpPr/>
          <p:nvPr/>
        </p:nvSpPr>
        <p:spPr>
          <a:xfrm>
            <a:off x="6026040" y="4386240"/>
            <a:ext cx="750600" cy="367920"/>
          </a:xfrm>
          <a:prstGeom prst="roundRect">
            <a:avLst>
              <a:gd name="adj" fmla="val 431"/>
            </a:avLst>
          </a:prstGeom>
          <a:solidFill>
            <a:srgbClr val="00cc99"/>
          </a:solidFill>
          <a:ln w="12600">
            <a:solidFill>
              <a:srgbClr val="000000"/>
            </a:solidFill>
            <a:round/>
          </a:ln>
        </p:spPr>
      </p:sp>
      <p:sp>
        <p:nvSpPr>
          <p:cNvPr id="139" name="CustomShape 24"/>
          <p:cNvSpPr/>
          <p:nvPr/>
        </p:nvSpPr>
        <p:spPr>
          <a:xfrm>
            <a:off x="4119480" y="3929040"/>
            <a:ext cx="750600" cy="367920"/>
          </a:xfrm>
          <a:prstGeom prst="roundRect">
            <a:avLst>
              <a:gd name="adj" fmla="val 431"/>
            </a:avLst>
          </a:prstGeom>
          <a:solidFill>
            <a:srgbClr val="00cc99"/>
          </a:solidFill>
          <a:ln w="12600">
            <a:solidFill>
              <a:srgbClr val="000000"/>
            </a:solidFill>
            <a:round/>
          </a:ln>
        </p:spPr>
      </p:sp>
      <p:sp>
        <p:nvSpPr>
          <p:cNvPr id="140" name="CustomShape 25"/>
          <p:cNvSpPr/>
          <p:nvPr/>
        </p:nvSpPr>
        <p:spPr>
          <a:xfrm>
            <a:off x="2901960" y="4843440"/>
            <a:ext cx="748800" cy="367920"/>
          </a:xfrm>
          <a:prstGeom prst="roundRect">
            <a:avLst>
              <a:gd name="adj" fmla="val 431"/>
            </a:avLst>
          </a:prstGeom>
          <a:solidFill>
            <a:srgbClr val="00cc99"/>
          </a:solidFill>
          <a:ln w="12600">
            <a:solidFill>
              <a:srgbClr val="000000"/>
            </a:solidFill>
            <a:round/>
          </a:ln>
        </p:spPr>
      </p:sp>
      <p:sp>
        <p:nvSpPr>
          <p:cNvPr id="141" name="Line 26"/>
          <p:cNvSpPr/>
          <p:nvPr/>
        </p:nvSpPr>
        <p:spPr>
          <a:xfrm flipV="1">
            <a:off x="2604960" y="4138560"/>
            <a:ext cx="1496880" cy="331560"/>
          </a:xfrm>
          <a:prstGeom prst="line">
            <a:avLst/>
          </a:prstGeom>
          <a:ln w="12600">
            <a:solidFill>
              <a:srgbClr val="000000"/>
            </a:solidFill>
            <a:round/>
            <a:tailEnd len="med" type="triangle" w="med"/>
          </a:ln>
        </p:spPr>
      </p:sp>
      <p:sp>
        <p:nvSpPr>
          <p:cNvPr id="142" name="Line 27"/>
          <p:cNvSpPr/>
          <p:nvPr/>
        </p:nvSpPr>
        <p:spPr>
          <a:xfrm>
            <a:off x="2300040" y="4622760"/>
            <a:ext cx="584280" cy="353880"/>
          </a:xfrm>
          <a:prstGeom prst="line">
            <a:avLst/>
          </a:prstGeom>
          <a:ln w="12600">
            <a:solidFill>
              <a:srgbClr val="000000"/>
            </a:solidFill>
            <a:round/>
            <a:tailEnd len="med" type="triangle" w="med"/>
          </a:ln>
        </p:spPr>
      </p:sp>
      <p:sp>
        <p:nvSpPr>
          <p:cNvPr id="143" name="Line 28"/>
          <p:cNvSpPr/>
          <p:nvPr/>
        </p:nvSpPr>
        <p:spPr>
          <a:xfrm>
            <a:off x="4889160" y="4165560"/>
            <a:ext cx="1119240" cy="353880"/>
          </a:xfrm>
          <a:prstGeom prst="line">
            <a:avLst/>
          </a:prstGeom>
          <a:ln w="12600">
            <a:solidFill>
              <a:srgbClr val="000000"/>
            </a:solidFill>
            <a:round/>
            <a:tailEnd len="med" type="triangle" w="med"/>
          </a:ln>
        </p:spPr>
      </p:sp>
      <p:sp>
        <p:nvSpPr>
          <p:cNvPr id="144" name="Line 29"/>
          <p:cNvSpPr/>
          <p:nvPr/>
        </p:nvSpPr>
        <p:spPr>
          <a:xfrm>
            <a:off x="3670200" y="5079960"/>
            <a:ext cx="1193760" cy="430200"/>
          </a:xfrm>
          <a:prstGeom prst="line">
            <a:avLst/>
          </a:prstGeom>
          <a:ln w="12600">
            <a:solidFill>
              <a:srgbClr val="000000"/>
            </a:solidFill>
            <a:round/>
            <a:tailEnd len="med" type="triangle" w="med"/>
          </a:ln>
        </p:spPr>
      </p:sp>
      <p:sp>
        <p:nvSpPr>
          <p:cNvPr id="145" name="Line 30"/>
          <p:cNvSpPr/>
          <p:nvPr/>
        </p:nvSpPr>
        <p:spPr>
          <a:xfrm>
            <a:off x="4660560" y="4317840"/>
            <a:ext cx="586080" cy="963720"/>
          </a:xfrm>
          <a:prstGeom prst="line">
            <a:avLst/>
          </a:prstGeom>
          <a:ln w="12600">
            <a:solidFill>
              <a:srgbClr val="000000"/>
            </a:solidFill>
            <a:round/>
            <a:tailEnd len="med" type="triangle" w="med"/>
          </a:ln>
        </p:spPr>
      </p:sp>
      <p:sp>
        <p:nvSpPr>
          <p:cNvPr id="146" name="Line 31"/>
          <p:cNvSpPr/>
          <p:nvPr/>
        </p:nvSpPr>
        <p:spPr>
          <a:xfrm>
            <a:off x="6796080" y="4622760"/>
            <a:ext cx="736560" cy="430200"/>
          </a:xfrm>
          <a:prstGeom prst="line">
            <a:avLst/>
          </a:prstGeom>
          <a:ln w="12600">
            <a:solidFill>
              <a:srgbClr val="000000"/>
            </a:solidFill>
            <a:round/>
            <a:tailEnd len="med" type="triangle" w="med"/>
          </a:ln>
        </p:spPr>
      </p:sp>
      <p:sp>
        <p:nvSpPr>
          <p:cNvPr id="147" name="Line 32"/>
          <p:cNvSpPr/>
          <p:nvPr/>
        </p:nvSpPr>
        <p:spPr>
          <a:xfrm flipV="1">
            <a:off x="5651280" y="5281560"/>
            <a:ext cx="1576440" cy="255600"/>
          </a:xfrm>
          <a:prstGeom prst="line">
            <a:avLst/>
          </a:prstGeom>
          <a:ln w="12600">
            <a:solidFill>
              <a:srgbClr val="000000"/>
            </a:solidFill>
            <a:round/>
            <a:tailEnd len="med" type="triangle" w="med"/>
          </a:ln>
        </p:spPr>
      </p:sp>
      <p:sp>
        <p:nvSpPr>
          <p:cNvPr id="148" name="CustomShape 33"/>
          <p:cNvSpPr/>
          <p:nvPr/>
        </p:nvSpPr>
        <p:spPr>
          <a:xfrm>
            <a:off x="7140600" y="505944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Chap.6</a:t>
            </a:r>
            <a:endParaRPr/>
          </a:p>
        </p:txBody>
      </p:sp>
      <p:sp>
        <p:nvSpPr>
          <p:cNvPr id="149" name="CustomShape 34"/>
          <p:cNvSpPr/>
          <p:nvPr/>
        </p:nvSpPr>
        <p:spPr>
          <a:xfrm>
            <a:off x="5921280" y="437364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Chap.5</a:t>
            </a:r>
            <a:endParaRPr/>
          </a:p>
        </p:txBody>
      </p:sp>
      <p:sp>
        <p:nvSpPr>
          <p:cNvPr id="150" name="CustomShape 35"/>
          <p:cNvSpPr/>
          <p:nvPr/>
        </p:nvSpPr>
        <p:spPr>
          <a:xfrm>
            <a:off x="4778280" y="528804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Chap.4</a:t>
            </a:r>
            <a:endParaRPr/>
          </a:p>
        </p:txBody>
      </p:sp>
      <p:sp>
        <p:nvSpPr>
          <p:cNvPr id="151" name="CustomShape 36"/>
          <p:cNvSpPr/>
          <p:nvPr/>
        </p:nvSpPr>
        <p:spPr>
          <a:xfrm>
            <a:off x="4014720" y="391644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Chap.3</a:t>
            </a:r>
            <a:endParaRPr/>
          </a:p>
        </p:txBody>
      </p:sp>
      <p:sp>
        <p:nvSpPr>
          <p:cNvPr id="152" name="CustomShape 37"/>
          <p:cNvSpPr/>
          <p:nvPr/>
        </p:nvSpPr>
        <p:spPr>
          <a:xfrm>
            <a:off x="2797200" y="483084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Chap.2</a:t>
            </a:r>
            <a:endParaRPr/>
          </a:p>
        </p:txBody>
      </p:sp>
      <p:sp>
        <p:nvSpPr>
          <p:cNvPr id="153" name="CustomShape 38"/>
          <p:cNvSpPr/>
          <p:nvPr/>
        </p:nvSpPr>
        <p:spPr>
          <a:xfrm>
            <a:off x="1730520" y="4221000"/>
            <a:ext cx="977760" cy="333000"/>
          </a:xfrm>
          <a:prstGeom prst="roundRect">
            <a:avLst>
              <a:gd name="adj" fmla="val 472"/>
            </a:avLst>
          </a:prstGeom>
          <a:noFill/>
          <a:ln>
            <a:noFill/>
          </a:ln>
        </p:spPr>
        <p:txBody>
          <a:bodyPr wrap="none" lIns="90360" rIns="90360" tIns="44280" bIns="44280"/>
          <a:p>
            <a:pPr>
              <a:lnSpc>
                <a:spcPct val="98000"/>
              </a:lnSpc>
            </a:pPr>
            <a:r>
              <a:rPr b="1" lang="en-US" sz="1600">
                <a:solidFill>
                  <a:srgbClr val="000000"/>
                </a:solidFill>
                <a:latin typeface="Footlight MT Light"/>
                <a:ea typeface="msmincho"/>
              </a:rPr>
              <a:t>Chap.1</a:t>
            </a:r>
            <a:endParaRPr/>
          </a:p>
        </p:txBody>
      </p:sp>
      <p:sp>
        <p:nvSpPr>
          <p:cNvPr id="154" name="CustomShape 39"/>
          <p:cNvSpPr/>
          <p:nvPr/>
        </p:nvSpPr>
        <p:spPr>
          <a:xfrm>
            <a:off x="2517120" y="5989680"/>
            <a:ext cx="6176160" cy="516240"/>
          </a:xfrm>
          <a:prstGeom prst="roundRect">
            <a:avLst>
              <a:gd name="adj" fmla="val 306"/>
            </a:avLst>
          </a:prstGeom>
          <a:noFill/>
          <a:ln>
            <a:noFill/>
          </a:ln>
        </p:spPr>
        <p:txBody>
          <a:bodyPr wrap="none" lIns="90360" rIns="90360" tIns="44280" bIns="44280"/>
          <a:p>
            <a:pPr>
              <a:lnSpc>
                <a:spcPct val="98000"/>
              </a:lnSpc>
            </a:pPr>
            <a:r>
              <a:rPr b="1" lang="en-US" sz="2800">
                <a:solidFill>
                  <a:srgbClr val="ff9966"/>
                </a:solidFill>
                <a:latin typeface="Footlight MT Light"/>
                <a:ea typeface="msmincho"/>
              </a:rPr>
              <a:t>A linked, self-referencing text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Hypermedia</a:t>
            </a:r>
            <a:endParaRPr/>
          </a:p>
        </p:txBody>
      </p:sp>
      <p:sp>
        <p:nvSpPr>
          <p:cNvPr id="156" name="TextShape 2"/>
          <p:cNvSpPr txBox="1"/>
          <p:nvPr/>
        </p:nvSpPr>
        <p:spPr>
          <a:xfrm>
            <a:off x="741240" y="1963800"/>
            <a:ext cx="8770680" cy="4935240"/>
          </a:xfrm>
          <a:prstGeom prst="rect">
            <a:avLst/>
          </a:prstGeom>
        </p:spPr>
        <p:txBody>
          <a:bodyPr lIns="0" rIns="0" tIns="0" bIns="0"/>
          <a:p>
            <a:pPr lvl="1">
              <a:lnSpc>
                <a:spcPct val="100000"/>
              </a:lnSpc>
              <a:buSzPct val="65000"/>
              <a:buFont typeface="Arial"/>
              <a:buChar char="–"/>
            </a:pPr>
            <a:r>
              <a:rPr lang="en-GB" sz="2400">
                <a:solidFill>
                  <a:srgbClr val="e6e6e6"/>
                </a:solidFill>
                <a:latin typeface="Times New Roman"/>
                <a:ea typeface="msmincho"/>
              </a:rPr>
              <a:t>The structure of a hypermedia organizations is called a </a:t>
            </a:r>
            <a:r>
              <a:rPr b="1" i="1" lang="en-GB" sz="2400">
                <a:solidFill>
                  <a:srgbClr val="e6e6e6"/>
                </a:solidFill>
                <a:latin typeface="Times New Roman"/>
                <a:ea typeface="msmincho"/>
              </a:rPr>
              <a:t>hypermedia web</a:t>
            </a:r>
            <a:r>
              <a:rPr lang="en-GB" sz="2400">
                <a:solidFill>
                  <a:srgbClr val="e6e6e6"/>
                </a:solidFill>
                <a:latin typeface="Times New Roman"/>
                <a:ea typeface="msmincho"/>
              </a:rPr>
              <a:t>, which consists of a number of multimedia elements or </a:t>
            </a:r>
            <a:r>
              <a:rPr b="1" i="1" lang="en-GB" sz="2400">
                <a:solidFill>
                  <a:srgbClr val="e6e6e6"/>
                </a:solidFill>
                <a:latin typeface="Times New Roman"/>
                <a:ea typeface="msmincho"/>
              </a:rPr>
              <a:t>nodes</a:t>
            </a:r>
            <a:r>
              <a:rPr lang="en-GB" sz="2400">
                <a:solidFill>
                  <a:srgbClr val="e6e6e6"/>
                </a:solidFill>
                <a:latin typeface="Times New Roman"/>
                <a:ea typeface="msmincho"/>
              </a:rPr>
              <a:t> with </a:t>
            </a:r>
            <a:r>
              <a:rPr b="1" i="1" lang="en-GB" sz="2400">
                <a:solidFill>
                  <a:srgbClr val="e6e6e6"/>
                </a:solidFill>
                <a:latin typeface="Times New Roman"/>
                <a:ea typeface="msmincho"/>
              </a:rPr>
              <a:t>links</a:t>
            </a:r>
            <a:r>
              <a:rPr lang="en-GB" sz="2400">
                <a:solidFill>
                  <a:srgbClr val="e6e6e6"/>
                </a:solidFill>
                <a:latin typeface="Times New Roman"/>
                <a:ea typeface="msmincho"/>
              </a:rPr>
              <a:t> between them.</a:t>
            </a:r>
            <a:endParaRPr/>
          </a:p>
          <a:p>
            <a:pPr lvl="1">
              <a:lnSpc>
                <a:spcPct val="91000"/>
              </a:lnSpc>
              <a:buSzPct val="65000"/>
              <a:buFont typeface="Arial"/>
              <a:buChar char="–"/>
            </a:pPr>
            <a:r>
              <a:rPr lang="en-GB" sz="2400">
                <a:solidFill>
                  <a:srgbClr val="e6e6e6"/>
                </a:solidFill>
                <a:latin typeface="Times New Roman"/>
                <a:ea typeface="msmincho"/>
              </a:rPr>
              <a:t>Links represent semantic relationships, thus when a link exists between two nodes they must be related in some fashion :</a:t>
            </a:r>
            <a:endParaRPr/>
          </a:p>
          <a:p>
            <a:pPr lvl="2">
              <a:lnSpc>
                <a:spcPct val="91000"/>
              </a:lnSpc>
              <a:buSzPct val="45000"/>
              <a:buFont typeface="StarSymbol"/>
              <a:buChar char=""/>
            </a:pPr>
            <a:r>
              <a:rPr lang="en-GB" sz="2100">
                <a:solidFill>
                  <a:srgbClr val="e6e6e6"/>
                </a:solidFill>
                <a:latin typeface="Times New Roman"/>
                <a:ea typeface="msmincho"/>
              </a:rPr>
              <a:t>a digital image linked to a textual description of it</a:t>
            </a:r>
            <a:endParaRPr/>
          </a:p>
          <a:p>
            <a:pPr lvl="2">
              <a:lnSpc>
                <a:spcPct val="91000"/>
              </a:lnSpc>
              <a:buSzPct val="45000"/>
              <a:buFont typeface="StarSymbol"/>
              <a:buChar char=""/>
            </a:pPr>
            <a:r>
              <a:rPr lang="en-GB" sz="2100">
                <a:solidFill>
                  <a:srgbClr val="e6e6e6"/>
                </a:solidFill>
                <a:latin typeface="Times New Roman"/>
                <a:ea typeface="msmincho"/>
              </a:rPr>
              <a:t>a slide-show linked to an audio commentary</a:t>
            </a:r>
            <a:endParaRPr/>
          </a:p>
          <a:p>
            <a:pPr lvl="1">
              <a:lnSpc>
                <a:spcPct val="91000"/>
              </a:lnSpc>
              <a:buSzPct val="65000"/>
              <a:buFont typeface="Arial"/>
              <a:buChar char="–"/>
            </a:pPr>
            <a:r>
              <a:rPr lang="en-GB" sz="2400">
                <a:solidFill>
                  <a:srgbClr val="e6e6e6"/>
                </a:solidFill>
                <a:latin typeface="Times New Roman"/>
                <a:ea typeface="msmincho"/>
              </a:rPr>
              <a:t>Most widely used hypermedia tools are hypermedia browsers, which let users view nodes and traverse links between them, and markup languages, such as HTML, which allow users to create hypermedia webs as structured documents.</a:t>
            </a:r>
            <a:endParaRPr/>
          </a:p>
          <a:p>
            <a:pPr>
              <a:lnSpc>
                <a:spcPct val="91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Hypermedia</a:t>
            </a:r>
            <a:endParaRPr/>
          </a:p>
        </p:txBody>
      </p:sp>
      <p:sp>
        <p:nvSpPr>
          <p:cNvPr id="158" name="CustomShape 2"/>
          <p:cNvSpPr/>
          <p:nvPr/>
        </p:nvSpPr>
        <p:spPr>
          <a:xfrm>
            <a:off x="1871640" y="1747800"/>
            <a:ext cx="1436400" cy="1891800"/>
          </a:xfrm>
          <a:prstGeom prst="roundRect">
            <a:avLst>
              <a:gd name="adj" fmla="val 106"/>
            </a:avLst>
          </a:prstGeom>
          <a:solidFill>
            <a:srgbClr val="00cc99"/>
          </a:solidFill>
          <a:ln w="12600">
            <a:solidFill>
              <a:srgbClr val="000000"/>
            </a:solidFill>
            <a:round/>
          </a:ln>
        </p:spPr>
      </p:sp>
      <p:sp>
        <p:nvSpPr>
          <p:cNvPr id="159" name="Line 3"/>
          <p:cNvSpPr/>
          <p:nvPr/>
        </p:nvSpPr>
        <p:spPr>
          <a:xfrm flipV="1">
            <a:off x="2163600" y="2249280"/>
            <a:ext cx="888840" cy="103320"/>
          </a:xfrm>
          <a:prstGeom prst="line">
            <a:avLst/>
          </a:prstGeom>
          <a:ln w="12600">
            <a:solidFill>
              <a:srgbClr val="000000"/>
            </a:solidFill>
            <a:round/>
          </a:ln>
        </p:spPr>
      </p:sp>
      <p:sp>
        <p:nvSpPr>
          <p:cNvPr id="160" name="Line 4"/>
          <p:cNvSpPr/>
          <p:nvPr/>
        </p:nvSpPr>
        <p:spPr>
          <a:xfrm flipV="1">
            <a:off x="2163600" y="2554200"/>
            <a:ext cx="888840" cy="102960"/>
          </a:xfrm>
          <a:prstGeom prst="line">
            <a:avLst/>
          </a:prstGeom>
          <a:ln w="12600">
            <a:solidFill>
              <a:srgbClr val="000000"/>
            </a:solidFill>
            <a:round/>
          </a:ln>
        </p:spPr>
      </p:sp>
      <p:sp>
        <p:nvSpPr>
          <p:cNvPr id="161" name="Line 5"/>
          <p:cNvSpPr/>
          <p:nvPr/>
        </p:nvSpPr>
        <p:spPr>
          <a:xfrm flipV="1">
            <a:off x="2163600" y="2858760"/>
            <a:ext cx="888840" cy="103320"/>
          </a:xfrm>
          <a:prstGeom prst="line">
            <a:avLst/>
          </a:prstGeom>
          <a:ln w="12600">
            <a:solidFill>
              <a:srgbClr val="000000"/>
            </a:solidFill>
            <a:round/>
          </a:ln>
        </p:spPr>
      </p:sp>
      <p:sp>
        <p:nvSpPr>
          <p:cNvPr id="162" name="Line 6"/>
          <p:cNvSpPr/>
          <p:nvPr/>
        </p:nvSpPr>
        <p:spPr>
          <a:xfrm flipV="1">
            <a:off x="2163600" y="3163680"/>
            <a:ext cx="888840" cy="103320"/>
          </a:xfrm>
          <a:prstGeom prst="line">
            <a:avLst/>
          </a:prstGeom>
          <a:ln w="12600">
            <a:solidFill>
              <a:srgbClr val="000000"/>
            </a:solidFill>
            <a:round/>
          </a:ln>
        </p:spPr>
      </p:sp>
      <p:sp>
        <p:nvSpPr>
          <p:cNvPr id="163" name="CustomShape 7"/>
          <p:cNvSpPr/>
          <p:nvPr/>
        </p:nvSpPr>
        <p:spPr>
          <a:xfrm>
            <a:off x="6041880" y="2344680"/>
            <a:ext cx="2044440" cy="1663200"/>
          </a:xfrm>
          <a:prstGeom prst="roundRect">
            <a:avLst>
              <a:gd name="adj" fmla="val 93"/>
            </a:avLst>
          </a:prstGeom>
          <a:solidFill>
            <a:srgbClr val="00cc99"/>
          </a:solidFill>
          <a:ln w="12600">
            <a:solidFill>
              <a:srgbClr val="000000"/>
            </a:solidFill>
            <a:round/>
          </a:ln>
        </p:spPr>
      </p:sp>
      <p:sp>
        <p:nvSpPr>
          <p:cNvPr id="164" name="Line 8"/>
          <p:cNvSpPr/>
          <p:nvPr/>
        </p:nvSpPr>
        <p:spPr>
          <a:xfrm>
            <a:off x="3305160" y="2809800"/>
            <a:ext cx="2719080" cy="353880"/>
          </a:xfrm>
          <a:prstGeom prst="line">
            <a:avLst/>
          </a:prstGeom>
          <a:ln w="12600">
            <a:solidFill>
              <a:srgbClr val="000000"/>
            </a:solidFill>
            <a:round/>
            <a:tailEnd len="med" type="triangle" w="med"/>
          </a:ln>
        </p:spPr>
      </p:sp>
      <p:sp>
        <p:nvSpPr>
          <p:cNvPr id="165" name="Line 9"/>
          <p:cNvSpPr/>
          <p:nvPr/>
        </p:nvSpPr>
        <p:spPr>
          <a:xfrm>
            <a:off x="2620800" y="3724200"/>
            <a:ext cx="1725480" cy="1725480"/>
          </a:xfrm>
          <a:prstGeom prst="line">
            <a:avLst/>
          </a:prstGeom>
          <a:ln w="12600">
            <a:solidFill>
              <a:srgbClr val="000000"/>
            </a:solidFill>
            <a:round/>
            <a:tailEnd len="med" type="triangle" w="med"/>
          </a:ln>
        </p:spPr>
      </p:sp>
      <p:sp>
        <p:nvSpPr>
          <p:cNvPr id="166" name="Line 10"/>
          <p:cNvSpPr/>
          <p:nvPr/>
        </p:nvSpPr>
        <p:spPr>
          <a:xfrm flipV="1">
            <a:off x="6352920" y="4078080"/>
            <a:ext cx="281160" cy="1017720"/>
          </a:xfrm>
          <a:prstGeom prst="line">
            <a:avLst/>
          </a:prstGeom>
          <a:ln w="12600">
            <a:solidFill>
              <a:srgbClr val="000000"/>
            </a:solidFill>
            <a:round/>
            <a:headEnd len="med" type="triangle" w="med"/>
          </a:ln>
        </p:spPr>
      </p:sp>
      <p:sp>
        <p:nvSpPr>
          <p:cNvPr id="167" name="CustomShape 11"/>
          <p:cNvSpPr/>
          <p:nvPr/>
        </p:nvSpPr>
        <p:spPr>
          <a:xfrm>
            <a:off x="2686680" y="6383160"/>
            <a:ext cx="5491800" cy="516240"/>
          </a:xfrm>
          <a:prstGeom prst="roundRect">
            <a:avLst>
              <a:gd name="adj" fmla="val 306"/>
            </a:avLst>
          </a:prstGeom>
          <a:noFill/>
          <a:ln>
            <a:noFill/>
          </a:ln>
        </p:spPr>
        <p:txBody>
          <a:bodyPr wrap="none" lIns="90360" rIns="90360" tIns="44280" bIns="44280"/>
          <a:p>
            <a:pPr>
              <a:lnSpc>
                <a:spcPct val="98000"/>
              </a:lnSpc>
            </a:pPr>
            <a:r>
              <a:rPr b="1" lang="en-US" sz="2800">
                <a:solidFill>
                  <a:srgbClr val="ff9966"/>
                </a:solidFill>
                <a:latin typeface="Footlight MT Light"/>
                <a:ea typeface="msmincho"/>
              </a:rPr>
              <a:t>A Simple Hypermedia Web</a:t>
            </a:r>
            <a:endParaRPr/>
          </a:p>
        </p:txBody>
      </p:sp>
      <p:sp>
        <p:nvSpPr>
          <p:cNvPr id="168" name="CustomShape 12"/>
          <p:cNvSpPr/>
          <p:nvPr/>
        </p:nvSpPr>
        <p:spPr>
          <a:xfrm>
            <a:off x="3309840" y="3598920"/>
            <a:ext cx="1319040" cy="333000"/>
          </a:xfrm>
          <a:prstGeom prst="roundRect">
            <a:avLst>
              <a:gd name="adj" fmla="val 472"/>
            </a:avLst>
          </a:prstGeom>
          <a:noFill/>
          <a:ln>
            <a:noFill/>
          </a:ln>
        </p:spPr>
        <p:txBody>
          <a:bodyPr wrap="none" lIns="90360" rIns="90360" tIns="44280" bIns="44280"/>
          <a:p>
            <a:pPr>
              <a:lnSpc>
                <a:spcPct val="98000"/>
              </a:lnSpc>
            </a:pPr>
            <a:r>
              <a:rPr b="1" lang="en-US" sz="1600">
                <a:solidFill>
                  <a:srgbClr val="ff9966"/>
                </a:solidFill>
                <a:latin typeface="Footlight MT Light"/>
                <a:ea typeface="msmincho"/>
              </a:rPr>
              <a:t>Text Node</a:t>
            </a:r>
            <a:endParaRPr/>
          </a:p>
        </p:txBody>
      </p:sp>
      <p:sp>
        <p:nvSpPr>
          <p:cNvPr id="169" name="CustomShape 13"/>
          <p:cNvSpPr/>
          <p:nvPr/>
        </p:nvSpPr>
        <p:spPr>
          <a:xfrm>
            <a:off x="6318720" y="1951200"/>
            <a:ext cx="1547640" cy="333000"/>
          </a:xfrm>
          <a:prstGeom prst="roundRect">
            <a:avLst>
              <a:gd name="adj" fmla="val 472"/>
            </a:avLst>
          </a:prstGeom>
          <a:noFill/>
          <a:ln>
            <a:noFill/>
          </a:ln>
        </p:spPr>
        <p:txBody>
          <a:bodyPr wrap="none" lIns="90360" rIns="90360" tIns="44280" bIns="44280"/>
          <a:p>
            <a:pPr>
              <a:lnSpc>
                <a:spcPct val="98000"/>
              </a:lnSpc>
            </a:pPr>
            <a:r>
              <a:rPr b="1" lang="en-US" sz="1600">
                <a:solidFill>
                  <a:srgbClr val="ff9966"/>
                </a:solidFill>
                <a:latin typeface="Footlight MT Light"/>
                <a:ea typeface="msmincho"/>
              </a:rPr>
              <a:t>Image Node</a:t>
            </a:r>
            <a:endParaRPr/>
          </a:p>
        </p:txBody>
      </p:sp>
      <p:sp>
        <p:nvSpPr>
          <p:cNvPr id="170" name="CustomShape 14"/>
          <p:cNvSpPr/>
          <p:nvPr/>
        </p:nvSpPr>
        <p:spPr>
          <a:xfrm>
            <a:off x="4431240" y="4694400"/>
            <a:ext cx="1497240" cy="333000"/>
          </a:xfrm>
          <a:prstGeom prst="roundRect">
            <a:avLst>
              <a:gd name="adj" fmla="val 472"/>
            </a:avLst>
          </a:prstGeom>
          <a:noFill/>
          <a:ln>
            <a:noFill/>
          </a:ln>
        </p:spPr>
        <p:txBody>
          <a:bodyPr wrap="none" lIns="90360" rIns="90360" tIns="44280" bIns="44280"/>
          <a:p>
            <a:pPr>
              <a:lnSpc>
                <a:spcPct val="98000"/>
              </a:lnSpc>
            </a:pPr>
            <a:r>
              <a:rPr b="1" lang="en-US" sz="1600">
                <a:solidFill>
                  <a:srgbClr val="ff9966"/>
                </a:solidFill>
                <a:latin typeface="Footlight MT Light"/>
                <a:ea typeface="msmincho"/>
              </a:rPr>
              <a:t>Audio Node</a:t>
            </a:r>
            <a:endParaRPr/>
          </a:p>
        </p:txBody>
      </p:sp>
      <p:pic>
        <p:nvPicPr>
          <p:cNvPr id="171" name="" descr=""/>
          <p:cNvPicPr/>
          <p:nvPr/>
        </p:nvPicPr>
        <p:blipFill>
          <a:blip r:embed="rId1"/>
          <a:stretch>
            <a:fillRect/>
          </a:stretch>
        </p:blipFill>
        <p:spPr>
          <a:xfrm>
            <a:off x="6362640" y="2413080"/>
            <a:ext cx="1473120" cy="1498680"/>
          </a:xfrm>
          <a:prstGeom prst="rect">
            <a:avLst/>
          </a:prstGeom>
          <a:ln>
            <a:noFill/>
          </a:ln>
        </p:spPr>
      </p:pic>
      <p:pic>
        <p:nvPicPr>
          <p:cNvPr id="172" name="" descr=""/>
          <p:cNvPicPr/>
          <p:nvPr/>
        </p:nvPicPr>
        <p:blipFill>
          <a:blip r:embed="rId2"/>
          <a:stretch>
            <a:fillRect/>
          </a:stretch>
        </p:blipFill>
        <p:spPr>
          <a:xfrm>
            <a:off x="4229280" y="4965840"/>
            <a:ext cx="2108160" cy="14986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Why is multimedia so hot?</a:t>
            </a:r>
            <a:endParaRPr/>
          </a:p>
        </p:txBody>
      </p:sp>
      <p:sp>
        <p:nvSpPr>
          <p:cNvPr id="174"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2400">
                <a:solidFill>
                  <a:srgbClr val="e6e6e6"/>
                </a:solidFill>
                <a:latin typeface="Times New Roman"/>
                <a:ea typeface="msmincho"/>
              </a:rPr>
              <a:t>Technology Push</a:t>
            </a:r>
            <a:endParaRPr/>
          </a:p>
          <a:p>
            <a:pPr lvl="1">
              <a:lnSpc>
                <a:spcPct val="91000"/>
              </a:lnSpc>
              <a:buSzPct val="75000"/>
              <a:buFont typeface="StarSymbol"/>
              <a:buChar char=""/>
            </a:pPr>
            <a:r>
              <a:rPr lang="en-GB" sz="2100">
                <a:solidFill>
                  <a:srgbClr val="e6e6e6"/>
                </a:solidFill>
                <a:latin typeface="Times New Roman"/>
                <a:ea typeface="msmincho"/>
              </a:rPr>
              <a:t>More processing power per chip</a:t>
            </a:r>
            <a:endParaRPr/>
          </a:p>
          <a:p>
            <a:pPr lvl="1">
              <a:lnSpc>
                <a:spcPct val="91000"/>
              </a:lnSpc>
              <a:buSzPct val="75000"/>
              <a:buFont typeface="StarSymbol"/>
              <a:buChar char=""/>
            </a:pPr>
            <a:r>
              <a:rPr lang="en-GB" sz="2100">
                <a:solidFill>
                  <a:srgbClr val="e6e6e6"/>
                </a:solidFill>
                <a:latin typeface="Times New Roman"/>
                <a:ea typeface="msmincho"/>
              </a:rPr>
              <a:t>Progress in storage capacity</a:t>
            </a:r>
            <a:endParaRPr/>
          </a:p>
          <a:p>
            <a:pPr lvl="1">
              <a:lnSpc>
                <a:spcPct val="91000"/>
              </a:lnSpc>
              <a:buSzPct val="75000"/>
              <a:buFont typeface="StarSymbol"/>
              <a:buChar char=""/>
            </a:pPr>
            <a:r>
              <a:rPr lang="en-GB" sz="2100">
                <a:solidFill>
                  <a:srgbClr val="e6e6e6"/>
                </a:solidFill>
                <a:latin typeface="Times New Roman"/>
                <a:ea typeface="msmincho"/>
              </a:rPr>
              <a:t>Personal computer revolution</a:t>
            </a:r>
            <a:endParaRPr/>
          </a:p>
          <a:p>
            <a:pPr lvl="1">
              <a:lnSpc>
                <a:spcPct val="91000"/>
              </a:lnSpc>
              <a:buSzPct val="75000"/>
              <a:buFont typeface="StarSymbol"/>
              <a:buChar char=""/>
            </a:pPr>
            <a:r>
              <a:rPr lang="en-GB" sz="2100">
                <a:solidFill>
                  <a:srgbClr val="e6e6e6"/>
                </a:solidFill>
                <a:latin typeface="Times New Roman"/>
                <a:ea typeface="msmincho"/>
              </a:rPr>
              <a:t>Progress in networking</a:t>
            </a:r>
            <a:endParaRPr/>
          </a:p>
          <a:p>
            <a:pPr lvl="1">
              <a:lnSpc>
                <a:spcPct val="91000"/>
              </a:lnSpc>
              <a:buSzPct val="75000"/>
              <a:buFont typeface="StarSymbol"/>
              <a:buChar char=""/>
            </a:pPr>
            <a:r>
              <a:rPr lang="en-GB" sz="2100">
                <a:solidFill>
                  <a:srgbClr val="e6e6e6"/>
                </a:solidFill>
                <a:latin typeface="Times New Roman"/>
                <a:ea typeface="msmincho"/>
              </a:rPr>
              <a:t>Progress in user interfaces, and software</a:t>
            </a:r>
            <a:endParaRPr/>
          </a:p>
          <a:p>
            <a:pPr lvl="1">
              <a:lnSpc>
                <a:spcPct val="91000"/>
              </a:lnSpc>
              <a:buSzPct val="75000"/>
              <a:buFont typeface="StarSymbol"/>
              <a:buChar char=""/>
            </a:pPr>
            <a:r>
              <a:rPr lang="en-GB" sz="2100">
                <a:solidFill>
                  <a:srgbClr val="e6e6e6"/>
                </a:solidFill>
                <a:latin typeface="Times New Roman"/>
                <a:ea typeface="msmincho"/>
              </a:rPr>
              <a:t>Progress in compression techniques</a:t>
            </a:r>
            <a:endParaRPr/>
          </a:p>
          <a:p>
            <a:pPr>
              <a:lnSpc>
                <a:spcPct val="91000"/>
              </a:lnSpc>
              <a:buSzPct val="45000"/>
              <a:buFont typeface="StarSymbol"/>
              <a:buChar char=""/>
            </a:pPr>
            <a:r>
              <a:rPr lang="en-GB" sz="2400">
                <a:solidFill>
                  <a:srgbClr val="e6e6e6"/>
                </a:solidFill>
                <a:latin typeface="Times New Roman"/>
                <a:ea typeface="msmincho"/>
              </a:rPr>
              <a:t>Market Pull</a:t>
            </a:r>
            <a:endParaRPr/>
          </a:p>
          <a:p>
            <a:pPr lvl="1">
              <a:lnSpc>
                <a:spcPct val="91000"/>
              </a:lnSpc>
              <a:buSzPct val="75000"/>
              <a:buFont typeface="StarSymbol"/>
              <a:buChar char=""/>
            </a:pPr>
            <a:r>
              <a:rPr lang="en-GB" sz="2100">
                <a:solidFill>
                  <a:srgbClr val="e6e6e6"/>
                </a:solidFill>
                <a:latin typeface="Times New Roman"/>
                <a:ea typeface="msmincho"/>
              </a:rPr>
              <a:t>Large market - Revolutionizing film/video industry</a:t>
            </a:r>
            <a:endParaRPr/>
          </a:p>
          <a:p>
            <a:pPr lvl="1">
              <a:lnSpc>
                <a:spcPct val="91000"/>
              </a:lnSpc>
              <a:buSzPct val="75000"/>
              <a:buFont typeface="StarSymbol"/>
              <a:buChar char=""/>
            </a:pPr>
            <a:r>
              <a:rPr lang="en-GB" sz="2100">
                <a:solidFill>
                  <a:srgbClr val="e6e6e6"/>
                </a:solidFill>
                <a:latin typeface="Times New Roman"/>
                <a:ea typeface="msmincho"/>
              </a:rPr>
              <a:t>Application challenges and competition </a:t>
            </a:r>
            <a:endParaRPr/>
          </a:p>
          <a:p>
            <a:pPr lvl="1">
              <a:lnSpc>
                <a:spcPct val="91000"/>
              </a:lnSpc>
              <a:buSzPct val="75000"/>
              <a:buFont typeface="StarSymbol"/>
              <a:buChar char=""/>
            </a:pPr>
            <a:r>
              <a:rPr lang="en-GB" sz="2100">
                <a:solidFill>
                  <a:srgbClr val="e6e6e6"/>
                </a:solidFill>
                <a:latin typeface="Times New Roman"/>
                <a:ea typeface="msmincho"/>
              </a:rPr>
              <a:t>Market opportunities</a:t>
            </a:r>
            <a:endParaRPr/>
          </a:p>
          <a:p>
            <a:pPr lvl="1">
              <a:lnSpc>
                <a:spcPct val="91000"/>
              </a:lnSpc>
              <a:buSzPct val="75000"/>
              <a:buFont typeface="StarSymbol"/>
              <a:buChar char=""/>
            </a:pPr>
            <a:r>
              <a:rPr lang="en-GB" sz="2100">
                <a:solidFill>
                  <a:srgbClr val="e6e6e6"/>
                </a:solidFill>
                <a:latin typeface="Times New Roman"/>
                <a:ea typeface="msmincho"/>
              </a:rPr>
              <a:t>Customer demand and comfort</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The Term “Media”</a:t>
            </a:r>
            <a:endParaRPr/>
          </a:p>
        </p:txBody>
      </p:sp>
      <p:sp>
        <p:nvSpPr>
          <p:cNvPr id="80"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lang="en-GB" sz="3200">
                <a:solidFill>
                  <a:srgbClr val="e6e6e6"/>
                </a:solidFill>
                <a:latin typeface="Times New Roman"/>
                <a:ea typeface="msmincho"/>
              </a:rPr>
              <a:t>Can be categorized based on a few criteria:</a:t>
            </a:r>
            <a:endParaRPr/>
          </a:p>
          <a:p>
            <a:pPr lvl="1">
              <a:lnSpc>
                <a:spcPct val="100000"/>
              </a:lnSpc>
              <a:buSzPct val="75000"/>
              <a:buFont typeface="StarSymbol"/>
              <a:buChar char=""/>
            </a:pPr>
            <a:r>
              <a:rPr lang="en-GB" sz="2800">
                <a:solidFill>
                  <a:srgbClr val="e6e6e6"/>
                </a:solidFill>
                <a:latin typeface="Times New Roman"/>
                <a:ea typeface="msmincho"/>
              </a:rPr>
              <a:t>Perception media</a:t>
            </a:r>
            <a:endParaRPr/>
          </a:p>
          <a:p>
            <a:pPr lvl="1">
              <a:lnSpc>
                <a:spcPct val="100000"/>
              </a:lnSpc>
              <a:buSzPct val="75000"/>
              <a:buFont typeface="StarSymbol"/>
              <a:buChar char=""/>
            </a:pPr>
            <a:r>
              <a:rPr lang="en-GB" sz="2800">
                <a:solidFill>
                  <a:srgbClr val="e6e6e6"/>
                </a:solidFill>
                <a:latin typeface="Times New Roman"/>
                <a:ea typeface="msmincho"/>
              </a:rPr>
              <a:t>Representation media</a:t>
            </a:r>
            <a:endParaRPr/>
          </a:p>
          <a:p>
            <a:pPr lvl="1">
              <a:lnSpc>
                <a:spcPct val="100000"/>
              </a:lnSpc>
              <a:buSzPct val="75000"/>
              <a:buFont typeface="StarSymbol"/>
              <a:buChar char=""/>
            </a:pPr>
            <a:r>
              <a:rPr lang="en-GB" sz="2800">
                <a:solidFill>
                  <a:srgbClr val="e6e6e6"/>
                </a:solidFill>
                <a:latin typeface="Times New Roman"/>
                <a:ea typeface="msmincho"/>
              </a:rPr>
              <a:t>Presentation media</a:t>
            </a:r>
            <a:endParaRPr/>
          </a:p>
          <a:p>
            <a:pPr lvl="1">
              <a:lnSpc>
                <a:spcPct val="100000"/>
              </a:lnSpc>
              <a:buSzPct val="75000"/>
              <a:buFont typeface="StarSymbol"/>
              <a:buChar char=""/>
            </a:pPr>
            <a:r>
              <a:rPr lang="en-GB" sz="2800">
                <a:solidFill>
                  <a:srgbClr val="e6e6e6"/>
                </a:solidFill>
                <a:latin typeface="Times New Roman"/>
                <a:ea typeface="msmincho"/>
              </a:rPr>
              <a:t>Storage media</a:t>
            </a:r>
            <a:endParaRPr/>
          </a:p>
          <a:p>
            <a:pPr lvl="1">
              <a:lnSpc>
                <a:spcPct val="100000"/>
              </a:lnSpc>
              <a:buSzPct val="75000"/>
              <a:buFont typeface="StarSymbol"/>
              <a:buChar char=""/>
            </a:pPr>
            <a:r>
              <a:rPr lang="en-GB" sz="2800">
                <a:solidFill>
                  <a:srgbClr val="e6e6e6"/>
                </a:solidFill>
                <a:latin typeface="Times New Roman"/>
                <a:ea typeface="msmincho"/>
              </a:rPr>
              <a:t>Transmission  media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Perception Media</a:t>
            </a:r>
            <a:endParaRPr/>
          </a:p>
        </p:txBody>
      </p:sp>
      <p:sp>
        <p:nvSpPr>
          <p:cNvPr id="82"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i="1" lang="en-GB" sz="3200">
                <a:solidFill>
                  <a:srgbClr val="e6e6e6"/>
                </a:solidFill>
                <a:latin typeface="Times New Roman"/>
                <a:ea typeface="msmincho"/>
              </a:rPr>
              <a:t>“</a:t>
            </a:r>
            <a:r>
              <a:rPr i="1" lang="en-GB" sz="3200">
                <a:solidFill>
                  <a:srgbClr val="e6e6e6"/>
                </a:solidFill>
                <a:latin typeface="Times New Roman"/>
                <a:ea typeface="msmincho"/>
              </a:rPr>
              <a:t>How do humans perceive information”</a:t>
            </a:r>
            <a:endParaRPr/>
          </a:p>
          <a:p>
            <a:pPr>
              <a:lnSpc>
                <a:spcPct val="100000"/>
              </a:lnSpc>
              <a:buSzPct val="45000"/>
              <a:buFont typeface="StarSymbol"/>
              <a:buChar char=""/>
            </a:pPr>
            <a:r>
              <a:rPr lang="en-GB" sz="3200">
                <a:solidFill>
                  <a:srgbClr val="e6e6e6"/>
                </a:solidFill>
                <a:latin typeface="Times New Roman"/>
                <a:ea typeface="msmincho"/>
              </a:rPr>
              <a:t>We perceive information from what we see and what we hear</a:t>
            </a:r>
            <a:endParaRPr/>
          </a:p>
          <a:p>
            <a:pPr>
              <a:lnSpc>
                <a:spcPct val="100000"/>
              </a:lnSpc>
              <a:buSzPct val="45000"/>
              <a:buFont typeface="StarSymbol"/>
              <a:buChar char=""/>
            </a:pPr>
            <a:r>
              <a:rPr lang="en-GB" sz="3200">
                <a:solidFill>
                  <a:srgbClr val="e6e6e6"/>
                </a:solidFill>
                <a:latin typeface="Times New Roman"/>
                <a:ea typeface="msmincho"/>
              </a:rPr>
              <a:t>Visual media:</a:t>
            </a:r>
            <a:endParaRPr/>
          </a:p>
          <a:p>
            <a:pPr lvl="1">
              <a:lnSpc>
                <a:spcPct val="100000"/>
              </a:lnSpc>
              <a:buSzPct val="75000"/>
              <a:buFont typeface="StarSymbol"/>
              <a:buChar char=""/>
            </a:pPr>
            <a:r>
              <a:rPr lang="en-GB" sz="2800">
                <a:solidFill>
                  <a:srgbClr val="e6e6e6"/>
                </a:solidFill>
                <a:latin typeface="Times New Roman"/>
                <a:ea typeface="msmincho"/>
              </a:rPr>
              <a:t>Text, graphics, images, video</a:t>
            </a:r>
            <a:endParaRPr/>
          </a:p>
          <a:p>
            <a:pPr>
              <a:lnSpc>
                <a:spcPct val="100000"/>
              </a:lnSpc>
              <a:buSzPct val="45000"/>
              <a:buFont typeface="StarSymbol"/>
              <a:buChar char=""/>
            </a:pPr>
            <a:r>
              <a:rPr lang="en-GB" sz="3200">
                <a:solidFill>
                  <a:srgbClr val="e6e6e6"/>
                </a:solidFill>
                <a:latin typeface="Times New Roman"/>
                <a:ea typeface="msmincho"/>
              </a:rPr>
              <a:t>Auditory media:</a:t>
            </a:r>
            <a:endParaRPr/>
          </a:p>
          <a:p>
            <a:pPr lvl="1">
              <a:lnSpc>
                <a:spcPct val="100000"/>
              </a:lnSpc>
              <a:buSzPct val="75000"/>
              <a:buFont typeface="StarSymbol"/>
              <a:buChar char=""/>
            </a:pPr>
            <a:r>
              <a:rPr lang="en-GB" sz="2800">
                <a:solidFill>
                  <a:srgbClr val="e6e6e6"/>
                </a:solidFill>
                <a:latin typeface="Times New Roman"/>
                <a:ea typeface="msmincho"/>
              </a:rPr>
              <a:t>Music, sound and voice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Representation Media</a:t>
            </a:r>
            <a:endParaRPr/>
          </a:p>
        </p:txBody>
      </p:sp>
      <p:sp>
        <p:nvSpPr>
          <p:cNvPr id="84"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i="1" lang="en-GB" sz="2800">
                <a:solidFill>
                  <a:srgbClr val="e6e6e6"/>
                </a:solidFill>
                <a:latin typeface="Times New Roman"/>
                <a:ea typeface="msmincho"/>
              </a:rPr>
              <a:t>“</a:t>
            </a:r>
            <a:r>
              <a:rPr i="1" lang="en-GB" sz="2800">
                <a:solidFill>
                  <a:srgbClr val="e6e6e6"/>
                </a:solidFill>
                <a:latin typeface="Times New Roman"/>
                <a:ea typeface="msmincho"/>
              </a:rPr>
              <a:t>How in information encoded in the computer”</a:t>
            </a:r>
            <a:endParaRPr/>
          </a:p>
          <a:p>
            <a:pPr>
              <a:lnSpc>
                <a:spcPct val="100000"/>
              </a:lnSpc>
              <a:buSzPct val="45000"/>
              <a:buFont typeface="StarSymbol"/>
              <a:buChar char=""/>
            </a:pPr>
            <a:r>
              <a:rPr lang="en-GB" sz="2800">
                <a:solidFill>
                  <a:srgbClr val="e6e6e6"/>
                </a:solidFill>
                <a:latin typeface="Times New Roman"/>
                <a:ea typeface="msmincho"/>
              </a:rPr>
              <a:t>Referring to how the information is represented internally to the computer.</a:t>
            </a:r>
            <a:endParaRPr/>
          </a:p>
          <a:p>
            <a:pPr>
              <a:lnSpc>
                <a:spcPct val="100000"/>
              </a:lnSpc>
              <a:buSzPct val="45000"/>
              <a:buFont typeface="StarSymbol"/>
              <a:buChar char=""/>
            </a:pPr>
            <a:r>
              <a:rPr lang="en-GB" sz="2800">
                <a:solidFill>
                  <a:srgbClr val="e6e6e6"/>
                </a:solidFill>
                <a:latin typeface="Times New Roman"/>
                <a:ea typeface="msmincho"/>
              </a:rPr>
              <a:t>The encoding used is of essential importance.</a:t>
            </a:r>
            <a:endParaRPr/>
          </a:p>
          <a:p>
            <a:pPr>
              <a:lnSpc>
                <a:spcPct val="100000"/>
              </a:lnSpc>
              <a:buSzPct val="45000"/>
              <a:buFont typeface="StarSymbol"/>
              <a:buChar char=""/>
            </a:pPr>
            <a:r>
              <a:rPr lang="en-GB" sz="2800">
                <a:solidFill>
                  <a:srgbClr val="e6e6e6"/>
                </a:solidFill>
                <a:latin typeface="Times New Roman"/>
                <a:ea typeface="msmincho"/>
              </a:rPr>
              <a:t>Several options:</a:t>
            </a:r>
            <a:endParaRPr/>
          </a:p>
          <a:p>
            <a:pPr lvl="1">
              <a:lnSpc>
                <a:spcPct val="100000"/>
              </a:lnSpc>
              <a:buSzPct val="75000"/>
              <a:buFont typeface="StarSymbol"/>
              <a:buChar char=""/>
            </a:pPr>
            <a:r>
              <a:rPr lang="en-GB" sz="2500">
                <a:solidFill>
                  <a:srgbClr val="e6e6e6"/>
                </a:solidFill>
                <a:latin typeface="Times New Roman"/>
                <a:ea typeface="msmincho"/>
              </a:rPr>
              <a:t>Text is encoded in ASCII</a:t>
            </a:r>
            <a:endParaRPr/>
          </a:p>
          <a:p>
            <a:pPr lvl="1">
              <a:lnSpc>
                <a:spcPct val="100000"/>
              </a:lnSpc>
              <a:buSzPct val="75000"/>
              <a:buFont typeface="StarSymbol"/>
              <a:buChar char=""/>
            </a:pPr>
            <a:r>
              <a:rPr lang="en-GB" sz="2500">
                <a:solidFill>
                  <a:srgbClr val="e6e6e6"/>
                </a:solidFill>
                <a:latin typeface="Times New Roman"/>
                <a:ea typeface="msmincho"/>
              </a:rPr>
              <a:t>An audio data stream in PCM (Pulse Coded Modulation)</a:t>
            </a:r>
            <a:endParaRPr/>
          </a:p>
          <a:p>
            <a:pPr lvl="1">
              <a:lnSpc>
                <a:spcPct val="100000"/>
              </a:lnSpc>
              <a:buSzPct val="75000"/>
              <a:buFont typeface="StarSymbol"/>
              <a:buChar char=""/>
            </a:pPr>
            <a:r>
              <a:rPr lang="en-GB" sz="2500">
                <a:solidFill>
                  <a:srgbClr val="e6e6e6"/>
                </a:solidFill>
                <a:latin typeface="Times New Roman"/>
                <a:ea typeface="msmincho"/>
              </a:rPr>
              <a:t>Image in JPEG format</a:t>
            </a:r>
            <a:endParaRPr/>
          </a:p>
          <a:p>
            <a:pPr lvl="1">
              <a:lnSpc>
                <a:spcPct val="100000"/>
              </a:lnSpc>
              <a:buSzPct val="75000"/>
              <a:buFont typeface="StarSymbol"/>
              <a:buChar char=""/>
            </a:pPr>
            <a:r>
              <a:rPr lang="en-GB" sz="2500">
                <a:solidFill>
                  <a:srgbClr val="e6e6e6"/>
                </a:solidFill>
                <a:latin typeface="Times New Roman"/>
                <a:ea typeface="msmincho"/>
              </a:rPr>
              <a:t>Video in MPEG format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Presentation Media</a:t>
            </a:r>
            <a:endParaRPr/>
          </a:p>
        </p:txBody>
      </p:sp>
      <p:sp>
        <p:nvSpPr>
          <p:cNvPr id="86"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i="1" lang="en-GB" sz="2800">
                <a:solidFill>
                  <a:srgbClr val="e6e6e6"/>
                </a:solidFill>
                <a:latin typeface="Times New Roman"/>
                <a:ea typeface="msmincho"/>
              </a:rPr>
              <a:t>“</a:t>
            </a:r>
            <a:r>
              <a:rPr i="1" lang="en-GB" sz="2800">
                <a:solidFill>
                  <a:srgbClr val="e6e6e6"/>
                </a:solidFill>
                <a:latin typeface="Times New Roman"/>
                <a:ea typeface="msmincho"/>
              </a:rPr>
              <a:t>Which medium is used to output information from the computer or input in the computer”</a:t>
            </a:r>
            <a:endParaRPr/>
          </a:p>
          <a:p>
            <a:pPr>
              <a:lnSpc>
                <a:spcPct val="91000"/>
              </a:lnSpc>
              <a:buSzPct val="45000"/>
              <a:buFont typeface="StarSymbol"/>
              <a:buChar char=""/>
            </a:pPr>
            <a:r>
              <a:rPr lang="en-GB" sz="2800">
                <a:solidFill>
                  <a:srgbClr val="e6e6e6"/>
                </a:solidFill>
                <a:latin typeface="Times New Roman"/>
                <a:ea typeface="msmincho"/>
              </a:rPr>
              <a:t>Refers to physical means used by systems to reproduce information for humans, e.g: audio and visual devices</a:t>
            </a:r>
            <a:endParaRPr/>
          </a:p>
          <a:p>
            <a:pPr>
              <a:lnSpc>
                <a:spcPct val="91000"/>
              </a:lnSpc>
              <a:buSzPct val="45000"/>
              <a:buFont typeface="StarSymbol"/>
              <a:buChar char=""/>
            </a:pPr>
            <a:r>
              <a:rPr lang="en-GB" sz="2800">
                <a:solidFill>
                  <a:srgbClr val="e6e6e6"/>
                </a:solidFill>
                <a:latin typeface="Times New Roman"/>
                <a:ea typeface="msmincho"/>
              </a:rPr>
              <a:t>Input:</a:t>
            </a:r>
            <a:endParaRPr/>
          </a:p>
          <a:p>
            <a:pPr lvl="1">
              <a:lnSpc>
                <a:spcPct val="91000"/>
              </a:lnSpc>
              <a:buSzPct val="75000"/>
              <a:buFont typeface="StarSymbol"/>
              <a:buChar char=""/>
            </a:pPr>
            <a:r>
              <a:rPr lang="en-GB" sz="2500">
                <a:solidFill>
                  <a:srgbClr val="e6e6e6"/>
                </a:solidFill>
                <a:latin typeface="Times New Roman"/>
                <a:ea typeface="msmincho"/>
              </a:rPr>
              <a:t>Keyboards, cameras, microphone, Head Mounted Device (for VR input)</a:t>
            </a:r>
            <a:endParaRPr/>
          </a:p>
          <a:p>
            <a:pPr>
              <a:lnSpc>
                <a:spcPct val="91000"/>
              </a:lnSpc>
              <a:buSzPct val="45000"/>
              <a:buFont typeface="StarSymbol"/>
              <a:buChar char=""/>
            </a:pPr>
            <a:r>
              <a:rPr lang="en-GB" sz="2800">
                <a:solidFill>
                  <a:srgbClr val="e6e6e6"/>
                </a:solidFill>
                <a:latin typeface="Times New Roman"/>
                <a:ea typeface="msmincho"/>
              </a:rPr>
              <a:t>Output:</a:t>
            </a:r>
            <a:endParaRPr/>
          </a:p>
          <a:p>
            <a:pPr lvl="1">
              <a:lnSpc>
                <a:spcPct val="91000"/>
              </a:lnSpc>
              <a:buSzPct val="75000"/>
              <a:buFont typeface="StarSymbol"/>
              <a:buChar char=""/>
            </a:pPr>
            <a:r>
              <a:rPr lang="en-GB" sz="2500">
                <a:solidFill>
                  <a:srgbClr val="e6e6e6"/>
                </a:solidFill>
                <a:latin typeface="Times New Roman"/>
                <a:ea typeface="msmincho"/>
              </a:rPr>
              <a:t>Paper, monitors, loudspeakers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Storage Media</a:t>
            </a:r>
            <a:endParaRPr/>
          </a:p>
        </p:txBody>
      </p:sp>
      <p:sp>
        <p:nvSpPr>
          <p:cNvPr id="88"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i="1" lang="en-GB" sz="3200">
                <a:solidFill>
                  <a:srgbClr val="e6e6e6"/>
                </a:solidFill>
                <a:latin typeface="Times New Roman"/>
                <a:ea typeface="msmincho"/>
              </a:rPr>
              <a:t>“</a:t>
            </a:r>
            <a:r>
              <a:rPr i="1" lang="en-GB" sz="3200">
                <a:solidFill>
                  <a:srgbClr val="e6e6e6"/>
                </a:solidFill>
                <a:latin typeface="Times New Roman"/>
                <a:ea typeface="msmincho"/>
              </a:rPr>
              <a:t>Where is information stored”</a:t>
            </a:r>
            <a:endParaRPr/>
          </a:p>
          <a:p>
            <a:pPr>
              <a:lnSpc>
                <a:spcPct val="100000"/>
              </a:lnSpc>
              <a:buSzPct val="45000"/>
              <a:buFont typeface="StarSymbol"/>
              <a:buChar char=""/>
            </a:pPr>
            <a:r>
              <a:rPr lang="en-GB" sz="3200">
                <a:solidFill>
                  <a:srgbClr val="e6e6e6"/>
                </a:solidFill>
                <a:latin typeface="Times New Roman"/>
                <a:ea typeface="msmincho"/>
              </a:rPr>
              <a:t>Refer to various physical means for storing computer data, such as magnetic tapes, magnetic disks, or digital optical disks (CD-ROM, CD, DVD)</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741240" y="282600"/>
            <a:ext cx="860724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Transmission Media</a:t>
            </a:r>
            <a:endParaRPr/>
          </a:p>
        </p:txBody>
      </p:sp>
      <p:sp>
        <p:nvSpPr>
          <p:cNvPr id="90" name="TextShape 2"/>
          <p:cNvSpPr txBox="1"/>
          <p:nvPr/>
        </p:nvSpPr>
        <p:spPr>
          <a:xfrm>
            <a:off x="741240" y="1963800"/>
            <a:ext cx="8770680" cy="4935240"/>
          </a:xfrm>
          <a:prstGeom prst="rect">
            <a:avLst/>
          </a:prstGeom>
        </p:spPr>
        <p:txBody>
          <a:bodyPr lIns="0" rIns="0" tIns="0" bIns="0"/>
          <a:p>
            <a:pPr>
              <a:lnSpc>
                <a:spcPct val="100000"/>
              </a:lnSpc>
              <a:buSzPct val="45000"/>
              <a:buFont typeface="StarSymbol"/>
              <a:buChar char=""/>
            </a:pPr>
            <a:r>
              <a:rPr i="1" lang="en-GB" sz="3200">
                <a:solidFill>
                  <a:srgbClr val="e6e6e6"/>
                </a:solidFill>
                <a:latin typeface="Times New Roman"/>
                <a:ea typeface="msmincho"/>
              </a:rPr>
              <a:t>“</a:t>
            </a:r>
            <a:r>
              <a:rPr i="1" lang="en-GB" sz="3200">
                <a:solidFill>
                  <a:srgbClr val="e6e6e6"/>
                </a:solidFill>
                <a:latin typeface="Times New Roman"/>
                <a:ea typeface="msmincho"/>
              </a:rPr>
              <a:t>Which medium is used to transmit data”</a:t>
            </a:r>
            <a:endParaRPr/>
          </a:p>
          <a:p>
            <a:pPr>
              <a:lnSpc>
                <a:spcPct val="91000"/>
              </a:lnSpc>
              <a:buSzPct val="45000"/>
              <a:buFont typeface="StarSymbol"/>
              <a:buChar char=""/>
            </a:pPr>
            <a:r>
              <a:rPr lang="en-GB" sz="3200">
                <a:solidFill>
                  <a:srgbClr val="e6e6e6"/>
                </a:solidFill>
                <a:latin typeface="Times New Roman"/>
                <a:ea typeface="msmincho"/>
              </a:rPr>
              <a:t>Refers to the physical means – cable of various type (coaxial cable, twisted pair, fiber optics), radio tower, satellite – that allow the transmission of telecommunication signals.</a:t>
            </a:r>
            <a:endParaRPr/>
          </a:p>
          <a:p>
            <a:pPr>
              <a:lnSpc>
                <a:spcPct val="91000"/>
              </a:lnSpc>
              <a:buSzPct val="45000"/>
              <a:buFont typeface="StarSymbol"/>
              <a:buChar char=""/>
            </a:pPr>
            <a:r>
              <a:rPr lang="en-GB" sz="3200">
                <a:solidFill>
                  <a:srgbClr val="e6e6e6"/>
                </a:solidFill>
                <a:latin typeface="Times New Roman"/>
                <a:ea typeface="msmincho"/>
              </a:rPr>
              <a:t>The difference between transmission media and storage media is the capability of transferring data continuously over networked computers.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208080" y="282600"/>
            <a:ext cx="9616680" cy="1260000"/>
          </a:xfrm>
          <a:prstGeom prst="rect">
            <a:avLst/>
          </a:prstGeom>
        </p:spPr>
        <p:txBody>
          <a:bodyPr lIns="0" rIns="0" tIns="0" bIns="0" anchor="ctr"/>
          <a:p>
            <a:pPr>
              <a:lnSpc>
                <a:spcPct val="105000"/>
              </a:lnSpc>
            </a:pPr>
            <a:r>
              <a:rPr b="1" i="1" lang="en-GB" sz="4800">
                <a:solidFill>
                  <a:srgbClr val="ff9966"/>
                </a:solidFill>
                <a:latin typeface="Albertus Extra Bold"/>
                <a:ea typeface="msmincho"/>
              </a:rPr>
              <a:t>Definition: Multimedia Systems</a:t>
            </a:r>
            <a:endParaRPr/>
          </a:p>
        </p:txBody>
      </p:sp>
      <p:sp>
        <p:nvSpPr>
          <p:cNvPr id="92" name="TextShape 2"/>
          <p:cNvSpPr txBox="1"/>
          <p:nvPr/>
        </p:nvSpPr>
        <p:spPr>
          <a:xfrm>
            <a:off x="741240" y="1963800"/>
            <a:ext cx="8770680" cy="4935240"/>
          </a:xfrm>
          <a:prstGeom prst="rect">
            <a:avLst/>
          </a:prstGeom>
        </p:spPr>
        <p:txBody>
          <a:bodyPr lIns="0" rIns="0" tIns="0" bIns="0"/>
          <a:p>
            <a:pPr algn="ctr">
              <a:lnSpc>
                <a:spcPct val="100000"/>
              </a:lnSpc>
              <a:buSzPct val="45000"/>
              <a:buFont typeface="StarSymbol"/>
              <a:buChar char=""/>
            </a:pPr>
            <a:r>
              <a:rPr lang="en-GB" sz="2800">
                <a:solidFill>
                  <a:srgbClr val="e6e6e6"/>
                </a:solidFill>
                <a:latin typeface="Times New Roman"/>
                <a:ea typeface="msmincho"/>
              </a:rPr>
              <a:t> </a:t>
            </a:r>
            <a:r>
              <a:rPr lang="en-GB" sz="2800">
                <a:solidFill>
                  <a:srgbClr val="e6e6e6"/>
                </a:solidFill>
                <a:latin typeface="Times New Roman"/>
                <a:ea typeface="msmincho"/>
              </a:rPr>
              <a:t>The American Heritage</a:t>
            </a:r>
            <a:r>
              <a:rPr lang="en-GB" sz="2800" baseline="30000">
                <a:solidFill>
                  <a:srgbClr val="e6e6e6"/>
                </a:solidFill>
                <a:latin typeface="Times New Roman"/>
                <a:ea typeface="msmincho"/>
              </a:rPr>
              <a:t>®</a:t>
            </a:r>
            <a:r>
              <a:rPr lang="en-GB" sz="2800">
                <a:solidFill>
                  <a:srgbClr val="e6e6e6"/>
                </a:solidFill>
                <a:latin typeface="Times New Roman"/>
                <a:ea typeface="msmincho"/>
              </a:rPr>
              <a:t> Dictionary of the English Language: Fourth Edition.  2000.</a:t>
            </a:r>
            <a:endParaRPr/>
          </a:p>
          <a:p>
            <a:pPr lvl="3">
              <a:lnSpc>
                <a:spcPct val="100000"/>
              </a:lnSpc>
              <a:buSzPct val="75000"/>
              <a:buFont typeface="StarSymbol"/>
              <a:buChar char=""/>
            </a:pPr>
            <a:r>
              <a:rPr b="1" lang="en-GB" sz="1900">
                <a:solidFill>
                  <a:srgbClr val="e6e6e6"/>
                </a:solidFill>
                <a:latin typeface="Times New Roman"/>
                <a:ea typeface="msmincho"/>
              </a:rPr>
              <a:t>1.</a:t>
            </a:r>
            <a:r>
              <a:rPr lang="en-GB" sz="1900">
                <a:solidFill>
                  <a:srgbClr val="e6e6e6"/>
                </a:solidFill>
                <a:latin typeface="Times New Roman"/>
                <a:ea typeface="msmincho"/>
              </a:rPr>
              <a:t> The combined use of media, such as movies, music, lighting, CD-ROMs, and the Internet, as for education or entertainment</a:t>
            </a:r>
            <a:endParaRPr/>
          </a:p>
          <a:p>
            <a:pPr lvl="1">
              <a:lnSpc>
                <a:spcPct val="100000"/>
              </a:lnSpc>
              <a:buSzPct val="75000"/>
              <a:buFont typeface="StarSymbol"/>
              <a:buChar char=""/>
            </a:pPr>
            <a:r>
              <a:rPr lang="en-GB" sz="2500">
                <a:solidFill>
                  <a:srgbClr val="e6e6e6"/>
                </a:solidFill>
                <a:latin typeface="Times New Roman"/>
                <a:ea typeface="msmincho"/>
              </a:rPr>
              <a:t>Multimedia is the presentation of a (usually interactive) computer application, incorporating media elements such as text graphics, video, animation, and sound, on a computer. </a:t>
            </a:r>
            <a:endParaRPr/>
          </a:p>
          <a:p>
            <a:pPr lvl="2">
              <a:lnSpc>
                <a:spcPct val="100000"/>
              </a:lnSpc>
              <a:buSzPct val="45000"/>
              <a:buFont typeface="StarSymbol"/>
              <a:buChar char=""/>
            </a:pPr>
            <a:r>
              <a:rPr lang="en-GB" sz="2100">
                <a:solidFill>
                  <a:srgbClr val="e6e6e6"/>
                </a:solidFill>
                <a:latin typeface="Times New Roman"/>
                <a:ea typeface="msmincho"/>
              </a:rPr>
              <a:t>It is the melding of the sensory power of television with the data manipulation and interactive capabilities of computer</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